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3.xml" ContentType="application/vnd.openxmlformats-officedocument.drawingml.chart+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90" r:id="rId2"/>
    <p:sldId id="409" r:id="rId3"/>
    <p:sldId id="410" r:id="rId4"/>
    <p:sldId id="407" r:id="rId5"/>
    <p:sldId id="411" r:id="rId6"/>
    <p:sldId id="412" r:id="rId7"/>
    <p:sldId id="400" r:id="rId8"/>
    <p:sldId id="458" r:id="rId9"/>
    <p:sldId id="391" r:id="rId10"/>
    <p:sldId id="419" r:id="rId11"/>
    <p:sldId id="431" r:id="rId12"/>
    <p:sldId id="432" r:id="rId13"/>
    <p:sldId id="420" r:id="rId14"/>
    <p:sldId id="433" r:id="rId15"/>
    <p:sldId id="467" r:id="rId16"/>
    <p:sldId id="468" r:id="rId17"/>
    <p:sldId id="469" r:id="rId18"/>
    <p:sldId id="470" r:id="rId19"/>
    <p:sldId id="471" r:id="rId20"/>
    <p:sldId id="472" r:id="rId21"/>
    <p:sldId id="473" r:id="rId22"/>
    <p:sldId id="443" r:id="rId23"/>
    <p:sldId id="436" r:id="rId24"/>
    <p:sldId id="437" r:id="rId25"/>
    <p:sldId id="438" r:id="rId26"/>
    <p:sldId id="439" r:id="rId27"/>
    <p:sldId id="440" r:id="rId28"/>
    <p:sldId id="441" r:id="rId29"/>
    <p:sldId id="442" r:id="rId30"/>
    <p:sldId id="474" r:id="rId31"/>
    <p:sldId id="444" r:id="rId32"/>
    <p:sldId id="445" r:id="rId33"/>
    <p:sldId id="446" r:id="rId34"/>
    <p:sldId id="447" r:id="rId35"/>
    <p:sldId id="448" r:id="rId36"/>
    <p:sldId id="449" r:id="rId37"/>
    <p:sldId id="450" r:id="rId38"/>
    <p:sldId id="451" r:id="rId39"/>
    <p:sldId id="452" r:id="rId40"/>
    <p:sldId id="453" r:id="rId41"/>
    <p:sldId id="454" r:id="rId42"/>
    <p:sldId id="455" r:id="rId43"/>
    <p:sldId id="456" r:id="rId44"/>
    <p:sldId id="463" r:id="rId45"/>
    <p:sldId id="475" r:id="rId46"/>
    <p:sldId id="459" r:id="rId47"/>
    <p:sldId id="460" r:id="rId48"/>
    <p:sldId id="464" r:id="rId49"/>
    <p:sldId id="465" r:id="rId50"/>
    <p:sldId id="417" r:id="rId51"/>
    <p:sldId id="476" r:id="rId52"/>
    <p:sldId id="477" r:id="rId53"/>
    <p:sldId id="478" r:id="rId54"/>
    <p:sldId id="479" r:id="rId55"/>
    <p:sldId id="480" r:id="rId56"/>
    <p:sldId id="481" r:id="rId57"/>
    <p:sldId id="482" r:id="rId58"/>
    <p:sldId id="483" r:id="rId59"/>
    <p:sldId id="484" r:id="rId60"/>
    <p:sldId id="485" r:id="rId61"/>
    <p:sldId id="486" r:id="rId62"/>
    <p:sldId id="487" r:id="rId63"/>
    <p:sldId id="488"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BACF"/>
    <a:srgbClr val="74B3FB"/>
    <a:srgbClr val="659DDC"/>
    <a:srgbClr val="5A89C0"/>
    <a:srgbClr val="00A5C8"/>
    <a:srgbClr val="007F9B"/>
    <a:srgbClr val="00687F"/>
    <a:srgbClr val="22AE50"/>
    <a:srgbClr val="239119"/>
    <a:srgbClr val="07A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0" autoAdjust="0"/>
    <p:restoredTop sz="93390" autoAdjust="0"/>
  </p:normalViewPr>
  <p:slideViewPr>
    <p:cSldViewPr>
      <p:cViewPr varScale="1">
        <p:scale>
          <a:sx n="74" d="100"/>
          <a:sy n="74" d="100"/>
        </p:scale>
        <p:origin x="-15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spPr>
            <a:solidFill>
              <a:srgbClr val="36A671"/>
            </a:solidFill>
            <a:ln w="38100" cmpd="sng">
              <a:solidFill>
                <a:schemeClr val="tx1"/>
              </a:solidFill>
            </a:ln>
          </c:spPr>
          <c:explosion val="17"/>
          <c:dPt>
            <c:idx val="0"/>
            <c:bubble3D val="0"/>
            <c:explosion val="10"/>
            <c:spPr>
              <a:solidFill>
                <a:srgbClr val="089FC1"/>
              </a:solidFill>
              <a:ln w="38100" cmpd="sng">
                <a:solidFill>
                  <a:schemeClr val="tx1"/>
                </a:solidFill>
              </a:ln>
            </c:spPr>
          </c:dPt>
          <c:dPt>
            <c:idx val="1"/>
            <c:bubble3D val="0"/>
            <c:explosion val="22"/>
            <c:spPr>
              <a:solidFill>
                <a:schemeClr val="tx1">
                  <a:lumMod val="75000"/>
                  <a:lumOff val="25000"/>
                </a:schemeClr>
              </a:solidFill>
              <a:ln w="38100" cmpd="sng">
                <a:solidFill>
                  <a:schemeClr val="tx1"/>
                </a:solidFill>
              </a:ln>
            </c:spPr>
          </c:dPt>
          <c:dPt>
            <c:idx val="2"/>
            <c:bubble3D val="0"/>
            <c:explosion val="20"/>
            <c:spPr>
              <a:solidFill>
                <a:schemeClr val="tx1">
                  <a:lumMod val="50000"/>
                  <a:lumOff val="50000"/>
                </a:schemeClr>
              </a:solidFill>
              <a:ln w="38100" cmpd="sng">
                <a:solidFill>
                  <a:schemeClr val="tx1"/>
                </a:solidFill>
              </a:ln>
            </c:spPr>
          </c:dPt>
          <c:dPt>
            <c:idx val="3"/>
            <c:bubble3D val="0"/>
            <c:explosion val="19"/>
            <c:spPr>
              <a:solidFill>
                <a:schemeClr val="bg1">
                  <a:lumMod val="65000"/>
                </a:schemeClr>
              </a:solidFill>
              <a:ln w="38100" cmpd="sng">
                <a:solidFill>
                  <a:schemeClr val="tx1"/>
                </a:solidFill>
              </a:ln>
            </c:spPr>
          </c:dPt>
          <c:cat>
            <c:strRef>
              <c:f>Sheet1!$A$2:$A$5</c:f>
              <c:strCache>
                <c:ptCount val="4"/>
                <c:pt idx="0">
                  <c:v>1st Qtr</c:v>
                </c:pt>
                <c:pt idx="1">
                  <c:v>2nd Qtr</c:v>
                </c:pt>
                <c:pt idx="2">
                  <c:v>3</c:v>
                </c:pt>
                <c:pt idx="3">
                  <c:v>4</c:v>
                </c:pt>
              </c:strCache>
            </c:strRef>
          </c:cat>
          <c:val>
            <c:numRef>
              <c:f>Sheet1!$B$2:$B$5</c:f>
              <c:numCache>
                <c:formatCode>#,##0</c:formatCode>
                <c:ptCount val="4"/>
                <c:pt idx="0">
                  <c:v>90.0</c:v>
                </c:pt>
                <c:pt idx="1">
                  <c:v>5.0</c:v>
                </c:pt>
                <c:pt idx="2" formatCode="General">
                  <c:v>5.0</c:v>
                </c:pt>
                <c:pt idx="3" formatCode="General">
                  <c:v>10.0</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36A671"/>
            </a:solidFill>
            <a:ln w="38100" cmpd="sng">
              <a:solidFill>
                <a:schemeClr val="tx1"/>
              </a:solidFill>
            </a:ln>
          </c:spPr>
          <c:explosion val="17"/>
          <c:dPt>
            <c:idx val="0"/>
            <c:bubble3D val="0"/>
            <c:explosion val="10"/>
            <c:spPr>
              <a:solidFill>
                <a:srgbClr val="089FC1"/>
              </a:solidFill>
              <a:ln w="38100" cmpd="sng">
                <a:solidFill>
                  <a:schemeClr val="tx1"/>
                </a:solidFill>
              </a:ln>
            </c:spPr>
          </c:dPt>
          <c:dPt>
            <c:idx val="1"/>
            <c:bubble3D val="0"/>
            <c:explosion val="22"/>
            <c:spPr>
              <a:solidFill>
                <a:schemeClr val="tx1">
                  <a:lumMod val="75000"/>
                  <a:lumOff val="25000"/>
                </a:schemeClr>
              </a:solidFill>
              <a:ln w="38100" cmpd="sng">
                <a:solidFill>
                  <a:schemeClr val="tx1"/>
                </a:solidFill>
              </a:ln>
            </c:spPr>
          </c:dPt>
          <c:dPt>
            <c:idx val="2"/>
            <c:bubble3D val="0"/>
            <c:explosion val="20"/>
            <c:spPr>
              <a:solidFill>
                <a:schemeClr val="tx1">
                  <a:lumMod val="50000"/>
                  <a:lumOff val="50000"/>
                </a:schemeClr>
              </a:solidFill>
              <a:ln w="38100" cmpd="sng">
                <a:solidFill>
                  <a:schemeClr val="tx1"/>
                </a:solidFill>
              </a:ln>
            </c:spPr>
          </c:dPt>
          <c:dPt>
            <c:idx val="3"/>
            <c:bubble3D val="0"/>
            <c:explosion val="19"/>
            <c:spPr>
              <a:solidFill>
                <a:schemeClr val="bg1">
                  <a:lumMod val="65000"/>
                </a:schemeClr>
              </a:solidFill>
              <a:ln w="38100" cmpd="sng">
                <a:solidFill>
                  <a:schemeClr val="tx1"/>
                </a:solidFill>
              </a:ln>
            </c:spPr>
          </c:dPt>
          <c:cat>
            <c:strRef>
              <c:f>Sheet1!$A$2:$A$5</c:f>
              <c:strCache>
                <c:ptCount val="4"/>
                <c:pt idx="0">
                  <c:v>1st Qtr</c:v>
                </c:pt>
                <c:pt idx="1">
                  <c:v>2nd Qtr</c:v>
                </c:pt>
                <c:pt idx="2">
                  <c:v>3</c:v>
                </c:pt>
                <c:pt idx="3">
                  <c:v>4</c:v>
                </c:pt>
              </c:strCache>
            </c:strRef>
          </c:cat>
          <c:val>
            <c:numRef>
              <c:f>Sheet1!$B$2:$B$5</c:f>
              <c:numCache>
                <c:formatCode>#,##0</c:formatCode>
                <c:ptCount val="4"/>
                <c:pt idx="0">
                  <c:v>90.0</c:v>
                </c:pt>
                <c:pt idx="1">
                  <c:v>5.0</c:v>
                </c:pt>
                <c:pt idx="2" formatCode="General">
                  <c:v>5.0</c:v>
                </c:pt>
                <c:pt idx="3" formatCode="General">
                  <c:v>10.0</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2"/>
    </mc:Choice>
    <mc:Fallback>
      <c:style val="22"/>
    </mc:Fallback>
  </mc:AlternateContent>
  <c:chart>
    <c:autoTitleDeleted val="0"/>
    <c:plotArea>
      <c:layout>
        <c:manualLayout>
          <c:layoutTarget val="inner"/>
          <c:xMode val="edge"/>
          <c:yMode val="edge"/>
          <c:x val="0.224388914620967"/>
          <c:y val="0.108706584222985"/>
          <c:w val="0.534835726416552"/>
          <c:h val="0.834508960919762"/>
        </c:manualLayout>
      </c:layout>
      <c:radarChart>
        <c:radarStyle val="marker"/>
        <c:varyColors val="0"/>
        <c:ser>
          <c:idx val="0"/>
          <c:order val="0"/>
          <c:tx>
            <c:strRef>
              <c:f>Sheet1!$B$1</c:f>
              <c:strCache>
                <c:ptCount val="1"/>
                <c:pt idx="0">
                  <c:v>Series 1</c:v>
                </c:pt>
              </c:strCache>
            </c:strRef>
          </c:tx>
          <c:spPr>
            <a:ln w="76200" cmpd="sng">
              <a:solidFill>
                <a:srgbClr val="7F7F7F"/>
              </a:solidFill>
            </a:ln>
          </c:spPr>
          <c:marker>
            <c:symbol val="none"/>
          </c:marker>
          <c:cat>
            <c:strRef>
              <c:f>Sheet1!$A$2:$A$6</c:f>
              <c:strCache>
                <c:ptCount val="5"/>
                <c:pt idx="0">
                  <c:v>Buyer Power</c:v>
                </c:pt>
                <c:pt idx="1">
                  <c:v>Substitutes </c:v>
                </c:pt>
                <c:pt idx="2">
                  <c:v>Degree of Rivalry </c:v>
                </c:pt>
                <c:pt idx="3">
                  <c:v>Supplier Power</c:v>
                </c:pt>
                <c:pt idx="4">
                  <c:v>New Entrants </c:v>
                </c:pt>
              </c:strCache>
            </c:strRef>
          </c:cat>
          <c:val>
            <c:numRef>
              <c:f>Sheet1!$B$2:$B$6</c:f>
              <c:numCache>
                <c:formatCode>General</c:formatCode>
                <c:ptCount val="5"/>
                <c:pt idx="0">
                  <c:v>3.9</c:v>
                </c:pt>
                <c:pt idx="1">
                  <c:v>3.8</c:v>
                </c:pt>
                <c:pt idx="2">
                  <c:v>3.5</c:v>
                </c:pt>
                <c:pt idx="3">
                  <c:v>3.0</c:v>
                </c:pt>
                <c:pt idx="4">
                  <c:v>3.1</c:v>
                </c:pt>
              </c:numCache>
            </c:numRef>
          </c:val>
        </c:ser>
        <c:ser>
          <c:idx val="1"/>
          <c:order val="1"/>
          <c:tx>
            <c:strRef>
              <c:f>Sheet1!$C$1</c:f>
              <c:strCache>
                <c:ptCount val="1"/>
                <c:pt idx="0">
                  <c:v>Series 2</c:v>
                </c:pt>
              </c:strCache>
            </c:strRef>
          </c:tx>
          <c:marker>
            <c:symbol val="none"/>
          </c:marker>
          <c:cat>
            <c:strRef>
              <c:f>Sheet1!$A$2:$A$6</c:f>
              <c:strCache>
                <c:ptCount val="5"/>
                <c:pt idx="0">
                  <c:v>Buyer Power</c:v>
                </c:pt>
                <c:pt idx="1">
                  <c:v>Substitutes </c:v>
                </c:pt>
                <c:pt idx="2">
                  <c:v>Degree of Rivalry </c:v>
                </c:pt>
                <c:pt idx="3">
                  <c:v>Supplier Power</c:v>
                </c:pt>
                <c:pt idx="4">
                  <c:v>New Entrants </c:v>
                </c:pt>
              </c:strCache>
            </c:strRef>
          </c:cat>
          <c:val>
            <c:numRef>
              <c:f>Sheet1!$C$2:$C$6</c:f>
              <c:numCache>
                <c:formatCode>General</c:formatCode>
                <c:ptCount val="5"/>
              </c:numCache>
            </c:numRef>
          </c:val>
        </c:ser>
        <c:dLbls>
          <c:showLegendKey val="0"/>
          <c:showVal val="0"/>
          <c:showCatName val="0"/>
          <c:showSerName val="0"/>
          <c:showPercent val="0"/>
          <c:showBubbleSize val="0"/>
        </c:dLbls>
        <c:axId val="-2097828680"/>
        <c:axId val="-2097846952"/>
      </c:radarChart>
      <c:catAx>
        <c:axId val="-2097828680"/>
        <c:scaling>
          <c:orientation val="minMax"/>
        </c:scaling>
        <c:delete val="0"/>
        <c:axPos val="b"/>
        <c:majorGridlines/>
        <c:numFmt formatCode="General" sourceLinked="1"/>
        <c:majorTickMark val="none"/>
        <c:minorTickMark val="none"/>
        <c:tickLblPos val="nextTo"/>
        <c:txPr>
          <a:bodyPr/>
          <a:lstStyle/>
          <a:p>
            <a:pPr>
              <a:defRPr>
                <a:latin typeface="Agency FB" pitchFamily="34" charset="0"/>
              </a:defRPr>
            </a:pPr>
            <a:endParaRPr lang="en-US"/>
          </a:p>
        </c:txPr>
        <c:crossAx val="-2097846952"/>
        <c:crosses val="autoZero"/>
        <c:auto val="1"/>
        <c:lblAlgn val="ctr"/>
        <c:lblOffset val="100"/>
        <c:noMultiLvlLbl val="0"/>
      </c:catAx>
      <c:valAx>
        <c:axId val="-2097846952"/>
        <c:scaling>
          <c:orientation val="minMax"/>
          <c:max val="5.0"/>
          <c:min val="1.0"/>
        </c:scaling>
        <c:delete val="0"/>
        <c:axPos val="l"/>
        <c:majorGridlines/>
        <c:numFmt formatCode="General" sourceLinked="0"/>
        <c:majorTickMark val="cross"/>
        <c:minorTickMark val="none"/>
        <c:tickLblPos val="nextTo"/>
        <c:spPr>
          <a:ln w="11430"/>
        </c:spPr>
        <c:txPr>
          <a:bodyPr/>
          <a:lstStyle/>
          <a:p>
            <a:pPr>
              <a:defRPr sz="1400" b="0" i="1" baseline="0">
                <a:latin typeface="Agency FB" pitchFamily="34" charset="0"/>
              </a:defRPr>
            </a:pPr>
            <a:endParaRPr lang="en-US"/>
          </a:p>
        </c:txPr>
        <c:crossAx val="-209782868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97988D-0AD6-1C4F-B714-947DD40C965F}" type="doc">
      <dgm:prSet loTypeId="urn:microsoft.com/office/officeart/2005/8/layout/list1" loCatId="" qsTypeId="urn:microsoft.com/office/officeart/2005/8/quickstyle/3D4" qsCatId="3D" csTypeId="urn:microsoft.com/office/officeart/2005/8/colors/colorful4" csCatId="colorful" phldr="1"/>
      <dgm:spPr/>
      <dgm:t>
        <a:bodyPr/>
        <a:lstStyle/>
        <a:p>
          <a:endParaRPr lang="en-US"/>
        </a:p>
      </dgm:t>
    </dgm:pt>
    <dgm:pt modelId="{3CEC081E-9FB3-524E-8DE3-4368F1E59C1B}">
      <dgm:prSet phldrT="[Text]"/>
      <dgm:spPr>
        <a:solidFill>
          <a:srgbClr val="025668"/>
        </a:solidFill>
      </dgm:spPr>
      <dgm:t>
        <a:bodyPr/>
        <a:lstStyle/>
        <a:p>
          <a:r>
            <a:rPr lang="en-US" dirty="0" smtClean="0">
              <a:latin typeface="Arial"/>
              <a:cs typeface="Arial"/>
            </a:rPr>
            <a:t>Clients</a:t>
          </a:r>
          <a:endParaRPr lang="en-US" dirty="0">
            <a:latin typeface="Arial"/>
            <a:cs typeface="Arial"/>
          </a:endParaRPr>
        </a:p>
      </dgm:t>
    </dgm:pt>
    <dgm:pt modelId="{AB948BF0-BFD4-964C-B942-D19B2E6F0EBD}" type="parTrans" cxnId="{0BCF71A2-EA33-8744-A980-248B1A58C54D}">
      <dgm:prSet/>
      <dgm:spPr/>
      <dgm:t>
        <a:bodyPr/>
        <a:lstStyle/>
        <a:p>
          <a:endParaRPr lang="en-US"/>
        </a:p>
      </dgm:t>
    </dgm:pt>
    <dgm:pt modelId="{9BE50AA6-5182-1B4B-A05B-5052BD9620F9}" type="sibTrans" cxnId="{0BCF71A2-EA33-8744-A980-248B1A58C54D}">
      <dgm:prSet/>
      <dgm:spPr/>
      <dgm:t>
        <a:bodyPr/>
        <a:lstStyle/>
        <a:p>
          <a:endParaRPr lang="en-US"/>
        </a:p>
      </dgm:t>
    </dgm:pt>
    <dgm:pt modelId="{AE66E482-D644-FD47-812A-41BFE517896B}">
      <dgm:prSet phldrT="[Text]"/>
      <dgm:spPr>
        <a:solidFill>
          <a:srgbClr val="079FA5"/>
        </a:solidFill>
      </dgm:spPr>
      <dgm:t>
        <a:bodyPr/>
        <a:lstStyle/>
        <a:p>
          <a:r>
            <a:rPr lang="en-US" dirty="0" smtClean="0">
              <a:latin typeface="Arial"/>
              <a:cs typeface="Arial"/>
            </a:rPr>
            <a:t>Candidates</a:t>
          </a:r>
          <a:endParaRPr lang="en-US" dirty="0">
            <a:latin typeface="Arial"/>
            <a:cs typeface="Arial"/>
          </a:endParaRPr>
        </a:p>
      </dgm:t>
    </dgm:pt>
    <dgm:pt modelId="{E39E3D5C-6416-B94D-9F9A-71799FF623F8}" type="parTrans" cxnId="{0E7AF95B-D3F1-104E-96B0-8B8FC8BAF54C}">
      <dgm:prSet/>
      <dgm:spPr/>
      <dgm:t>
        <a:bodyPr/>
        <a:lstStyle/>
        <a:p>
          <a:endParaRPr lang="en-US"/>
        </a:p>
      </dgm:t>
    </dgm:pt>
    <dgm:pt modelId="{2EF0D1A8-FC43-4B43-AF4B-929D1DFC19F6}" type="sibTrans" cxnId="{0E7AF95B-D3F1-104E-96B0-8B8FC8BAF54C}">
      <dgm:prSet/>
      <dgm:spPr/>
      <dgm:t>
        <a:bodyPr/>
        <a:lstStyle/>
        <a:p>
          <a:endParaRPr lang="en-US"/>
        </a:p>
      </dgm:t>
    </dgm:pt>
    <dgm:pt modelId="{194166D6-457E-D64B-BE59-28FCE6A6C147}">
      <dgm:prSet phldrT="[Text]"/>
      <dgm:spPr>
        <a:solidFill>
          <a:srgbClr val="5DB8BB"/>
        </a:solidFill>
      </dgm:spPr>
      <dgm:t>
        <a:bodyPr/>
        <a:lstStyle/>
        <a:p>
          <a:r>
            <a:rPr lang="en-US" dirty="0" smtClean="0">
              <a:latin typeface="Arial"/>
              <a:cs typeface="Arial"/>
            </a:rPr>
            <a:t>Consultants</a:t>
          </a:r>
          <a:endParaRPr lang="en-US" dirty="0">
            <a:latin typeface="Arial"/>
            <a:cs typeface="Arial"/>
          </a:endParaRPr>
        </a:p>
      </dgm:t>
    </dgm:pt>
    <dgm:pt modelId="{3772DA16-7A50-234B-B55E-5473B3B2AAD3}" type="parTrans" cxnId="{80A1A750-83BB-4E4F-A9DB-F9A23B6F4A24}">
      <dgm:prSet/>
      <dgm:spPr/>
      <dgm:t>
        <a:bodyPr/>
        <a:lstStyle/>
        <a:p>
          <a:endParaRPr lang="en-US"/>
        </a:p>
      </dgm:t>
    </dgm:pt>
    <dgm:pt modelId="{AE8E27AB-A3C1-B04D-BA34-D531C15A15BE}" type="sibTrans" cxnId="{80A1A750-83BB-4E4F-A9DB-F9A23B6F4A24}">
      <dgm:prSet/>
      <dgm:spPr/>
      <dgm:t>
        <a:bodyPr/>
        <a:lstStyle/>
        <a:p>
          <a:endParaRPr lang="en-US"/>
        </a:p>
      </dgm:t>
    </dgm:pt>
    <dgm:pt modelId="{13346DFF-65A1-5D49-95FE-32D4708182E2}">
      <dgm:prSet/>
      <dgm:spPr/>
      <dgm:t>
        <a:bodyPr/>
        <a:lstStyle/>
        <a:p>
          <a:r>
            <a:rPr lang="en-US" dirty="0" smtClean="0">
              <a:latin typeface="Arial"/>
              <a:cs typeface="Arial"/>
            </a:rPr>
            <a:t>Client First Policy</a:t>
          </a:r>
          <a:endParaRPr lang="en-US" dirty="0">
            <a:latin typeface="Arial"/>
            <a:cs typeface="Arial"/>
          </a:endParaRPr>
        </a:p>
      </dgm:t>
    </dgm:pt>
    <dgm:pt modelId="{82D22B86-696B-BA43-9EF3-1AF37BDDC891}" type="parTrans" cxnId="{7DD05404-DBD1-AE4A-AFB5-9F4FCE7D327A}">
      <dgm:prSet/>
      <dgm:spPr/>
      <dgm:t>
        <a:bodyPr/>
        <a:lstStyle/>
        <a:p>
          <a:endParaRPr lang="en-US"/>
        </a:p>
      </dgm:t>
    </dgm:pt>
    <dgm:pt modelId="{80175327-011B-1C40-9526-AF5D4BB5887A}" type="sibTrans" cxnId="{7DD05404-DBD1-AE4A-AFB5-9F4FCE7D327A}">
      <dgm:prSet/>
      <dgm:spPr/>
      <dgm:t>
        <a:bodyPr/>
        <a:lstStyle/>
        <a:p>
          <a:endParaRPr lang="en-US"/>
        </a:p>
      </dgm:t>
    </dgm:pt>
    <dgm:pt modelId="{73B32275-5616-F34D-A5FF-5E4E0BC5878D}">
      <dgm:prSet/>
      <dgm:spPr/>
      <dgm:t>
        <a:bodyPr/>
        <a:lstStyle/>
        <a:p>
          <a:r>
            <a:rPr lang="en-US" dirty="0" smtClean="0">
              <a:latin typeface="Arial"/>
              <a:cs typeface="Arial"/>
            </a:rPr>
            <a:t>Efficiency, Speed of Matching</a:t>
          </a:r>
          <a:endParaRPr lang="en-US" dirty="0">
            <a:latin typeface="Arial"/>
            <a:cs typeface="Arial"/>
          </a:endParaRPr>
        </a:p>
      </dgm:t>
    </dgm:pt>
    <dgm:pt modelId="{519F864E-791D-844C-84DF-515AC28EF627}" type="parTrans" cxnId="{A1668367-F01F-AD47-A20E-6C85D4AB1126}">
      <dgm:prSet/>
      <dgm:spPr/>
      <dgm:t>
        <a:bodyPr/>
        <a:lstStyle/>
        <a:p>
          <a:endParaRPr lang="en-US"/>
        </a:p>
      </dgm:t>
    </dgm:pt>
    <dgm:pt modelId="{18FA590E-8869-6D41-BE05-61DB774DB1BC}" type="sibTrans" cxnId="{A1668367-F01F-AD47-A20E-6C85D4AB1126}">
      <dgm:prSet/>
      <dgm:spPr/>
      <dgm:t>
        <a:bodyPr/>
        <a:lstStyle/>
        <a:p>
          <a:endParaRPr lang="en-US"/>
        </a:p>
      </dgm:t>
    </dgm:pt>
    <dgm:pt modelId="{BA467B2A-1EDE-3E49-9A6F-0B0C471E1AED}">
      <dgm:prSet/>
      <dgm:spPr/>
      <dgm:t>
        <a:bodyPr/>
        <a:lstStyle/>
        <a:p>
          <a:r>
            <a:rPr lang="en-US" dirty="0" smtClean="0">
              <a:latin typeface="Arial"/>
              <a:cs typeface="Arial"/>
            </a:rPr>
            <a:t>Young, Energetic, Approachable</a:t>
          </a:r>
          <a:endParaRPr lang="en-US" dirty="0">
            <a:latin typeface="Arial"/>
            <a:cs typeface="Arial"/>
          </a:endParaRPr>
        </a:p>
      </dgm:t>
    </dgm:pt>
    <dgm:pt modelId="{14CBBEE1-D276-5044-96F2-0821B8749244}" type="parTrans" cxnId="{A07779AE-78BA-2C43-BD10-DD3A3FE566F3}">
      <dgm:prSet/>
      <dgm:spPr/>
      <dgm:t>
        <a:bodyPr/>
        <a:lstStyle/>
        <a:p>
          <a:endParaRPr lang="en-US"/>
        </a:p>
      </dgm:t>
    </dgm:pt>
    <dgm:pt modelId="{51B9E323-E66F-4142-A80F-1C3E69DAB5D0}" type="sibTrans" cxnId="{A07779AE-78BA-2C43-BD10-DD3A3FE566F3}">
      <dgm:prSet/>
      <dgm:spPr/>
      <dgm:t>
        <a:bodyPr/>
        <a:lstStyle/>
        <a:p>
          <a:endParaRPr lang="en-US"/>
        </a:p>
      </dgm:t>
    </dgm:pt>
    <dgm:pt modelId="{C057A6B2-3A50-4A48-8442-8B4B34D7DF89}" type="pres">
      <dgm:prSet presAssocID="{E397988D-0AD6-1C4F-B714-947DD40C965F}" presName="linear" presStyleCnt="0">
        <dgm:presLayoutVars>
          <dgm:dir/>
          <dgm:animLvl val="lvl"/>
          <dgm:resizeHandles val="exact"/>
        </dgm:presLayoutVars>
      </dgm:prSet>
      <dgm:spPr/>
      <dgm:t>
        <a:bodyPr/>
        <a:lstStyle/>
        <a:p>
          <a:endParaRPr lang="en-US"/>
        </a:p>
      </dgm:t>
    </dgm:pt>
    <dgm:pt modelId="{0082AF50-B856-8440-974E-861292DBF748}" type="pres">
      <dgm:prSet presAssocID="{3CEC081E-9FB3-524E-8DE3-4368F1E59C1B}" presName="parentLin" presStyleCnt="0"/>
      <dgm:spPr/>
    </dgm:pt>
    <dgm:pt modelId="{0ED5598F-770A-BB4E-9ADB-53BC94264A69}" type="pres">
      <dgm:prSet presAssocID="{3CEC081E-9FB3-524E-8DE3-4368F1E59C1B}" presName="parentLeftMargin" presStyleLbl="node1" presStyleIdx="0" presStyleCnt="3"/>
      <dgm:spPr/>
      <dgm:t>
        <a:bodyPr/>
        <a:lstStyle/>
        <a:p>
          <a:endParaRPr lang="en-US"/>
        </a:p>
      </dgm:t>
    </dgm:pt>
    <dgm:pt modelId="{C378CDE2-FC1C-8641-8167-F63CBEAD7ED2}" type="pres">
      <dgm:prSet presAssocID="{3CEC081E-9FB3-524E-8DE3-4368F1E59C1B}" presName="parentText" presStyleLbl="node1" presStyleIdx="0" presStyleCnt="3">
        <dgm:presLayoutVars>
          <dgm:chMax val="0"/>
          <dgm:bulletEnabled val="1"/>
        </dgm:presLayoutVars>
      </dgm:prSet>
      <dgm:spPr/>
      <dgm:t>
        <a:bodyPr/>
        <a:lstStyle/>
        <a:p>
          <a:endParaRPr lang="en-US"/>
        </a:p>
      </dgm:t>
    </dgm:pt>
    <dgm:pt modelId="{23E85176-A7B8-C146-9CE1-507B62B48619}" type="pres">
      <dgm:prSet presAssocID="{3CEC081E-9FB3-524E-8DE3-4368F1E59C1B}" presName="negativeSpace" presStyleCnt="0"/>
      <dgm:spPr/>
    </dgm:pt>
    <dgm:pt modelId="{AA3719DA-628C-EA41-A67C-0F35D2128872}" type="pres">
      <dgm:prSet presAssocID="{3CEC081E-9FB3-524E-8DE3-4368F1E59C1B}" presName="childText" presStyleLbl="conFgAcc1" presStyleIdx="0" presStyleCnt="3">
        <dgm:presLayoutVars>
          <dgm:bulletEnabled val="1"/>
        </dgm:presLayoutVars>
      </dgm:prSet>
      <dgm:spPr/>
      <dgm:t>
        <a:bodyPr/>
        <a:lstStyle/>
        <a:p>
          <a:endParaRPr lang="en-US"/>
        </a:p>
      </dgm:t>
    </dgm:pt>
    <dgm:pt modelId="{10DBD8BF-5C7D-BA40-854C-F025E4040EE4}" type="pres">
      <dgm:prSet presAssocID="{9BE50AA6-5182-1B4B-A05B-5052BD9620F9}" presName="spaceBetweenRectangles" presStyleCnt="0"/>
      <dgm:spPr/>
    </dgm:pt>
    <dgm:pt modelId="{63BB84FE-F163-5348-B52C-D087AD729CF2}" type="pres">
      <dgm:prSet presAssocID="{AE66E482-D644-FD47-812A-41BFE517896B}" presName="parentLin" presStyleCnt="0"/>
      <dgm:spPr/>
    </dgm:pt>
    <dgm:pt modelId="{AA559E05-92D9-934C-8C52-F14A8F829CA1}" type="pres">
      <dgm:prSet presAssocID="{AE66E482-D644-FD47-812A-41BFE517896B}" presName="parentLeftMargin" presStyleLbl="node1" presStyleIdx="0" presStyleCnt="3"/>
      <dgm:spPr/>
      <dgm:t>
        <a:bodyPr/>
        <a:lstStyle/>
        <a:p>
          <a:endParaRPr lang="en-US"/>
        </a:p>
      </dgm:t>
    </dgm:pt>
    <dgm:pt modelId="{A9273F8A-FB73-9C45-B42E-D9594AF02BBF}" type="pres">
      <dgm:prSet presAssocID="{AE66E482-D644-FD47-812A-41BFE517896B}" presName="parentText" presStyleLbl="node1" presStyleIdx="1" presStyleCnt="3">
        <dgm:presLayoutVars>
          <dgm:chMax val="0"/>
          <dgm:bulletEnabled val="1"/>
        </dgm:presLayoutVars>
      </dgm:prSet>
      <dgm:spPr/>
      <dgm:t>
        <a:bodyPr/>
        <a:lstStyle/>
        <a:p>
          <a:endParaRPr lang="en-US"/>
        </a:p>
      </dgm:t>
    </dgm:pt>
    <dgm:pt modelId="{B2C59C90-9D04-A34D-BD47-936ECED2FB28}" type="pres">
      <dgm:prSet presAssocID="{AE66E482-D644-FD47-812A-41BFE517896B}" presName="negativeSpace" presStyleCnt="0"/>
      <dgm:spPr/>
    </dgm:pt>
    <dgm:pt modelId="{FFB1A289-2C98-064E-9628-A5F66C5DD276}" type="pres">
      <dgm:prSet presAssocID="{AE66E482-D644-FD47-812A-41BFE517896B}" presName="childText" presStyleLbl="conFgAcc1" presStyleIdx="1" presStyleCnt="3">
        <dgm:presLayoutVars>
          <dgm:bulletEnabled val="1"/>
        </dgm:presLayoutVars>
      </dgm:prSet>
      <dgm:spPr/>
      <dgm:t>
        <a:bodyPr/>
        <a:lstStyle/>
        <a:p>
          <a:endParaRPr lang="en-US"/>
        </a:p>
      </dgm:t>
    </dgm:pt>
    <dgm:pt modelId="{31A7773C-FD46-D840-A6A4-C3E1F6858222}" type="pres">
      <dgm:prSet presAssocID="{2EF0D1A8-FC43-4B43-AF4B-929D1DFC19F6}" presName="spaceBetweenRectangles" presStyleCnt="0"/>
      <dgm:spPr/>
    </dgm:pt>
    <dgm:pt modelId="{8D5D246A-ACA1-7D48-B218-9639C9127CD0}" type="pres">
      <dgm:prSet presAssocID="{194166D6-457E-D64B-BE59-28FCE6A6C147}" presName="parentLin" presStyleCnt="0"/>
      <dgm:spPr/>
    </dgm:pt>
    <dgm:pt modelId="{694CE08D-98BC-364E-9D02-C2B268C3628E}" type="pres">
      <dgm:prSet presAssocID="{194166D6-457E-D64B-BE59-28FCE6A6C147}" presName="parentLeftMargin" presStyleLbl="node1" presStyleIdx="1" presStyleCnt="3"/>
      <dgm:spPr/>
      <dgm:t>
        <a:bodyPr/>
        <a:lstStyle/>
        <a:p>
          <a:endParaRPr lang="en-US"/>
        </a:p>
      </dgm:t>
    </dgm:pt>
    <dgm:pt modelId="{DA8DAF69-8983-4A45-B533-A75E68D5706B}" type="pres">
      <dgm:prSet presAssocID="{194166D6-457E-D64B-BE59-28FCE6A6C147}" presName="parentText" presStyleLbl="node1" presStyleIdx="2" presStyleCnt="3">
        <dgm:presLayoutVars>
          <dgm:chMax val="0"/>
          <dgm:bulletEnabled val="1"/>
        </dgm:presLayoutVars>
      </dgm:prSet>
      <dgm:spPr/>
      <dgm:t>
        <a:bodyPr/>
        <a:lstStyle/>
        <a:p>
          <a:endParaRPr lang="en-US"/>
        </a:p>
      </dgm:t>
    </dgm:pt>
    <dgm:pt modelId="{1DAC6F27-01DB-794F-AE74-73B615A0F3C9}" type="pres">
      <dgm:prSet presAssocID="{194166D6-457E-D64B-BE59-28FCE6A6C147}" presName="negativeSpace" presStyleCnt="0"/>
      <dgm:spPr/>
    </dgm:pt>
    <dgm:pt modelId="{217B61E1-7624-DF41-95FB-493E9808FA97}" type="pres">
      <dgm:prSet presAssocID="{194166D6-457E-D64B-BE59-28FCE6A6C147}" presName="childText" presStyleLbl="conFgAcc1" presStyleIdx="2" presStyleCnt="3">
        <dgm:presLayoutVars>
          <dgm:bulletEnabled val="1"/>
        </dgm:presLayoutVars>
      </dgm:prSet>
      <dgm:spPr/>
      <dgm:t>
        <a:bodyPr/>
        <a:lstStyle/>
        <a:p>
          <a:endParaRPr lang="en-US"/>
        </a:p>
      </dgm:t>
    </dgm:pt>
  </dgm:ptLst>
  <dgm:cxnLst>
    <dgm:cxn modelId="{80A1A750-83BB-4E4F-A9DB-F9A23B6F4A24}" srcId="{E397988D-0AD6-1C4F-B714-947DD40C965F}" destId="{194166D6-457E-D64B-BE59-28FCE6A6C147}" srcOrd="2" destOrd="0" parTransId="{3772DA16-7A50-234B-B55E-5473B3B2AAD3}" sibTransId="{AE8E27AB-A3C1-B04D-BA34-D531C15A15BE}"/>
    <dgm:cxn modelId="{0E7AF95B-D3F1-104E-96B0-8B8FC8BAF54C}" srcId="{E397988D-0AD6-1C4F-B714-947DD40C965F}" destId="{AE66E482-D644-FD47-812A-41BFE517896B}" srcOrd="1" destOrd="0" parTransId="{E39E3D5C-6416-B94D-9F9A-71799FF623F8}" sibTransId="{2EF0D1A8-FC43-4B43-AF4B-929D1DFC19F6}"/>
    <dgm:cxn modelId="{7DD05404-DBD1-AE4A-AFB5-9F4FCE7D327A}" srcId="{3CEC081E-9FB3-524E-8DE3-4368F1E59C1B}" destId="{13346DFF-65A1-5D49-95FE-32D4708182E2}" srcOrd="0" destOrd="0" parTransId="{82D22B86-696B-BA43-9EF3-1AF37BDDC891}" sibTransId="{80175327-011B-1C40-9526-AF5D4BB5887A}"/>
    <dgm:cxn modelId="{89E9DD97-B85E-BD40-92C8-7A8B0E5123E8}" type="presOf" srcId="{73B32275-5616-F34D-A5FF-5E4E0BC5878D}" destId="{FFB1A289-2C98-064E-9628-A5F66C5DD276}" srcOrd="0" destOrd="0" presId="urn:microsoft.com/office/officeart/2005/8/layout/list1"/>
    <dgm:cxn modelId="{5DEBB8EB-212A-B647-B3E6-11225437060F}" type="presOf" srcId="{AE66E482-D644-FD47-812A-41BFE517896B}" destId="{A9273F8A-FB73-9C45-B42E-D9594AF02BBF}" srcOrd="1" destOrd="0" presId="urn:microsoft.com/office/officeart/2005/8/layout/list1"/>
    <dgm:cxn modelId="{50A301E8-58CD-7A42-8361-BF34D5ED2D8C}" type="presOf" srcId="{194166D6-457E-D64B-BE59-28FCE6A6C147}" destId="{DA8DAF69-8983-4A45-B533-A75E68D5706B}" srcOrd="1" destOrd="0" presId="urn:microsoft.com/office/officeart/2005/8/layout/list1"/>
    <dgm:cxn modelId="{DCD9D86A-C462-6C4E-97FA-6BC6D7AE81EC}" type="presOf" srcId="{AE66E482-D644-FD47-812A-41BFE517896B}" destId="{AA559E05-92D9-934C-8C52-F14A8F829CA1}" srcOrd="0" destOrd="0" presId="urn:microsoft.com/office/officeart/2005/8/layout/list1"/>
    <dgm:cxn modelId="{F650D858-E869-8841-856C-BE000DA26B7A}" type="presOf" srcId="{BA467B2A-1EDE-3E49-9A6F-0B0C471E1AED}" destId="{217B61E1-7624-DF41-95FB-493E9808FA97}" srcOrd="0" destOrd="0" presId="urn:microsoft.com/office/officeart/2005/8/layout/list1"/>
    <dgm:cxn modelId="{A07779AE-78BA-2C43-BD10-DD3A3FE566F3}" srcId="{194166D6-457E-D64B-BE59-28FCE6A6C147}" destId="{BA467B2A-1EDE-3E49-9A6F-0B0C471E1AED}" srcOrd="0" destOrd="0" parTransId="{14CBBEE1-D276-5044-96F2-0821B8749244}" sibTransId="{51B9E323-E66F-4142-A80F-1C3E69DAB5D0}"/>
    <dgm:cxn modelId="{0BCF71A2-EA33-8744-A980-248B1A58C54D}" srcId="{E397988D-0AD6-1C4F-B714-947DD40C965F}" destId="{3CEC081E-9FB3-524E-8DE3-4368F1E59C1B}" srcOrd="0" destOrd="0" parTransId="{AB948BF0-BFD4-964C-B942-D19B2E6F0EBD}" sibTransId="{9BE50AA6-5182-1B4B-A05B-5052BD9620F9}"/>
    <dgm:cxn modelId="{29891068-7D8F-704C-B07E-C579E479639C}" type="presOf" srcId="{194166D6-457E-D64B-BE59-28FCE6A6C147}" destId="{694CE08D-98BC-364E-9D02-C2B268C3628E}" srcOrd="0" destOrd="0" presId="urn:microsoft.com/office/officeart/2005/8/layout/list1"/>
    <dgm:cxn modelId="{43B5C3ED-BB3B-C44F-8AB0-B73AF9530AF4}" type="presOf" srcId="{3CEC081E-9FB3-524E-8DE3-4368F1E59C1B}" destId="{0ED5598F-770A-BB4E-9ADB-53BC94264A69}" srcOrd="0" destOrd="0" presId="urn:microsoft.com/office/officeart/2005/8/layout/list1"/>
    <dgm:cxn modelId="{C85CB0F4-5565-2D45-B41A-DE0478714296}" type="presOf" srcId="{13346DFF-65A1-5D49-95FE-32D4708182E2}" destId="{AA3719DA-628C-EA41-A67C-0F35D2128872}" srcOrd="0" destOrd="0" presId="urn:microsoft.com/office/officeart/2005/8/layout/list1"/>
    <dgm:cxn modelId="{A1668367-F01F-AD47-A20E-6C85D4AB1126}" srcId="{AE66E482-D644-FD47-812A-41BFE517896B}" destId="{73B32275-5616-F34D-A5FF-5E4E0BC5878D}" srcOrd="0" destOrd="0" parTransId="{519F864E-791D-844C-84DF-515AC28EF627}" sibTransId="{18FA590E-8869-6D41-BE05-61DB774DB1BC}"/>
    <dgm:cxn modelId="{406BCC64-7BC0-C149-83C7-B0D5AF17E127}" type="presOf" srcId="{E397988D-0AD6-1C4F-B714-947DD40C965F}" destId="{C057A6B2-3A50-4A48-8442-8B4B34D7DF89}" srcOrd="0" destOrd="0" presId="urn:microsoft.com/office/officeart/2005/8/layout/list1"/>
    <dgm:cxn modelId="{5635D4FC-0748-0F4A-A5B6-BF95CDF195E2}" type="presOf" srcId="{3CEC081E-9FB3-524E-8DE3-4368F1E59C1B}" destId="{C378CDE2-FC1C-8641-8167-F63CBEAD7ED2}" srcOrd="1" destOrd="0" presId="urn:microsoft.com/office/officeart/2005/8/layout/list1"/>
    <dgm:cxn modelId="{E582B70C-5F87-4840-8B01-07B293921DA9}" type="presParOf" srcId="{C057A6B2-3A50-4A48-8442-8B4B34D7DF89}" destId="{0082AF50-B856-8440-974E-861292DBF748}" srcOrd="0" destOrd="0" presId="urn:microsoft.com/office/officeart/2005/8/layout/list1"/>
    <dgm:cxn modelId="{F3577294-4184-4A4C-923A-E0ACA235F18F}" type="presParOf" srcId="{0082AF50-B856-8440-974E-861292DBF748}" destId="{0ED5598F-770A-BB4E-9ADB-53BC94264A69}" srcOrd="0" destOrd="0" presId="urn:microsoft.com/office/officeart/2005/8/layout/list1"/>
    <dgm:cxn modelId="{69AF9A3B-87D1-E241-95AC-75CA9E507D4D}" type="presParOf" srcId="{0082AF50-B856-8440-974E-861292DBF748}" destId="{C378CDE2-FC1C-8641-8167-F63CBEAD7ED2}" srcOrd="1" destOrd="0" presId="urn:microsoft.com/office/officeart/2005/8/layout/list1"/>
    <dgm:cxn modelId="{5643AE10-695A-3D4A-B890-E0F4B5FA34E1}" type="presParOf" srcId="{C057A6B2-3A50-4A48-8442-8B4B34D7DF89}" destId="{23E85176-A7B8-C146-9CE1-507B62B48619}" srcOrd="1" destOrd="0" presId="urn:microsoft.com/office/officeart/2005/8/layout/list1"/>
    <dgm:cxn modelId="{3F672A82-D8AE-7842-ACB8-C7D1A5792F41}" type="presParOf" srcId="{C057A6B2-3A50-4A48-8442-8B4B34D7DF89}" destId="{AA3719DA-628C-EA41-A67C-0F35D2128872}" srcOrd="2" destOrd="0" presId="urn:microsoft.com/office/officeart/2005/8/layout/list1"/>
    <dgm:cxn modelId="{504A6F13-429A-3348-9397-2DB692FDEFA3}" type="presParOf" srcId="{C057A6B2-3A50-4A48-8442-8B4B34D7DF89}" destId="{10DBD8BF-5C7D-BA40-854C-F025E4040EE4}" srcOrd="3" destOrd="0" presId="urn:microsoft.com/office/officeart/2005/8/layout/list1"/>
    <dgm:cxn modelId="{0C56E54F-EF6F-2C43-9DDE-E29D4D771A6C}" type="presParOf" srcId="{C057A6B2-3A50-4A48-8442-8B4B34D7DF89}" destId="{63BB84FE-F163-5348-B52C-D087AD729CF2}" srcOrd="4" destOrd="0" presId="urn:microsoft.com/office/officeart/2005/8/layout/list1"/>
    <dgm:cxn modelId="{C3E9BEEE-A864-5C4B-9E6F-6AF0A5AB7847}" type="presParOf" srcId="{63BB84FE-F163-5348-B52C-D087AD729CF2}" destId="{AA559E05-92D9-934C-8C52-F14A8F829CA1}" srcOrd="0" destOrd="0" presId="urn:microsoft.com/office/officeart/2005/8/layout/list1"/>
    <dgm:cxn modelId="{15C41510-5BF2-784E-A439-8165BD1137E5}" type="presParOf" srcId="{63BB84FE-F163-5348-B52C-D087AD729CF2}" destId="{A9273F8A-FB73-9C45-B42E-D9594AF02BBF}" srcOrd="1" destOrd="0" presId="urn:microsoft.com/office/officeart/2005/8/layout/list1"/>
    <dgm:cxn modelId="{C782F69C-B36D-A344-8BE2-B897C03F0906}" type="presParOf" srcId="{C057A6B2-3A50-4A48-8442-8B4B34D7DF89}" destId="{B2C59C90-9D04-A34D-BD47-936ECED2FB28}" srcOrd="5" destOrd="0" presId="urn:microsoft.com/office/officeart/2005/8/layout/list1"/>
    <dgm:cxn modelId="{2CFD0E65-4309-BC4D-BD1E-2C72A88833E3}" type="presParOf" srcId="{C057A6B2-3A50-4A48-8442-8B4B34D7DF89}" destId="{FFB1A289-2C98-064E-9628-A5F66C5DD276}" srcOrd="6" destOrd="0" presId="urn:microsoft.com/office/officeart/2005/8/layout/list1"/>
    <dgm:cxn modelId="{40A9F3B5-373E-C149-8CAF-1A03CB78D8BD}" type="presParOf" srcId="{C057A6B2-3A50-4A48-8442-8B4B34D7DF89}" destId="{31A7773C-FD46-D840-A6A4-C3E1F6858222}" srcOrd="7" destOrd="0" presId="urn:microsoft.com/office/officeart/2005/8/layout/list1"/>
    <dgm:cxn modelId="{5612DCB4-6E09-BD43-9CAA-9E23CA820B4D}" type="presParOf" srcId="{C057A6B2-3A50-4A48-8442-8B4B34D7DF89}" destId="{8D5D246A-ACA1-7D48-B218-9639C9127CD0}" srcOrd="8" destOrd="0" presId="urn:microsoft.com/office/officeart/2005/8/layout/list1"/>
    <dgm:cxn modelId="{ECA6A95D-9192-BA45-A947-9015907C3D1B}" type="presParOf" srcId="{8D5D246A-ACA1-7D48-B218-9639C9127CD0}" destId="{694CE08D-98BC-364E-9D02-C2B268C3628E}" srcOrd="0" destOrd="0" presId="urn:microsoft.com/office/officeart/2005/8/layout/list1"/>
    <dgm:cxn modelId="{4983F875-CE61-304C-B912-0050B90D517B}" type="presParOf" srcId="{8D5D246A-ACA1-7D48-B218-9639C9127CD0}" destId="{DA8DAF69-8983-4A45-B533-A75E68D5706B}" srcOrd="1" destOrd="0" presId="urn:microsoft.com/office/officeart/2005/8/layout/list1"/>
    <dgm:cxn modelId="{3AC69ADC-4593-684D-B216-1523A098EB5D}" type="presParOf" srcId="{C057A6B2-3A50-4A48-8442-8B4B34D7DF89}" destId="{1DAC6F27-01DB-794F-AE74-73B615A0F3C9}" srcOrd="9" destOrd="0" presId="urn:microsoft.com/office/officeart/2005/8/layout/list1"/>
    <dgm:cxn modelId="{C1E10EFF-295D-3E42-A194-08DEE9EB6C66}" type="presParOf" srcId="{C057A6B2-3A50-4A48-8442-8B4B34D7DF89}" destId="{217B61E1-7624-DF41-95FB-493E9808FA97}"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99B4F2-BF36-49A0-B888-A151C389B1E5}" type="doc">
      <dgm:prSet loTypeId="urn:microsoft.com/office/officeart/2005/8/layout/matrix1" loCatId="matrix" qsTypeId="urn:microsoft.com/office/officeart/2005/8/quickstyle/3d2" qsCatId="3D" csTypeId="urn:microsoft.com/office/officeart/2005/8/colors/colorful4" csCatId="colorful" phldr="1"/>
      <dgm:spPr/>
      <dgm:t>
        <a:bodyPr/>
        <a:lstStyle/>
        <a:p>
          <a:endParaRPr lang="en-US"/>
        </a:p>
      </dgm:t>
    </dgm:pt>
    <dgm:pt modelId="{09F6E7A8-F4E2-4849-9080-0CE5170427E7}">
      <dgm:prSet phldrT="[Text]" custT="1"/>
      <dgm:spPr/>
      <dgm:t>
        <a:bodyPr/>
        <a:lstStyle/>
        <a:p>
          <a:r>
            <a:rPr lang="en-US" sz="2500" b="1" dirty="0" smtClean="0">
              <a:latin typeface="Arial" pitchFamily="34" charset="0"/>
              <a:cs typeface="Arial" pitchFamily="34" charset="0"/>
            </a:rPr>
            <a:t>Rivalry</a:t>
          </a:r>
          <a:r>
            <a:rPr lang="en-US" sz="2700" b="1" dirty="0" smtClean="0"/>
            <a:t> </a:t>
          </a:r>
          <a:endParaRPr lang="en-US" sz="2700" b="1" dirty="0"/>
        </a:p>
      </dgm:t>
    </dgm:pt>
    <dgm:pt modelId="{F98E1150-E1F3-472B-95CB-57180023AF69}" type="parTrans" cxnId="{EF30CC20-3A8A-4D84-9026-0DA06CBAA99D}">
      <dgm:prSet/>
      <dgm:spPr/>
      <dgm:t>
        <a:bodyPr/>
        <a:lstStyle/>
        <a:p>
          <a:endParaRPr lang="en-US"/>
        </a:p>
      </dgm:t>
    </dgm:pt>
    <dgm:pt modelId="{F9AB4D94-B100-4F7D-A21F-C752AC6B1201}" type="sibTrans" cxnId="{EF30CC20-3A8A-4D84-9026-0DA06CBAA99D}">
      <dgm:prSet/>
      <dgm:spPr/>
      <dgm:t>
        <a:bodyPr/>
        <a:lstStyle/>
        <a:p>
          <a:endParaRPr lang="en-US"/>
        </a:p>
      </dgm:t>
    </dgm:pt>
    <dgm:pt modelId="{670426D9-6DB2-4C22-BF57-1D3CB0D1AC77}">
      <dgm:prSet phldrT="[Text]" custT="1"/>
      <dgm:spPr/>
      <dgm:t>
        <a:bodyPr/>
        <a:lstStyle/>
        <a:p>
          <a:endParaRPr lang="en-US" sz="2000" b="1" u="sng" dirty="0">
            <a:latin typeface="Arial" pitchFamily="34" charset="0"/>
            <a:cs typeface="Arial" pitchFamily="34" charset="0"/>
          </a:endParaRPr>
        </a:p>
      </dgm:t>
    </dgm:pt>
    <dgm:pt modelId="{9418A510-3BFF-4EA7-895B-AE73C5F0ACD1}" type="parTrans" cxnId="{DED18749-F6F2-40E5-907F-B51709AED721}">
      <dgm:prSet/>
      <dgm:spPr/>
      <dgm:t>
        <a:bodyPr/>
        <a:lstStyle/>
        <a:p>
          <a:endParaRPr lang="en-US"/>
        </a:p>
      </dgm:t>
    </dgm:pt>
    <dgm:pt modelId="{618A0EF9-CDA2-458E-B608-02DFAB67EFDD}" type="sibTrans" cxnId="{DED18749-F6F2-40E5-907F-B51709AED721}">
      <dgm:prSet/>
      <dgm:spPr/>
      <dgm:t>
        <a:bodyPr/>
        <a:lstStyle/>
        <a:p>
          <a:endParaRPr lang="en-US"/>
        </a:p>
      </dgm:t>
    </dgm:pt>
    <dgm:pt modelId="{73CD7E00-32CA-4722-BA32-51BDBD3EC786}">
      <dgm:prSet phldrT="[Text]" custT="1"/>
      <dgm:spPr/>
      <dgm:t>
        <a:bodyPr/>
        <a:lstStyle/>
        <a:p>
          <a:endParaRPr lang="en-US" sz="2000" b="1" u="sng" dirty="0">
            <a:latin typeface="Arial" pitchFamily="34" charset="0"/>
            <a:cs typeface="Arial" pitchFamily="34" charset="0"/>
          </a:endParaRPr>
        </a:p>
      </dgm:t>
    </dgm:pt>
    <dgm:pt modelId="{86AF7F86-006E-4629-9554-1A97F528F6F2}" type="parTrans" cxnId="{21C3D532-B314-45CF-86AA-DAAFFA4BC668}">
      <dgm:prSet/>
      <dgm:spPr/>
      <dgm:t>
        <a:bodyPr/>
        <a:lstStyle/>
        <a:p>
          <a:endParaRPr lang="en-US"/>
        </a:p>
      </dgm:t>
    </dgm:pt>
    <dgm:pt modelId="{B1814CA2-16BD-4C87-BB2C-B564BE6ED575}" type="sibTrans" cxnId="{21C3D532-B314-45CF-86AA-DAAFFA4BC668}">
      <dgm:prSet/>
      <dgm:spPr/>
      <dgm:t>
        <a:bodyPr/>
        <a:lstStyle/>
        <a:p>
          <a:endParaRPr lang="en-US"/>
        </a:p>
      </dgm:t>
    </dgm:pt>
    <dgm:pt modelId="{CDF96CDB-DD3E-407F-AC4E-DA0AB38F2355}">
      <dgm:prSet phldrT="[Text]" custT="1"/>
      <dgm:spPr/>
      <dgm:t>
        <a:bodyPr/>
        <a:lstStyle/>
        <a:p>
          <a:endParaRPr lang="en-US" sz="2000" b="0" u="none" dirty="0" smtClean="0">
            <a:latin typeface="Arial" pitchFamily="34" charset="0"/>
            <a:cs typeface="Arial" pitchFamily="34" charset="0"/>
          </a:endParaRPr>
        </a:p>
        <a:p>
          <a:endParaRPr lang="en-US" sz="2000" b="1" u="sng" dirty="0">
            <a:latin typeface="Arial" pitchFamily="34" charset="0"/>
            <a:cs typeface="Arial" pitchFamily="34" charset="0"/>
          </a:endParaRPr>
        </a:p>
      </dgm:t>
    </dgm:pt>
    <dgm:pt modelId="{4E3D5F9B-9F24-4606-80BC-9013ED8746B2}" type="parTrans" cxnId="{8945C402-529C-4BDB-9417-660FAF9EEDAC}">
      <dgm:prSet/>
      <dgm:spPr/>
      <dgm:t>
        <a:bodyPr/>
        <a:lstStyle/>
        <a:p>
          <a:endParaRPr lang="en-US"/>
        </a:p>
      </dgm:t>
    </dgm:pt>
    <dgm:pt modelId="{49353AB5-041D-498E-A984-146287445D05}" type="sibTrans" cxnId="{8945C402-529C-4BDB-9417-660FAF9EEDAC}">
      <dgm:prSet/>
      <dgm:spPr/>
      <dgm:t>
        <a:bodyPr/>
        <a:lstStyle/>
        <a:p>
          <a:endParaRPr lang="en-US"/>
        </a:p>
      </dgm:t>
    </dgm:pt>
    <dgm:pt modelId="{A97AD758-1478-4C12-AB1A-6F0056C4A08C}">
      <dgm:prSet phldrT="[Text]" custT="1"/>
      <dgm:spPr/>
      <dgm:t>
        <a:bodyPr/>
        <a:lstStyle/>
        <a:p>
          <a:endParaRPr lang="en-US" sz="2200" b="1" u="none" dirty="0" smtClean="0">
            <a:solidFill>
              <a:schemeClr val="tx1"/>
            </a:solidFill>
            <a:effectLst/>
            <a:latin typeface="Arial" pitchFamily="34" charset="0"/>
            <a:cs typeface="Arial" pitchFamily="34" charset="0"/>
          </a:endParaRPr>
        </a:p>
        <a:p>
          <a:endParaRPr lang="en-US" sz="2000" b="0" u="none" dirty="0" smtClean="0">
            <a:latin typeface="Arial" pitchFamily="34" charset="0"/>
            <a:cs typeface="Arial" pitchFamily="34" charset="0"/>
          </a:endParaRPr>
        </a:p>
        <a:p>
          <a:endParaRPr lang="en-US" sz="2000" b="0" u="none" dirty="0" smtClean="0">
            <a:latin typeface="Arial" pitchFamily="34" charset="0"/>
            <a:cs typeface="Arial" pitchFamily="34" charset="0"/>
          </a:endParaRPr>
        </a:p>
        <a:p>
          <a:r>
            <a:rPr lang="en-US" sz="2000" b="1" u="sng" dirty="0" smtClean="0">
              <a:latin typeface="Arial" pitchFamily="34" charset="0"/>
              <a:cs typeface="Arial" pitchFamily="34" charset="0"/>
            </a:rPr>
            <a:t> </a:t>
          </a:r>
          <a:endParaRPr lang="en-US" sz="2000" b="1" u="sng" dirty="0">
            <a:latin typeface="Arial" pitchFamily="34" charset="0"/>
            <a:cs typeface="Arial" pitchFamily="34" charset="0"/>
          </a:endParaRPr>
        </a:p>
      </dgm:t>
    </dgm:pt>
    <dgm:pt modelId="{80D2C42B-D5B0-4916-965A-C66400E93F4B}" type="parTrans" cxnId="{9E98BA07-8167-4A1F-8EB6-BDC8FE92DDEB}">
      <dgm:prSet/>
      <dgm:spPr/>
      <dgm:t>
        <a:bodyPr/>
        <a:lstStyle/>
        <a:p>
          <a:endParaRPr lang="en-US"/>
        </a:p>
      </dgm:t>
    </dgm:pt>
    <dgm:pt modelId="{E1E89681-3BB7-406D-843C-60179DAD7591}" type="sibTrans" cxnId="{9E98BA07-8167-4A1F-8EB6-BDC8FE92DDEB}">
      <dgm:prSet/>
      <dgm:spPr/>
      <dgm:t>
        <a:bodyPr/>
        <a:lstStyle/>
        <a:p>
          <a:endParaRPr lang="en-US"/>
        </a:p>
      </dgm:t>
    </dgm:pt>
    <dgm:pt modelId="{7F68EBC3-ACDE-4789-9DAA-BC5713DF0FB4}" type="pres">
      <dgm:prSet presAssocID="{CB99B4F2-BF36-49A0-B888-A151C389B1E5}" presName="diagram" presStyleCnt="0">
        <dgm:presLayoutVars>
          <dgm:chMax val="1"/>
          <dgm:dir/>
          <dgm:animLvl val="ctr"/>
          <dgm:resizeHandles val="exact"/>
        </dgm:presLayoutVars>
      </dgm:prSet>
      <dgm:spPr/>
      <dgm:t>
        <a:bodyPr/>
        <a:lstStyle/>
        <a:p>
          <a:endParaRPr lang="en-US"/>
        </a:p>
      </dgm:t>
    </dgm:pt>
    <dgm:pt modelId="{CEBF9810-0FF1-477E-A185-C1CFAEBDC778}" type="pres">
      <dgm:prSet presAssocID="{CB99B4F2-BF36-49A0-B888-A151C389B1E5}" presName="matrix" presStyleCnt="0"/>
      <dgm:spPr/>
    </dgm:pt>
    <dgm:pt modelId="{AA9D8177-042D-4E3B-A99A-B2F828C204E9}" type="pres">
      <dgm:prSet presAssocID="{CB99B4F2-BF36-49A0-B888-A151C389B1E5}" presName="tile1" presStyleLbl="node1" presStyleIdx="0" presStyleCnt="4"/>
      <dgm:spPr/>
      <dgm:t>
        <a:bodyPr/>
        <a:lstStyle/>
        <a:p>
          <a:endParaRPr lang="en-US"/>
        </a:p>
      </dgm:t>
    </dgm:pt>
    <dgm:pt modelId="{3067500B-D1D9-4EE4-8841-5DB7BD09CD32}" type="pres">
      <dgm:prSet presAssocID="{CB99B4F2-BF36-49A0-B888-A151C389B1E5}" presName="tile1text" presStyleLbl="node1" presStyleIdx="0" presStyleCnt="4">
        <dgm:presLayoutVars>
          <dgm:chMax val="0"/>
          <dgm:chPref val="0"/>
          <dgm:bulletEnabled val="1"/>
        </dgm:presLayoutVars>
      </dgm:prSet>
      <dgm:spPr/>
      <dgm:t>
        <a:bodyPr/>
        <a:lstStyle/>
        <a:p>
          <a:endParaRPr lang="en-US"/>
        </a:p>
      </dgm:t>
    </dgm:pt>
    <dgm:pt modelId="{F31116C4-FE88-4864-BBF6-9E9DEFE335FA}" type="pres">
      <dgm:prSet presAssocID="{CB99B4F2-BF36-49A0-B888-A151C389B1E5}" presName="tile2" presStyleLbl="node1" presStyleIdx="1" presStyleCnt="4"/>
      <dgm:spPr/>
      <dgm:t>
        <a:bodyPr/>
        <a:lstStyle/>
        <a:p>
          <a:endParaRPr lang="en-US"/>
        </a:p>
      </dgm:t>
    </dgm:pt>
    <dgm:pt modelId="{5844DB10-3F12-4190-87A1-9BA5D20AE8FC}" type="pres">
      <dgm:prSet presAssocID="{CB99B4F2-BF36-49A0-B888-A151C389B1E5}" presName="tile2text" presStyleLbl="node1" presStyleIdx="1" presStyleCnt="4">
        <dgm:presLayoutVars>
          <dgm:chMax val="0"/>
          <dgm:chPref val="0"/>
          <dgm:bulletEnabled val="1"/>
        </dgm:presLayoutVars>
      </dgm:prSet>
      <dgm:spPr/>
      <dgm:t>
        <a:bodyPr/>
        <a:lstStyle/>
        <a:p>
          <a:endParaRPr lang="en-US"/>
        </a:p>
      </dgm:t>
    </dgm:pt>
    <dgm:pt modelId="{4042C24C-AB85-42E2-AAED-F5E4B2BED29A}" type="pres">
      <dgm:prSet presAssocID="{CB99B4F2-BF36-49A0-B888-A151C389B1E5}" presName="tile3" presStyleLbl="node1" presStyleIdx="2" presStyleCnt="4" custLinFactNeighborX="0"/>
      <dgm:spPr/>
      <dgm:t>
        <a:bodyPr/>
        <a:lstStyle/>
        <a:p>
          <a:endParaRPr lang="en-US"/>
        </a:p>
      </dgm:t>
    </dgm:pt>
    <dgm:pt modelId="{038B2AEB-ACC3-4182-A031-76E1194A6454}" type="pres">
      <dgm:prSet presAssocID="{CB99B4F2-BF36-49A0-B888-A151C389B1E5}" presName="tile3text" presStyleLbl="node1" presStyleIdx="2" presStyleCnt="4">
        <dgm:presLayoutVars>
          <dgm:chMax val="0"/>
          <dgm:chPref val="0"/>
          <dgm:bulletEnabled val="1"/>
        </dgm:presLayoutVars>
      </dgm:prSet>
      <dgm:spPr/>
      <dgm:t>
        <a:bodyPr/>
        <a:lstStyle/>
        <a:p>
          <a:endParaRPr lang="en-US"/>
        </a:p>
      </dgm:t>
    </dgm:pt>
    <dgm:pt modelId="{2A6AD6CC-6F6B-427F-8CC7-313815A98F0B}" type="pres">
      <dgm:prSet presAssocID="{CB99B4F2-BF36-49A0-B888-A151C389B1E5}" presName="tile4" presStyleLbl="node1" presStyleIdx="3" presStyleCnt="4" custLinFactNeighborY="2500"/>
      <dgm:spPr/>
      <dgm:t>
        <a:bodyPr/>
        <a:lstStyle/>
        <a:p>
          <a:endParaRPr lang="en-US"/>
        </a:p>
      </dgm:t>
    </dgm:pt>
    <dgm:pt modelId="{CDFD4FDF-9BA9-4FFA-9CB7-A48B2AABAC54}" type="pres">
      <dgm:prSet presAssocID="{CB99B4F2-BF36-49A0-B888-A151C389B1E5}" presName="tile4text" presStyleLbl="node1" presStyleIdx="3" presStyleCnt="4">
        <dgm:presLayoutVars>
          <dgm:chMax val="0"/>
          <dgm:chPref val="0"/>
          <dgm:bulletEnabled val="1"/>
        </dgm:presLayoutVars>
      </dgm:prSet>
      <dgm:spPr/>
      <dgm:t>
        <a:bodyPr/>
        <a:lstStyle/>
        <a:p>
          <a:endParaRPr lang="en-US"/>
        </a:p>
      </dgm:t>
    </dgm:pt>
    <dgm:pt modelId="{68E7C4C8-D21C-4FCD-BEBC-65DBE60E9684}" type="pres">
      <dgm:prSet presAssocID="{CB99B4F2-BF36-49A0-B888-A151C389B1E5}" presName="centerTile" presStyleLbl="fgShp" presStyleIdx="0" presStyleCnt="1" custAng="0" custScaleY="65000" custLinFactNeighborY="-10000">
        <dgm:presLayoutVars>
          <dgm:chMax val="0"/>
          <dgm:chPref val="0"/>
        </dgm:presLayoutVars>
      </dgm:prSet>
      <dgm:spPr/>
      <dgm:t>
        <a:bodyPr/>
        <a:lstStyle/>
        <a:p>
          <a:endParaRPr lang="en-US"/>
        </a:p>
      </dgm:t>
    </dgm:pt>
  </dgm:ptLst>
  <dgm:cxnLst>
    <dgm:cxn modelId="{3A45E3FF-2D5C-5543-8360-4755E4C9EA0D}" type="presOf" srcId="{670426D9-6DB2-4C22-BF57-1D3CB0D1AC77}" destId="{AA9D8177-042D-4E3B-A99A-B2F828C204E9}" srcOrd="0" destOrd="0" presId="urn:microsoft.com/office/officeart/2005/8/layout/matrix1"/>
    <dgm:cxn modelId="{69C4BC61-B020-AE42-B54F-B323A286C065}" type="presOf" srcId="{A97AD758-1478-4C12-AB1A-6F0056C4A08C}" destId="{CDFD4FDF-9BA9-4FFA-9CB7-A48B2AABAC54}" srcOrd="1" destOrd="0" presId="urn:microsoft.com/office/officeart/2005/8/layout/matrix1"/>
    <dgm:cxn modelId="{EF30CC20-3A8A-4D84-9026-0DA06CBAA99D}" srcId="{CB99B4F2-BF36-49A0-B888-A151C389B1E5}" destId="{09F6E7A8-F4E2-4849-9080-0CE5170427E7}" srcOrd="0" destOrd="0" parTransId="{F98E1150-E1F3-472B-95CB-57180023AF69}" sibTransId="{F9AB4D94-B100-4F7D-A21F-C752AC6B1201}"/>
    <dgm:cxn modelId="{21C3D532-B314-45CF-86AA-DAAFFA4BC668}" srcId="{09F6E7A8-F4E2-4849-9080-0CE5170427E7}" destId="{73CD7E00-32CA-4722-BA32-51BDBD3EC786}" srcOrd="1" destOrd="0" parTransId="{86AF7F86-006E-4629-9554-1A97F528F6F2}" sibTransId="{B1814CA2-16BD-4C87-BB2C-B564BE6ED575}"/>
    <dgm:cxn modelId="{9E98BA07-8167-4A1F-8EB6-BDC8FE92DDEB}" srcId="{09F6E7A8-F4E2-4849-9080-0CE5170427E7}" destId="{A97AD758-1478-4C12-AB1A-6F0056C4A08C}" srcOrd="3" destOrd="0" parTransId="{80D2C42B-D5B0-4916-965A-C66400E93F4B}" sibTransId="{E1E89681-3BB7-406D-843C-60179DAD7591}"/>
    <dgm:cxn modelId="{D7231D66-546B-0448-BAB8-0727A9C52C1C}" type="presOf" srcId="{A97AD758-1478-4C12-AB1A-6F0056C4A08C}" destId="{2A6AD6CC-6F6B-427F-8CC7-313815A98F0B}" srcOrd="0" destOrd="0" presId="urn:microsoft.com/office/officeart/2005/8/layout/matrix1"/>
    <dgm:cxn modelId="{3BB617BF-0399-EB43-8075-A9FC3B2A567B}" type="presOf" srcId="{CDF96CDB-DD3E-407F-AC4E-DA0AB38F2355}" destId="{4042C24C-AB85-42E2-AAED-F5E4B2BED29A}" srcOrd="0" destOrd="0" presId="urn:microsoft.com/office/officeart/2005/8/layout/matrix1"/>
    <dgm:cxn modelId="{3D020B00-AFB4-2E45-9F3B-B495FC5A1E12}" type="presOf" srcId="{CDF96CDB-DD3E-407F-AC4E-DA0AB38F2355}" destId="{038B2AEB-ACC3-4182-A031-76E1194A6454}" srcOrd="1" destOrd="0" presId="urn:microsoft.com/office/officeart/2005/8/layout/matrix1"/>
    <dgm:cxn modelId="{2620F276-619F-524E-AE19-EC88EF692572}" type="presOf" srcId="{73CD7E00-32CA-4722-BA32-51BDBD3EC786}" destId="{F31116C4-FE88-4864-BBF6-9E9DEFE335FA}" srcOrd="0" destOrd="0" presId="urn:microsoft.com/office/officeart/2005/8/layout/matrix1"/>
    <dgm:cxn modelId="{DED18749-F6F2-40E5-907F-B51709AED721}" srcId="{09F6E7A8-F4E2-4849-9080-0CE5170427E7}" destId="{670426D9-6DB2-4C22-BF57-1D3CB0D1AC77}" srcOrd="0" destOrd="0" parTransId="{9418A510-3BFF-4EA7-895B-AE73C5F0ACD1}" sibTransId="{618A0EF9-CDA2-458E-B608-02DFAB67EFDD}"/>
    <dgm:cxn modelId="{3BA42053-B852-FB42-BFC7-1C4F50D7CAF9}" type="presOf" srcId="{73CD7E00-32CA-4722-BA32-51BDBD3EC786}" destId="{5844DB10-3F12-4190-87A1-9BA5D20AE8FC}" srcOrd="1" destOrd="0" presId="urn:microsoft.com/office/officeart/2005/8/layout/matrix1"/>
    <dgm:cxn modelId="{AB93C603-E49C-FA4C-BBED-79B1ACFB90B1}" type="presOf" srcId="{670426D9-6DB2-4C22-BF57-1D3CB0D1AC77}" destId="{3067500B-D1D9-4EE4-8841-5DB7BD09CD32}" srcOrd="1" destOrd="0" presId="urn:microsoft.com/office/officeart/2005/8/layout/matrix1"/>
    <dgm:cxn modelId="{C2ACD270-6F52-C748-90F6-65D6252F49EF}" type="presOf" srcId="{CB99B4F2-BF36-49A0-B888-A151C389B1E5}" destId="{7F68EBC3-ACDE-4789-9DAA-BC5713DF0FB4}" srcOrd="0" destOrd="0" presId="urn:microsoft.com/office/officeart/2005/8/layout/matrix1"/>
    <dgm:cxn modelId="{A06FB1EC-9776-324C-8CA8-B265A3386F9F}" type="presOf" srcId="{09F6E7A8-F4E2-4849-9080-0CE5170427E7}" destId="{68E7C4C8-D21C-4FCD-BEBC-65DBE60E9684}" srcOrd="0" destOrd="0" presId="urn:microsoft.com/office/officeart/2005/8/layout/matrix1"/>
    <dgm:cxn modelId="{8945C402-529C-4BDB-9417-660FAF9EEDAC}" srcId="{09F6E7A8-F4E2-4849-9080-0CE5170427E7}" destId="{CDF96CDB-DD3E-407F-AC4E-DA0AB38F2355}" srcOrd="2" destOrd="0" parTransId="{4E3D5F9B-9F24-4606-80BC-9013ED8746B2}" sibTransId="{49353AB5-041D-498E-A984-146287445D05}"/>
    <dgm:cxn modelId="{79607817-368A-F74A-85DF-CA76AA109B85}" type="presParOf" srcId="{7F68EBC3-ACDE-4789-9DAA-BC5713DF0FB4}" destId="{CEBF9810-0FF1-477E-A185-C1CFAEBDC778}" srcOrd="0" destOrd="0" presId="urn:microsoft.com/office/officeart/2005/8/layout/matrix1"/>
    <dgm:cxn modelId="{247225EE-A063-D74C-9579-9B806B4501AE}" type="presParOf" srcId="{CEBF9810-0FF1-477E-A185-C1CFAEBDC778}" destId="{AA9D8177-042D-4E3B-A99A-B2F828C204E9}" srcOrd="0" destOrd="0" presId="urn:microsoft.com/office/officeart/2005/8/layout/matrix1"/>
    <dgm:cxn modelId="{A8AB0643-CF58-3045-BA88-E914EBB51D5F}" type="presParOf" srcId="{CEBF9810-0FF1-477E-A185-C1CFAEBDC778}" destId="{3067500B-D1D9-4EE4-8841-5DB7BD09CD32}" srcOrd="1" destOrd="0" presId="urn:microsoft.com/office/officeart/2005/8/layout/matrix1"/>
    <dgm:cxn modelId="{DCE18A3F-76F0-6545-AC2C-CC33800E4CEA}" type="presParOf" srcId="{CEBF9810-0FF1-477E-A185-C1CFAEBDC778}" destId="{F31116C4-FE88-4864-BBF6-9E9DEFE335FA}" srcOrd="2" destOrd="0" presId="urn:microsoft.com/office/officeart/2005/8/layout/matrix1"/>
    <dgm:cxn modelId="{F35124E2-28A8-FF42-A52D-4E2D50CB736C}" type="presParOf" srcId="{CEBF9810-0FF1-477E-A185-C1CFAEBDC778}" destId="{5844DB10-3F12-4190-87A1-9BA5D20AE8FC}" srcOrd="3" destOrd="0" presId="urn:microsoft.com/office/officeart/2005/8/layout/matrix1"/>
    <dgm:cxn modelId="{B6ACB185-099C-C546-A1DD-912B700291E1}" type="presParOf" srcId="{CEBF9810-0FF1-477E-A185-C1CFAEBDC778}" destId="{4042C24C-AB85-42E2-AAED-F5E4B2BED29A}" srcOrd="4" destOrd="0" presId="urn:microsoft.com/office/officeart/2005/8/layout/matrix1"/>
    <dgm:cxn modelId="{A036D098-CC53-9A47-A3EB-F18743F06B43}" type="presParOf" srcId="{CEBF9810-0FF1-477E-A185-C1CFAEBDC778}" destId="{038B2AEB-ACC3-4182-A031-76E1194A6454}" srcOrd="5" destOrd="0" presId="urn:microsoft.com/office/officeart/2005/8/layout/matrix1"/>
    <dgm:cxn modelId="{B2B72BA7-58A5-1B4A-80BD-FDE965C78D6E}" type="presParOf" srcId="{CEBF9810-0FF1-477E-A185-C1CFAEBDC778}" destId="{2A6AD6CC-6F6B-427F-8CC7-313815A98F0B}" srcOrd="6" destOrd="0" presId="urn:microsoft.com/office/officeart/2005/8/layout/matrix1"/>
    <dgm:cxn modelId="{CC27A8F2-D079-5B4C-82C1-F8E9FABC6128}" type="presParOf" srcId="{CEBF9810-0FF1-477E-A185-C1CFAEBDC778}" destId="{CDFD4FDF-9BA9-4FFA-9CB7-A48B2AABAC54}" srcOrd="7" destOrd="0" presId="urn:microsoft.com/office/officeart/2005/8/layout/matrix1"/>
    <dgm:cxn modelId="{69417175-9244-7245-A5F6-4CCEE4C68F19}" type="presParOf" srcId="{7F68EBC3-ACDE-4789-9DAA-BC5713DF0FB4}" destId="{68E7C4C8-D21C-4FCD-BEBC-65DBE60E9684}"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68C22A-AA3E-4B6D-9071-4C34321C8D2C}" type="doc">
      <dgm:prSet loTypeId="urn:microsoft.com/office/officeart/2005/8/layout/matrix3" loCatId="matrix" qsTypeId="urn:microsoft.com/office/officeart/2005/8/quickstyle/3d2" qsCatId="3D" csTypeId="urn:microsoft.com/office/officeart/2005/8/colors/colorful4" csCatId="colorful" phldr="1"/>
      <dgm:spPr/>
      <dgm:t>
        <a:bodyPr/>
        <a:lstStyle/>
        <a:p>
          <a:endParaRPr lang="en-US"/>
        </a:p>
      </dgm:t>
    </dgm:pt>
    <dgm:pt modelId="{86E14048-C410-4C39-9B8E-17DC0C1E3556}">
      <dgm:prSet phldrT="[Text]" custT="1"/>
      <dgm:spPr/>
      <dgm:t>
        <a:bodyPr/>
        <a:lstStyle/>
        <a:p>
          <a:pPr algn="ctr"/>
          <a:r>
            <a:rPr lang="en-US" sz="1800" b="1" dirty="0" smtClean="0">
              <a:solidFill>
                <a:schemeClr val="tx1"/>
              </a:solidFill>
              <a:latin typeface="Arial" pitchFamily="34" charset="0"/>
              <a:cs typeface="Arial" pitchFamily="34" charset="0"/>
            </a:rPr>
            <a:t>Strengths</a:t>
          </a:r>
          <a:r>
            <a:rPr lang="en-US" sz="1800" dirty="0" smtClean="0">
              <a:latin typeface="Arial" pitchFamily="34" charset="0"/>
              <a:cs typeface="Arial" pitchFamily="34" charset="0"/>
            </a:rPr>
            <a:t> </a:t>
          </a:r>
        </a:p>
        <a:p>
          <a:pPr algn="ctr"/>
          <a:r>
            <a:rPr lang="en-US" sz="1800" dirty="0" smtClean="0">
              <a:latin typeface="Arial" pitchFamily="34" charset="0"/>
              <a:cs typeface="Arial" pitchFamily="34" charset="0"/>
            </a:rPr>
            <a:t>- Closely knitted culture</a:t>
          </a:r>
        </a:p>
        <a:p>
          <a:pPr algn="ctr"/>
          <a:r>
            <a:rPr lang="en-US" sz="1800" dirty="0" smtClean="0">
              <a:latin typeface="Arial" pitchFamily="34" charset="0"/>
              <a:cs typeface="Arial" pitchFamily="34" charset="0"/>
            </a:rPr>
            <a:t>- Driven and motivated employees</a:t>
          </a:r>
          <a:endParaRPr lang="en-US" sz="1800" dirty="0">
            <a:latin typeface="Arial" pitchFamily="34" charset="0"/>
            <a:cs typeface="Arial" pitchFamily="34" charset="0"/>
          </a:endParaRPr>
        </a:p>
      </dgm:t>
    </dgm:pt>
    <dgm:pt modelId="{577F6A7C-39CB-4504-B1C7-13C651038D58}" type="parTrans" cxnId="{761ADE36-38D1-4F14-9738-312429EBDAF0}">
      <dgm:prSet/>
      <dgm:spPr/>
      <dgm:t>
        <a:bodyPr/>
        <a:lstStyle/>
        <a:p>
          <a:endParaRPr lang="en-US"/>
        </a:p>
      </dgm:t>
    </dgm:pt>
    <dgm:pt modelId="{08499B8A-26B7-4B67-A322-34BD4D2B0C81}" type="sibTrans" cxnId="{761ADE36-38D1-4F14-9738-312429EBDAF0}">
      <dgm:prSet/>
      <dgm:spPr/>
      <dgm:t>
        <a:bodyPr/>
        <a:lstStyle/>
        <a:p>
          <a:endParaRPr lang="en-US"/>
        </a:p>
      </dgm:t>
    </dgm:pt>
    <dgm:pt modelId="{25E3FD50-DD5A-49CC-8670-A94FC1E9B2E4}">
      <dgm:prSet phldrT="[Text]" custT="1"/>
      <dgm:spPr/>
      <dgm:t>
        <a:bodyPr/>
        <a:lstStyle/>
        <a:p>
          <a:r>
            <a:rPr lang="en-US" sz="1800" b="1" dirty="0" smtClean="0">
              <a:solidFill>
                <a:schemeClr val="tx1"/>
              </a:solidFill>
              <a:latin typeface="Arial" pitchFamily="34" charset="0"/>
              <a:cs typeface="Arial" pitchFamily="34" charset="0"/>
            </a:rPr>
            <a:t>Weaknesses </a:t>
          </a:r>
        </a:p>
        <a:p>
          <a:r>
            <a:rPr lang="en-US" sz="1800" dirty="0" smtClean="0">
              <a:latin typeface="Arial" pitchFamily="34" charset="0"/>
              <a:cs typeface="Arial" pitchFamily="34" charset="0"/>
            </a:rPr>
            <a:t>- Lack of specialized roles </a:t>
          </a:r>
        </a:p>
        <a:p>
          <a:r>
            <a:rPr lang="en-US" sz="1800" dirty="0" smtClean="0">
              <a:latin typeface="Arial" pitchFamily="34" charset="0"/>
              <a:cs typeface="Arial" pitchFamily="34" charset="0"/>
            </a:rPr>
            <a:t>- Lack of work-life balance </a:t>
          </a:r>
          <a:endParaRPr lang="en-US" sz="1800" dirty="0">
            <a:latin typeface="Arial" pitchFamily="34" charset="0"/>
            <a:cs typeface="Arial" pitchFamily="34" charset="0"/>
          </a:endParaRPr>
        </a:p>
      </dgm:t>
    </dgm:pt>
    <dgm:pt modelId="{A88A79AF-D349-454D-B40C-74ECA70A81A4}" type="parTrans" cxnId="{F0EDC87C-28E5-4A47-92D6-EACD8A5D5DAC}">
      <dgm:prSet/>
      <dgm:spPr/>
      <dgm:t>
        <a:bodyPr/>
        <a:lstStyle/>
        <a:p>
          <a:endParaRPr lang="en-US"/>
        </a:p>
      </dgm:t>
    </dgm:pt>
    <dgm:pt modelId="{98DFB5E0-8DE4-4BE4-B335-23C4E69C7CEB}" type="sibTrans" cxnId="{F0EDC87C-28E5-4A47-92D6-EACD8A5D5DAC}">
      <dgm:prSet/>
      <dgm:spPr/>
      <dgm:t>
        <a:bodyPr/>
        <a:lstStyle/>
        <a:p>
          <a:endParaRPr lang="en-US"/>
        </a:p>
      </dgm:t>
    </dgm:pt>
    <dgm:pt modelId="{25BDA29C-CF5F-4EA7-BB8A-A907EE22A4B8}">
      <dgm:prSet phldrT="[Text]" custT="1"/>
      <dgm:spPr/>
      <dgm:t>
        <a:bodyPr/>
        <a:lstStyle/>
        <a:p>
          <a:r>
            <a:rPr lang="en-US" sz="1800" b="1" dirty="0" smtClean="0">
              <a:solidFill>
                <a:schemeClr val="tx1"/>
              </a:solidFill>
              <a:latin typeface="Arial" pitchFamily="34" charset="0"/>
              <a:cs typeface="Arial" pitchFamily="34" charset="0"/>
            </a:rPr>
            <a:t>Threats </a:t>
          </a:r>
        </a:p>
        <a:p>
          <a:r>
            <a:rPr lang="en-US" sz="1800" dirty="0" smtClean="0">
              <a:latin typeface="Arial" pitchFamily="34" charset="0"/>
              <a:cs typeface="Arial" pitchFamily="34" charset="0"/>
            </a:rPr>
            <a:t>- Presence of many recruitment firms </a:t>
          </a:r>
          <a:endParaRPr lang="en-US" sz="1800" dirty="0">
            <a:latin typeface="Arial" pitchFamily="34" charset="0"/>
            <a:cs typeface="Arial" pitchFamily="34" charset="0"/>
          </a:endParaRPr>
        </a:p>
      </dgm:t>
    </dgm:pt>
    <dgm:pt modelId="{0C700938-64BE-4CBD-8033-71DB1315807B}" type="parTrans" cxnId="{306A8E60-2B76-4A40-955C-DD17166519A1}">
      <dgm:prSet/>
      <dgm:spPr/>
      <dgm:t>
        <a:bodyPr/>
        <a:lstStyle/>
        <a:p>
          <a:endParaRPr lang="en-US"/>
        </a:p>
      </dgm:t>
    </dgm:pt>
    <dgm:pt modelId="{A714C7E0-0C06-4E1D-84C6-C661D314AC52}" type="sibTrans" cxnId="{306A8E60-2B76-4A40-955C-DD17166519A1}">
      <dgm:prSet/>
      <dgm:spPr/>
      <dgm:t>
        <a:bodyPr/>
        <a:lstStyle/>
        <a:p>
          <a:endParaRPr lang="en-US"/>
        </a:p>
      </dgm:t>
    </dgm:pt>
    <dgm:pt modelId="{17323605-B8A5-4651-BB05-F06B3749A236}">
      <dgm:prSet phldrT="[Text]" custT="1"/>
      <dgm:spPr/>
      <dgm:t>
        <a:bodyPr/>
        <a:lstStyle/>
        <a:p>
          <a:r>
            <a:rPr lang="en-US" sz="1800" b="1" dirty="0" smtClean="0">
              <a:solidFill>
                <a:schemeClr val="tx1"/>
              </a:solidFill>
              <a:latin typeface="Arial" pitchFamily="34" charset="0"/>
              <a:cs typeface="Arial" pitchFamily="34" charset="0"/>
            </a:rPr>
            <a:t>Opportunities</a:t>
          </a:r>
          <a:r>
            <a:rPr lang="en-US" sz="1800" b="1" dirty="0" smtClean="0">
              <a:latin typeface="Arial" pitchFamily="34" charset="0"/>
              <a:cs typeface="Arial" pitchFamily="34" charset="0"/>
            </a:rPr>
            <a:t> </a:t>
          </a:r>
        </a:p>
        <a:p>
          <a:r>
            <a:rPr lang="en-US" sz="1800" dirty="0" smtClean="0">
              <a:latin typeface="Arial" pitchFamily="34" charset="0"/>
              <a:cs typeface="Arial" pitchFamily="34" charset="0"/>
            </a:rPr>
            <a:t>- Many companies are looking to outsource to recruitment firms </a:t>
          </a:r>
          <a:endParaRPr lang="en-US" sz="1800" dirty="0">
            <a:latin typeface="Arial" pitchFamily="34" charset="0"/>
            <a:cs typeface="Arial" pitchFamily="34" charset="0"/>
          </a:endParaRPr>
        </a:p>
      </dgm:t>
    </dgm:pt>
    <dgm:pt modelId="{80E8F29A-4778-42E7-B81B-8E4D58789EE9}" type="parTrans" cxnId="{E288830C-029C-48BA-AECB-B54B1FF2778A}">
      <dgm:prSet/>
      <dgm:spPr/>
      <dgm:t>
        <a:bodyPr/>
        <a:lstStyle/>
        <a:p>
          <a:endParaRPr lang="en-US"/>
        </a:p>
      </dgm:t>
    </dgm:pt>
    <dgm:pt modelId="{6C6CEFC4-E89B-43BF-A66E-72E573239FD8}" type="sibTrans" cxnId="{E288830C-029C-48BA-AECB-B54B1FF2778A}">
      <dgm:prSet/>
      <dgm:spPr/>
      <dgm:t>
        <a:bodyPr/>
        <a:lstStyle/>
        <a:p>
          <a:endParaRPr lang="en-US"/>
        </a:p>
      </dgm:t>
    </dgm:pt>
    <dgm:pt modelId="{A56D240D-95DC-4450-A4C3-69930B324482}" type="pres">
      <dgm:prSet presAssocID="{7568C22A-AA3E-4B6D-9071-4C34321C8D2C}" presName="matrix" presStyleCnt="0">
        <dgm:presLayoutVars>
          <dgm:chMax val="1"/>
          <dgm:dir/>
          <dgm:resizeHandles val="exact"/>
        </dgm:presLayoutVars>
      </dgm:prSet>
      <dgm:spPr/>
      <dgm:t>
        <a:bodyPr/>
        <a:lstStyle/>
        <a:p>
          <a:endParaRPr lang="en-US"/>
        </a:p>
      </dgm:t>
    </dgm:pt>
    <dgm:pt modelId="{97900CFB-6C65-4B1D-9F94-7C0CED36683F}" type="pres">
      <dgm:prSet presAssocID="{7568C22A-AA3E-4B6D-9071-4C34321C8D2C}" presName="diamond" presStyleLbl="bgShp" presStyleIdx="0" presStyleCnt="1" custScaleX="104546"/>
      <dgm:spPr/>
    </dgm:pt>
    <dgm:pt modelId="{BB60F1E1-F16A-43F4-AE59-4D08529E03B3}" type="pres">
      <dgm:prSet presAssocID="{7568C22A-AA3E-4B6D-9071-4C34321C8D2C}" presName="quad1" presStyleLbl="node1" presStyleIdx="0" presStyleCnt="4" custScaleX="104546">
        <dgm:presLayoutVars>
          <dgm:chMax val="0"/>
          <dgm:chPref val="0"/>
          <dgm:bulletEnabled val="1"/>
        </dgm:presLayoutVars>
      </dgm:prSet>
      <dgm:spPr/>
      <dgm:t>
        <a:bodyPr/>
        <a:lstStyle/>
        <a:p>
          <a:endParaRPr lang="en-US"/>
        </a:p>
      </dgm:t>
    </dgm:pt>
    <dgm:pt modelId="{BEBA4199-8996-4344-817C-AC63D6F5F36C}" type="pres">
      <dgm:prSet presAssocID="{7568C22A-AA3E-4B6D-9071-4C34321C8D2C}" presName="quad2" presStyleLbl="node1" presStyleIdx="1" presStyleCnt="4" custScaleX="104546">
        <dgm:presLayoutVars>
          <dgm:chMax val="0"/>
          <dgm:chPref val="0"/>
          <dgm:bulletEnabled val="1"/>
        </dgm:presLayoutVars>
      </dgm:prSet>
      <dgm:spPr/>
      <dgm:t>
        <a:bodyPr/>
        <a:lstStyle/>
        <a:p>
          <a:endParaRPr lang="en-US"/>
        </a:p>
      </dgm:t>
    </dgm:pt>
    <dgm:pt modelId="{F9158698-8DB7-472E-98A7-B044BA5B0C7F}" type="pres">
      <dgm:prSet presAssocID="{7568C22A-AA3E-4B6D-9071-4C34321C8D2C}" presName="quad3" presStyleLbl="node1" presStyleIdx="2" presStyleCnt="4" custScaleX="104546">
        <dgm:presLayoutVars>
          <dgm:chMax val="0"/>
          <dgm:chPref val="0"/>
          <dgm:bulletEnabled val="1"/>
        </dgm:presLayoutVars>
      </dgm:prSet>
      <dgm:spPr/>
      <dgm:t>
        <a:bodyPr/>
        <a:lstStyle/>
        <a:p>
          <a:endParaRPr lang="en-US"/>
        </a:p>
      </dgm:t>
    </dgm:pt>
    <dgm:pt modelId="{2BFF82BA-6DB3-4EF1-8B48-F86EC8B06894}" type="pres">
      <dgm:prSet presAssocID="{7568C22A-AA3E-4B6D-9071-4C34321C8D2C}" presName="quad4" presStyleLbl="node1" presStyleIdx="3" presStyleCnt="4" custScaleX="104546">
        <dgm:presLayoutVars>
          <dgm:chMax val="0"/>
          <dgm:chPref val="0"/>
          <dgm:bulletEnabled val="1"/>
        </dgm:presLayoutVars>
      </dgm:prSet>
      <dgm:spPr/>
      <dgm:t>
        <a:bodyPr/>
        <a:lstStyle/>
        <a:p>
          <a:endParaRPr lang="en-US"/>
        </a:p>
      </dgm:t>
    </dgm:pt>
  </dgm:ptLst>
  <dgm:cxnLst>
    <dgm:cxn modelId="{20EA2EB6-2FC8-E14C-90F0-5304F74D76EE}" type="presOf" srcId="{17323605-B8A5-4651-BB05-F06B3749A236}" destId="{2BFF82BA-6DB3-4EF1-8B48-F86EC8B06894}" srcOrd="0" destOrd="0" presId="urn:microsoft.com/office/officeart/2005/8/layout/matrix3"/>
    <dgm:cxn modelId="{306A8E60-2B76-4A40-955C-DD17166519A1}" srcId="{7568C22A-AA3E-4B6D-9071-4C34321C8D2C}" destId="{25BDA29C-CF5F-4EA7-BB8A-A907EE22A4B8}" srcOrd="2" destOrd="0" parTransId="{0C700938-64BE-4CBD-8033-71DB1315807B}" sibTransId="{A714C7E0-0C06-4E1D-84C6-C661D314AC52}"/>
    <dgm:cxn modelId="{761ADE36-38D1-4F14-9738-312429EBDAF0}" srcId="{7568C22A-AA3E-4B6D-9071-4C34321C8D2C}" destId="{86E14048-C410-4C39-9B8E-17DC0C1E3556}" srcOrd="0" destOrd="0" parTransId="{577F6A7C-39CB-4504-B1C7-13C651038D58}" sibTransId="{08499B8A-26B7-4B67-A322-34BD4D2B0C81}"/>
    <dgm:cxn modelId="{383401EC-A0B4-9741-9F71-13E68A077029}" type="presOf" srcId="{86E14048-C410-4C39-9B8E-17DC0C1E3556}" destId="{BB60F1E1-F16A-43F4-AE59-4D08529E03B3}" srcOrd="0" destOrd="0" presId="urn:microsoft.com/office/officeart/2005/8/layout/matrix3"/>
    <dgm:cxn modelId="{716235D4-0577-3545-AB37-A9683181E266}" type="presOf" srcId="{25E3FD50-DD5A-49CC-8670-A94FC1E9B2E4}" destId="{BEBA4199-8996-4344-817C-AC63D6F5F36C}" srcOrd="0" destOrd="0" presId="urn:microsoft.com/office/officeart/2005/8/layout/matrix3"/>
    <dgm:cxn modelId="{F0EDC87C-28E5-4A47-92D6-EACD8A5D5DAC}" srcId="{7568C22A-AA3E-4B6D-9071-4C34321C8D2C}" destId="{25E3FD50-DD5A-49CC-8670-A94FC1E9B2E4}" srcOrd="1" destOrd="0" parTransId="{A88A79AF-D349-454D-B40C-74ECA70A81A4}" sibTransId="{98DFB5E0-8DE4-4BE4-B335-23C4E69C7CEB}"/>
    <dgm:cxn modelId="{EFB41257-973D-684C-B096-788479636DE1}" type="presOf" srcId="{25BDA29C-CF5F-4EA7-BB8A-A907EE22A4B8}" destId="{F9158698-8DB7-472E-98A7-B044BA5B0C7F}" srcOrd="0" destOrd="0" presId="urn:microsoft.com/office/officeart/2005/8/layout/matrix3"/>
    <dgm:cxn modelId="{E288830C-029C-48BA-AECB-B54B1FF2778A}" srcId="{7568C22A-AA3E-4B6D-9071-4C34321C8D2C}" destId="{17323605-B8A5-4651-BB05-F06B3749A236}" srcOrd="3" destOrd="0" parTransId="{80E8F29A-4778-42E7-B81B-8E4D58789EE9}" sibTransId="{6C6CEFC4-E89B-43BF-A66E-72E573239FD8}"/>
    <dgm:cxn modelId="{5F812B30-D333-4A4F-BC1A-46B63038129D}" type="presOf" srcId="{7568C22A-AA3E-4B6D-9071-4C34321C8D2C}" destId="{A56D240D-95DC-4450-A4C3-69930B324482}" srcOrd="0" destOrd="0" presId="urn:microsoft.com/office/officeart/2005/8/layout/matrix3"/>
    <dgm:cxn modelId="{8D6EF9F8-B8A0-734A-AEC0-5A131D8311FC}" type="presParOf" srcId="{A56D240D-95DC-4450-A4C3-69930B324482}" destId="{97900CFB-6C65-4B1D-9F94-7C0CED36683F}" srcOrd="0" destOrd="0" presId="urn:microsoft.com/office/officeart/2005/8/layout/matrix3"/>
    <dgm:cxn modelId="{52615363-D202-FB48-A93F-9958332DA3B6}" type="presParOf" srcId="{A56D240D-95DC-4450-A4C3-69930B324482}" destId="{BB60F1E1-F16A-43F4-AE59-4D08529E03B3}" srcOrd="1" destOrd="0" presId="urn:microsoft.com/office/officeart/2005/8/layout/matrix3"/>
    <dgm:cxn modelId="{00F823C7-9E78-DB46-8944-B3D9FDCF3AB5}" type="presParOf" srcId="{A56D240D-95DC-4450-A4C3-69930B324482}" destId="{BEBA4199-8996-4344-817C-AC63D6F5F36C}" srcOrd="2" destOrd="0" presId="urn:microsoft.com/office/officeart/2005/8/layout/matrix3"/>
    <dgm:cxn modelId="{38CF473C-4614-3448-94C8-016EFDDFFBA8}" type="presParOf" srcId="{A56D240D-95DC-4450-A4C3-69930B324482}" destId="{F9158698-8DB7-472E-98A7-B044BA5B0C7F}" srcOrd="3" destOrd="0" presId="urn:microsoft.com/office/officeart/2005/8/layout/matrix3"/>
    <dgm:cxn modelId="{953DF0DE-1379-5B4F-BC4B-965483A5230E}" type="presParOf" srcId="{A56D240D-95DC-4450-A4C3-69930B324482}" destId="{2BFF82BA-6DB3-4EF1-8B48-F86EC8B06894}"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719DA-628C-EA41-A67C-0F35D2128872}">
      <dsp:nvSpPr>
        <dsp:cNvPr id="0" name=""/>
        <dsp:cNvSpPr/>
      </dsp:nvSpPr>
      <dsp:spPr>
        <a:xfrm>
          <a:off x="0" y="442030"/>
          <a:ext cx="6819900" cy="10206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29300" tIns="499872" rIns="52930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Arial"/>
              <a:cs typeface="Arial"/>
            </a:rPr>
            <a:t>Client First Policy</a:t>
          </a:r>
          <a:endParaRPr lang="en-US" sz="2400" kern="1200" dirty="0">
            <a:latin typeface="Arial"/>
            <a:cs typeface="Arial"/>
          </a:endParaRPr>
        </a:p>
      </dsp:txBody>
      <dsp:txXfrm>
        <a:off x="0" y="442030"/>
        <a:ext cx="6819900" cy="1020600"/>
      </dsp:txXfrm>
    </dsp:sp>
    <dsp:sp modelId="{C378CDE2-FC1C-8641-8167-F63CBEAD7ED2}">
      <dsp:nvSpPr>
        <dsp:cNvPr id="0" name=""/>
        <dsp:cNvSpPr/>
      </dsp:nvSpPr>
      <dsp:spPr>
        <a:xfrm>
          <a:off x="340995" y="87790"/>
          <a:ext cx="4773930" cy="708480"/>
        </a:xfrm>
        <a:prstGeom prst="roundRect">
          <a:avLst/>
        </a:prstGeom>
        <a:solidFill>
          <a:srgbClr val="02566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80443" tIns="0" rIns="180443" bIns="0" numCol="1" spcCol="1270" anchor="ctr" anchorCtr="0">
          <a:noAutofit/>
        </a:bodyPr>
        <a:lstStyle/>
        <a:p>
          <a:pPr lvl="0" algn="l" defTabSz="1066800">
            <a:lnSpc>
              <a:spcPct val="90000"/>
            </a:lnSpc>
            <a:spcBef>
              <a:spcPct val="0"/>
            </a:spcBef>
            <a:spcAft>
              <a:spcPct val="35000"/>
            </a:spcAft>
          </a:pPr>
          <a:r>
            <a:rPr lang="en-US" sz="2400" kern="1200" dirty="0" smtClean="0">
              <a:latin typeface="Arial"/>
              <a:cs typeface="Arial"/>
            </a:rPr>
            <a:t>Clients</a:t>
          </a:r>
          <a:endParaRPr lang="en-US" sz="2400" kern="1200" dirty="0">
            <a:latin typeface="Arial"/>
            <a:cs typeface="Arial"/>
          </a:endParaRPr>
        </a:p>
      </dsp:txBody>
      <dsp:txXfrm>
        <a:off x="375580" y="122375"/>
        <a:ext cx="4704760" cy="639310"/>
      </dsp:txXfrm>
    </dsp:sp>
    <dsp:sp modelId="{FFB1A289-2C98-064E-9628-A5F66C5DD276}">
      <dsp:nvSpPr>
        <dsp:cNvPr id="0" name=""/>
        <dsp:cNvSpPr/>
      </dsp:nvSpPr>
      <dsp:spPr>
        <a:xfrm>
          <a:off x="0" y="1946470"/>
          <a:ext cx="6819900" cy="1020600"/>
        </a:xfrm>
        <a:prstGeom prst="rect">
          <a:avLst/>
        </a:prstGeom>
        <a:solidFill>
          <a:schemeClr val="lt1">
            <a:alpha val="90000"/>
            <a:hueOff val="0"/>
            <a:satOff val="0"/>
            <a:lumOff val="0"/>
            <a:alphaOff val="0"/>
          </a:schemeClr>
        </a:solidFill>
        <a:ln w="9525" cap="flat" cmpd="sng" algn="ctr">
          <a:solidFill>
            <a:schemeClr val="accent4">
              <a:hueOff val="-2288641"/>
              <a:satOff val="-3925"/>
              <a:lumOff val="-2843"/>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29300" tIns="499872" rIns="52930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Arial"/>
              <a:cs typeface="Arial"/>
            </a:rPr>
            <a:t>Efficiency, Speed of Matching</a:t>
          </a:r>
          <a:endParaRPr lang="en-US" sz="2400" kern="1200" dirty="0">
            <a:latin typeface="Arial"/>
            <a:cs typeface="Arial"/>
          </a:endParaRPr>
        </a:p>
      </dsp:txBody>
      <dsp:txXfrm>
        <a:off x="0" y="1946470"/>
        <a:ext cx="6819900" cy="1020600"/>
      </dsp:txXfrm>
    </dsp:sp>
    <dsp:sp modelId="{A9273F8A-FB73-9C45-B42E-D9594AF02BBF}">
      <dsp:nvSpPr>
        <dsp:cNvPr id="0" name=""/>
        <dsp:cNvSpPr/>
      </dsp:nvSpPr>
      <dsp:spPr>
        <a:xfrm>
          <a:off x="340995" y="1592230"/>
          <a:ext cx="4773930" cy="708480"/>
        </a:xfrm>
        <a:prstGeom prst="roundRect">
          <a:avLst/>
        </a:prstGeom>
        <a:solidFill>
          <a:srgbClr val="079FA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80443" tIns="0" rIns="180443" bIns="0" numCol="1" spcCol="1270" anchor="ctr" anchorCtr="0">
          <a:noAutofit/>
        </a:bodyPr>
        <a:lstStyle/>
        <a:p>
          <a:pPr lvl="0" algn="l" defTabSz="1066800">
            <a:lnSpc>
              <a:spcPct val="90000"/>
            </a:lnSpc>
            <a:spcBef>
              <a:spcPct val="0"/>
            </a:spcBef>
            <a:spcAft>
              <a:spcPct val="35000"/>
            </a:spcAft>
          </a:pPr>
          <a:r>
            <a:rPr lang="en-US" sz="2400" kern="1200" dirty="0" smtClean="0">
              <a:latin typeface="Arial"/>
              <a:cs typeface="Arial"/>
            </a:rPr>
            <a:t>Candidates</a:t>
          </a:r>
          <a:endParaRPr lang="en-US" sz="2400" kern="1200" dirty="0">
            <a:latin typeface="Arial"/>
            <a:cs typeface="Arial"/>
          </a:endParaRPr>
        </a:p>
      </dsp:txBody>
      <dsp:txXfrm>
        <a:off x="375580" y="1626815"/>
        <a:ext cx="4704760" cy="639310"/>
      </dsp:txXfrm>
    </dsp:sp>
    <dsp:sp modelId="{217B61E1-7624-DF41-95FB-493E9808FA97}">
      <dsp:nvSpPr>
        <dsp:cNvPr id="0" name=""/>
        <dsp:cNvSpPr/>
      </dsp:nvSpPr>
      <dsp:spPr>
        <a:xfrm>
          <a:off x="0" y="3450910"/>
          <a:ext cx="6819900" cy="1020600"/>
        </a:xfrm>
        <a:prstGeom prst="rect">
          <a:avLst/>
        </a:prstGeom>
        <a:solidFill>
          <a:schemeClr val="lt1">
            <a:alpha val="90000"/>
            <a:hueOff val="0"/>
            <a:satOff val="0"/>
            <a:lumOff val="0"/>
            <a:alphaOff val="0"/>
          </a:schemeClr>
        </a:solidFill>
        <a:ln w="9525" cap="flat" cmpd="sng" algn="ctr">
          <a:solidFill>
            <a:schemeClr val="accent4">
              <a:hueOff val="-4577281"/>
              <a:satOff val="-7851"/>
              <a:lumOff val="-5686"/>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29300" tIns="499872" rIns="52930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Arial"/>
              <a:cs typeface="Arial"/>
            </a:rPr>
            <a:t>Young, Energetic, Approachable</a:t>
          </a:r>
          <a:endParaRPr lang="en-US" sz="2400" kern="1200" dirty="0">
            <a:latin typeface="Arial"/>
            <a:cs typeface="Arial"/>
          </a:endParaRPr>
        </a:p>
      </dsp:txBody>
      <dsp:txXfrm>
        <a:off x="0" y="3450910"/>
        <a:ext cx="6819900" cy="1020600"/>
      </dsp:txXfrm>
    </dsp:sp>
    <dsp:sp modelId="{DA8DAF69-8983-4A45-B533-A75E68D5706B}">
      <dsp:nvSpPr>
        <dsp:cNvPr id="0" name=""/>
        <dsp:cNvSpPr/>
      </dsp:nvSpPr>
      <dsp:spPr>
        <a:xfrm>
          <a:off x="340995" y="3096670"/>
          <a:ext cx="4773930" cy="708480"/>
        </a:xfrm>
        <a:prstGeom prst="roundRect">
          <a:avLst/>
        </a:prstGeom>
        <a:solidFill>
          <a:srgbClr val="5DB8BB"/>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80443" tIns="0" rIns="180443" bIns="0" numCol="1" spcCol="1270" anchor="ctr" anchorCtr="0">
          <a:noAutofit/>
        </a:bodyPr>
        <a:lstStyle/>
        <a:p>
          <a:pPr lvl="0" algn="l" defTabSz="1066800">
            <a:lnSpc>
              <a:spcPct val="90000"/>
            </a:lnSpc>
            <a:spcBef>
              <a:spcPct val="0"/>
            </a:spcBef>
            <a:spcAft>
              <a:spcPct val="35000"/>
            </a:spcAft>
          </a:pPr>
          <a:r>
            <a:rPr lang="en-US" sz="2400" kern="1200" dirty="0" smtClean="0">
              <a:latin typeface="Arial"/>
              <a:cs typeface="Arial"/>
            </a:rPr>
            <a:t>Consultants</a:t>
          </a:r>
          <a:endParaRPr lang="en-US" sz="2400" kern="1200" dirty="0">
            <a:latin typeface="Arial"/>
            <a:cs typeface="Arial"/>
          </a:endParaRPr>
        </a:p>
      </dsp:txBody>
      <dsp:txXfrm>
        <a:off x="375580" y="3131255"/>
        <a:ext cx="4704760"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D8177-042D-4E3B-A99A-B2F828C204E9}">
      <dsp:nvSpPr>
        <dsp:cNvPr id="0" name=""/>
        <dsp:cNvSpPr/>
      </dsp:nvSpPr>
      <dsp:spPr>
        <a:xfrm rot="16200000">
          <a:off x="508000" y="-508000"/>
          <a:ext cx="2032000" cy="3048000"/>
        </a:xfrm>
        <a:prstGeom prst="round1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endParaRPr lang="en-US" sz="2000" b="1" u="sng" kern="1200" dirty="0">
            <a:latin typeface="Arial" pitchFamily="34" charset="0"/>
            <a:cs typeface="Arial" pitchFamily="34" charset="0"/>
          </a:endParaRPr>
        </a:p>
      </dsp:txBody>
      <dsp:txXfrm rot="5400000">
        <a:off x="0" y="0"/>
        <a:ext cx="3048000" cy="1524000"/>
      </dsp:txXfrm>
    </dsp:sp>
    <dsp:sp modelId="{F31116C4-FE88-4864-BBF6-9E9DEFE335FA}">
      <dsp:nvSpPr>
        <dsp:cNvPr id="0" name=""/>
        <dsp:cNvSpPr/>
      </dsp:nvSpPr>
      <dsp:spPr>
        <a:xfrm>
          <a:off x="3048000" y="0"/>
          <a:ext cx="3048000" cy="2032000"/>
        </a:xfrm>
        <a:prstGeom prst="round1Rect">
          <a:avLst/>
        </a:prstGeom>
        <a:gradFill rotWithShape="0">
          <a:gsLst>
            <a:gs pos="0">
              <a:schemeClr val="accent4">
                <a:hueOff val="-1525761"/>
                <a:satOff val="-2617"/>
                <a:lumOff val="-1895"/>
                <a:alphaOff val="0"/>
                <a:shade val="51000"/>
                <a:satMod val="130000"/>
              </a:schemeClr>
            </a:gs>
            <a:gs pos="80000">
              <a:schemeClr val="accent4">
                <a:hueOff val="-1525761"/>
                <a:satOff val="-2617"/>
                <a:lumOff val="-1895"/>
                <a:alphaOff val="0"/>
                <a:shade val="93000"/>
                <a:satMod val="130000"/>
              </a:schemeClr>
            </a:gs>
            <a:gs pos="100000">
              <a:schemeClr val="accent4">
                <a:hueOff val="-1525761"/>
                <a:satOff val="-2617"/>
                <a:lumOff val="-189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endParaRPr lang="en-US" sz="2000" b="1" u="sng" kern="1200" dirty="0">
            <a:latin typeface="Arial" pitchFamily="34" charset="0"/>
            <a:cs typeface="Arial" pitchFamily="34" charset="0"/>
          </a:endParaRPr>
        </a:p>
      </dsp:txBody>
      <dsp:txXfrm>
        <a:off x="3048000" y="0"/>
        <a:ext cx="3048000" cy="1524000"/>
      </dsp:txXfrm>
    </dsp:sp>
    <dsp:sp modelId="{4042C24C-AB85-42E2-AAED-F5E4B2BED29A}">
      <dsp:nvSpPr>
        <dsp:cNvPr id="0" name=""/>
        <dsp:cNvSpPr/>
      </dsp:nvSpPr>
      <dsp:spPr>
        <a:xfrm rot="10800000">
          <a:off x="0" y="2032000"/>
          <a:ext cx="3048000" cy="2032000"/>
        </a:xfrm>
        <a:prstGeom prst="round1Rect">
          <a:avLst/>
        </a:prstGeom>
        <a:gradFill rotWithShape="0">
          <a:gsLst>
            <a:gs pos="0">
              <a:schemeClr val="accent4">
                <a:hueOff val="-3051521"/>
                <a:satOff val="-5234"/>
                <a:lumOff val="-3791"/>
                <a:alphaOff val="0"/>
                <a:shade val="51000"/>
                <a:satMod val="130000"/>
              </a:schemeClr>
            </a:gs>
            <a:gs pos="80000">
              <a:schemeClr val="accent4">
                <a:hueOff val="-3051521"/>
                <a:satOff val="-5234"/>
                <a:lumOff val="-3791"/>
                <a:alphaOff val="0"/>
                <a:shade val="93000"/>
                <a:satMod val="130000"/>
              </a:schemeClr>
            </a:gs>
            <a:gs pos="100000">
              <a:schemeClr val="accent4">
                <a:hueOff val="-3051521"/>
                <a:satOff val="-5234"/>
                <a:lumOff val="-379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endParaRPr lang="en-US" sz="2000" b="0" u="none" kern="1200" dirty="0" smtClean="0">
            <a:latin typeface="Arial" pitchFamily="34" charset="0"/>
            <a:cs typeface="Arial" pitchFamily="34" charset="0"/>
          </a:endParaRPr>
        </a:p>
        <a:p>
          <a:pPr lvl="0" algn="ctr" defTabSz="889000">
            <a:lnSpc>
              <a:spcPct val="90000"/>
            </a:lnSpc>
            <a:spcBef>
              <a:spcPct val="0"/>
            </a:spcBef>
            <a:spcAft>
              <a:spcPct val="35000"/>
            </a:spcAft>
          </a:pPr>
          <a:endParaRPr lang="en-US" sz="2000" b="1" u="sng" kern="1200" dirty="0">
            <a:latin typeface="Arial" pitchFamily="34" charset="0"/>
            <a:cs typeface="Arial" pitchFamily="34" charset="0"/>
          </a:endParaRPr>
        </a:p>
      </dsp:txBody>
      <dsp:txXfrm rot="10800000">
        <a:off x="0" y="2539999"/>
        <a:ext cx="3048000" cy="1524000"/>
      </dsp:txXfrm>
    </dsp:sp>
    <dsp:sp modelId="{2A6AD6CC-6F6B-427F-8CC7-313815A98F0B}">
      <dsp:nvSpPr>
        <dsp:cNvPr id="0" name=""/>
        <dsp:cNvSpPr/>
      </dsp:nvSpPr>
      <dsp:spPr>
        <a:xfrm rot="5400000">
          <a:off x="3556000" y="1523999"/>
          <a:ext cx="2032000" cy="3048000"/>
        </a:xfrm>
        <a:prstGeom prst="round1Rect">
          <a:avLst/>
        </a:prstGeom>
        <a:gradFill rotWithShape="0">
          <a:gsLst>
            <a:gs pos="0">
              <a:schemeClr val="accent4">
                <a:hueOff val="-4577281"/>
                <a:satOff val="-7851"/>
                <a:lumOff val="-5686"/>
                <a:alphaOff val="0"/>
                <a:shade val="51000"/>
                <a:satMod val="130000"/>
              </a:schemeClr>
            </a:gs>
            <a:gs pos="80000">
              <a:schemeClr val="accent4">
                <a:hueOff val="-4577281"/>
                <a:satOff val="-7851"/>
                <a:lumOff val="-5686"/>
                <a:alphaOff val="0"/>
                <a:shade val="93000"/>
                <a:satMod val="130000"/>
              </a:schemeClr>
            </a:gs>
            <a:gs pos="100000">
              <a:schemeClr val="accent4">
                <a:hueOff val="-4577281"/>
                <a:satOff val="-7851"/>
                <a:lumOff val="-5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endParaRPr lang="en-US" sz="2200" b="1" u="none" kern="1200" dirty="0" smtClean="0">
            <a:solidFill>
              <a:schemeClr val="tx1"/>
            </a:solidFill>
            <a:effectLst/>
            <a:latin typeface="Arial" pitchFamily="34" charset="0"/>
            <a:cs typeface="Arial" pitchFamily="34" charset="0"/>
          </a:endParaRPr>
        </a:p>
        <a:p>
          <a:pPr lvl="0" algn="ctr" defTabSz="977900">
            <a:lnSpc>
              <a:spcPct val="90000"/>
            </a:lnSpc>
            <a:spcBef>
              <a:spcPct val="0"/>
            </a:spcBef>
            <a:spcAft>
              <a:spcPct val="35000"/>
            </a:spcAft>
          </a:pPr>
          <a:endParaRPr lang="en-US" sz="2000" b="0" u="none" kern="1200" dirty="0" smtClean="0">
            <a:latin typeface="Arial" pitchFamily="34" charset="0"/>
            <a:cs typeface="Arial" pitchFamily="34" charset="0"/>
          </a:endParaRPr>
        </a:p>
        <a:p>
          <a:pPr lvl="0" algn="ctr" defTabSz="977900">
            <a:lnSpc>
              <a:spcPct val="90000"/>
            </a:lnSpc>
            <a:spcBef>
              <a:spcPct val="0"/>
            </a:spcBef>
            <a:spcAft>
              <a:spcPct val="35000"/>
            </a:spcAft>
          </a:pPr>
          <a:endParaRPr lang="en-US" sz="2000" b="0" u="none" kern="1200" dirty="0" smtClean="0">
            <a:latin typeface="Arial" pitchFamily="34" charset="0"/>
            <a:cs typeface="Arial" pitchFamily="34" charset="0"/>
          </a:endParaRPr>
        </a:p>
        <a:p>
          <a:pPr lvl="0" algn="ctr" defTabSz="977900">
            <a:lnSpc>
              <a:spcPct val="90000"/>
            </a:lnSpc>
            <a:spcBef>
              <a:spcPct val="0"/>
            </a:spcBef>
            <a:spcAft>
              <a:spcPct val="35000"/>
            </a:spcAft>
          </a:pPr>
          <a:r>
            <a:rPr lang="en-US" sz="2000" b="1" u="sng" kern="1200" dirty="0" smtClean="0">
              <a:latin typeface="Arial" pitchFamily="34" charset="0"/>
              <a:cs typeface="Arial" pitchFamily="34" charset="0"/>
            </a:rPr>
            <a:t> </a:t>
          </a:r>
          <a:endParaRPr lang="en-US" sz="2000" b="1" u="sng" kern="1200" dirty="0">
            <a:latin typeface="Arial" pitchFamily="34" charset="0"/>
            <a:cs typeface="Arial" pitchFamily="34" charset="0"/>
          </a:endParaRPr>
        </a:p>
      </dsp:txBody>
      <dsp:txXfrm rot="-5400000">
        <a:off x="3048000" y="2539999"/>
        <a:ext cx="3048000" cy="1524000"/>
      </dsp:txXfrm>
    </dsp:sp>
    <dsp:sp modelId="{68E7C4C8-D21C-4FCD-BEBC-65DBE60E9684}">
      <dsp:nvSpPr>
        <dsp:cNvPr id="0" name=""/>
        <dsp:cNvSpPr/>
      </dsp:nvSpPr>
      <dsp:spPr>
        <a:xfrm>
          <a:off x="2133600" y="1600199"/>
          <a:ext cx="1828800" cy="660400"/>
        </a:xfrm>
        <a:prstGeom prst="roundRect">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latin typeface="Arial" pitchFamily="34" charset="0"/>
              <a:cs typeface="Arial" pitchFamily="34" charset="0"/>
            </a:rPr>
            <a:t>Rivalry</a:t>
          </a:r>
          <a:r>
            <a:rPr lang="en-US" sz="2700" b="1" kern="1200" dirty="0" smtClean="0"/>
            <a:t> </a:t>
          </a:r>
          <a:endParaRPr lang="en-US" sz="2700" b="1" kern="1200" dirty="0"/>
        </a:p>
      </dsp:txBody>
      <dsp:txXfrm>
        <a:off x="2165838" y="1632437"/>
        <a:ext cx="1764324" cy="595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00CFB-6C65-4B1D-9F94-7C0CED36683F}">
      <dsp:nvSpPr>
        <dsp:cNvPr id="0" name=""/>
        <dsp:cNvSpPr/>
      </dsp:nvSpPr>
      <dsp:spPr>
        <a:xfrm>
          <a:off x="1523986" y="0"/>
          <a:ext cx="5257827" cy="5029199"/>
        </a:xfrm>
        <a:prstGeom prst="diamond">
          <a:avLst/>
        </a:prstGeom>
        <a:gradFill rotWithShape="0">
          <a:gsLst>
            <a:gs pos="0">
              <a:schemeClr val="accent4">
                <a:tint val="40000"/>
                <a:hueOff val="0"/>
                <a:satOff val="0"/>
                <a:lumOff val="0"/>
                <a:alphaOff val="0"/>
                <a:shade val="51000"/>
                <a:satMod val="130000"/>
              </a:schemeClr>
            </a:gs>
            <a:gs pos="80000">
              <a:schemeClr val="accent4">
                <a:tint val="40000"/>
                <a:hueOff val="0"/>
                <a:satOff val="0"/>
                <a:lumOff val="0"/>
                <a:alphaOff val="0"/>
                <a:shade val="93000"/>
                <a:satMod val="130000"/>
              </a:schemeClr>
            </a:gs>
            <a:gs pos="100000">
              <a:schemeClr val="accent4">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BB60F1E1-F16A-43F4-AE59-4D08529E03B3}">
      <dsp:nvSpPr>
        <dsp:cNvPr id="0" name=""/>
        <dsp:cNvSpPr/>
      </dsp:nvSpPr>
      <dsp:spPr>
        <a:xfrm>
          <a:off x="2071491" y="477773"/>
          <a:ext cx="2050552" cy="1961388"/>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latin typeface="Arial" pitchFamily="34" charset="0"/>
              <a:cs typeface="Arial" pitchFamily="34" charset="0"/>
            </a:rPr>
            <a:t>Strengths</a:t>
          </a:r>
          <a:r>
            <a:rPr lang="en-US" sz="1800" kern="1200" dirty="0" smtClean="0">
              <a:latin typeface="Arial" pitchFamily="34" charset="0"/>
              <a:cs typeface="Arial" pitchFamily="34" charset="0"/>
            </a:rPr>
            <a:t> </a:t>
          </a:r>
        </a:p>
        <a:p>
          <a:pPr lvl="0" algn="ctr" defTabSz="800100">
            <a:lnSpc>
              <a:spcPct val="90000"/>
            </a:lnSpc>
            <a:spcBef>
              <a:spcPct val="0"/>
            </a:spcBef>
            <a:spcAft>
              <a:spcPct val="35000"/>
            </a:spcAft>
          </a:pPr>
          <a:r>
            <a:rPr lang="en-US" sz="1800" kern="1200" dirty="0" smtClean="0">
              <a:latin typeface="Arial" pitchFamily="34" charset="0"/>
              <a:cs typeface="Arial" pitchFamily="34" charset="0"/>
            </a:rPr>
            <a:t>- Closely knitted culture</a:t>
          </a:r>
        </a:p>
        <a:p>
          <a:pPr lvl="0" algn="ctr" defTabSz="800100">
            <a:lnSpc>
              <a:spcPct val="90000"/>
            </a:lnSpc>
            <a:spcBef>
              <a:spcPct val="0"/>
            </a:spcBef>
            <a:spcAft>
              <a:spcPct val="35000"/>
            </a:spcAft>
          </a:pPr>
          <a:r>
            <a:rPr lang="en-US" sz="1800" kern="1200" dirty="0" smtClean="0">
              <a:latin typeface="Arial" pitchFamily="34" charset="0"/>
              <a:cs typeface="Arial" pitchFamily="34" charset="0"/>
            </a:rPr>
            <a:t>- Driven and motivated employees</a:t>
          </a:r>
          <a:endParaRPr lang="en-US" sz="1800" kern="1200" dirty="0">
            <a:latin typeface="Arial" pitchFamily="34" charset="0"/>
            <a:cs typeface="Arial" pitchFamily="34" charset="0"/>
          </a:endParaRPr>
        </a:p>
      </dsp:txBody>
      <dsp:txXfrm>
        <a:off x="2167238" y="573520"/>
        <a:ext cx="1859058" cy="1769894"/>
      </dsp:txXfrm>
    </dsp:sp>
    <dsp:sp modelId="{BEBA4199-8996-4344-817C-AC63D6F5F36C}">
      <dsp:nvSpPr>
        <dsp:cNvPr id="0" name=""/>
        <dsp:cNvSpPr/>
      </dsp:nvSpPr>
      <dsp:spPr>
        <a:xfrm>
          <a:off x="4183755" y="477773"/>
          <a:ext cx="2050552" cy="1961388"/>
        </a:xfrm>
        <a:prstGeom prst="roundRect">
          <a:avLst/>
        </a:prstGeom>
        <a:gradFill rotWithShape="0">
          <a:gsLst>
            <a:gs pos="0">
              <a:schemeClr val="accent4">
                <a:hueOff val="-1525761"/>
                <a:satOff val="-2617"/>
                <a:lumOff val="-1895"/>
                <a:alphaOff val="0"/>
                <a:shade val="51000"/>
                <a:satMod val="130000"/>
              </a:schemeClr>
            </a:gs>
            <a:gs pos="80000">
              <a:schemeClr val="accent4">
                <a:hueOff val="-1525761"/>
                <a:satOff val="-2617"/>
                <a:lumOff val="-1895"/>
                <a:alphaOff val="0"/>
                <a:shade val="93000"/>
                <a:satMod val="130000"/>
              </a:schemeClr>
            </a:gs>
            <a:gs pos="100000">
              <a:schemeClr val="accent4">
                <a:hueOff val="-1525761"/>
                <a:satOff val="-2617"/>
                <a:lumOff val="-189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latin typeface="Arial" pitchFamily="34" charset="0"/>
              <a:cs typeface="Arial" pitchFamily="34" charset="0"/>
            </a:rPr>
            <a:t>Weaknesses </a:t>
          </a:r>
        </a:p>
        <a:p>
          <a:pPr lvl="0" algn="ctr" defTabSz="800100">
            <a:lnSpc>
              <a:spcPct val="90000"/>
            </a:lnSpc>
            <a:spcBef>
              <a:spcPct val="0"/>
            </a:spcBef>
            <a:spcAft>
              <a:spcPct val="35000"/>
            </a:spcAft>
          </a:pPr>
          <a:r>
            <a:rPr lang="en-US" sz="1800" kern="1200" dirty="0" smtClean="0">
              <a:latin typeface="Arial" pitchFamily="34" charset="0"/>
              <a:cs typeface="Arial" pitchFamily="34" charset="0"/>
            </a:rPr>
            <a:t>- Lack of specialized roles </a:t>
          </a:r>
        </a:p>
        <a:p>
          <a:pPr lvl="0" algn="ctr" defTabSz="800100">
            <a:lnSpc>
              <a:spcPct val="90000"/>
            </a:lnSpc>
            <a:spcBef>
              <a:spcPct val="0"/>
            </a:spcBef>
            <a:spcAft>
              <a:spcPct val="35000"/>
            </a:spcAft>
          </a:pPr>
          <a:r>
            <a:rPr lang="en-US" sz="1800" kern="1200" dirty="0" smtClean="0">
              <a:latin typeface="Arial" pitchFamily="34" charset="0"/>
              <a:cs typeface="Arial" pitchFamily="34" charset="0"/>
            </a:rPr>
            <a:t>- Lack of work-life balance </a:t>
          </a:r>
          <a:endParaRPr lang="en-US" sz="1800" kern="1200" dirty="0">
            <a:latin typeface="Arial" pitchFamily="34" charset="0"/>
            <a:cs typeface="Arial" pitchFamily="34" charset="0"/>
          </a:endParaRPr>
        </a:p>
      </dsp:txBody>
      <dsp:txXfrm>
        <a:off x="4279502" y="573520"/>
        <a:ext cx="1859058" cy="1769894"/>
      </dsp:txXfrm>
    </dsp:sp>
    <dsp:sp modelId="{F9158698-8DB7-472E-98A7-B044BA5B0C7F}">
      <dsp:nvSpPr>
        <dsp:cNvPr id="0" name=""/>
        <dsp:cNvSpPr/>
      </dsp:nvSpPr>
      <dsp:spPr>
        <a:xfrm>
          <a:off x="2071491" y="2590038"/>
          <a:ext cx="2050552" cy="1961388"/>
        </a:xfrm>
        <a:prstGeom prst="roundRect">
          <a:avLst/>
        </a:prstGeom>
        <a:gradFill rotWithShape="0">
          <a:gsLst>
            <a:gs pos="0">
              <a:schemeClr val="accent4">
                <a:hueOff val="-3051521"/>
                <a:satOff val="-5234"/>
                <a:lumOff val="-3791"/>
                <a:alphaOff val="0"/>
                <a:shade val="51000"/>
                <a:satMod val="130000"/>
              </a:schemeClr>
            </a:gs>
            <a:gs pos="80000">
              <a:schemeClr val="accent4">
                <a:hueOff val="-3051521"/>
                <a:satOff val="-5234"/>
                <a:lumOff val="-3791"/>
                <a:alphaOff val="0"/>
                <a:shade val="93000"/>
                <a:satMod val="130000"/>
              </a:schemeClr>
            </a:gs>
            <a:gs pos="100000">
              <a:schemeClr val="accent4">
                <a:hueOff val="-3051521"/>
                <a:satOff val="-5234"/>
                <a:lumOff val="-379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latin typeface="Arial" pitchFamily="34" charset="0"/>
              <a:cs typeface="Arial" pitchFamily="34" charset="0"/>
            </a:rPr>
            <a:t>Threats </a:t>
          </a:r>
        </a:p>
        <a:p>
          <a:pPr lvl="0" algn="ctr" defTabSz="800100">
            <a:lnSpc>
              <a:spcPct val="90000"/>
            </a:lnSpc>
            <a:spcBef>
              <a:spcPct val="0"/>
            </a:spcBef>
            <a:spcAft>
              <a:spcPct val="35000"/>
            </a:spcAft>
          </a:pPr>
          <a:r>
            <a:rPr lang="en-US" sz="1800" kern="1200" dirty="0" smtClean="0">
              <a:latin typeface="Arial" pitchFamily="34" charset="0"/>
              <a:cs typeface="Arial" pitchFamily="34" charset="0"/>
            </a:rPr>
            <a:t>- Presence of many recruitment firms </a:t>
          </a:r>
          <a:endParaRPr lang="en-US" sz="1800" kern="1200" dirty="0">
            <a:latin typeface="Arial" pitchFamily="34" charset="0"/>
            <a:cs typeface="Arial" pitchFamily="34" charset="0"/>
          </a:endParaRPr>
        </a:p>
      </dsp:txBody>
      <dsp:txXfrm>
        <a:off x="2167238" y="2685785"/>
        <a:ext cx="1859058" cy="1769894"/>
      </dsp:txXfrm>
    </dsp:sp>
    <dsp:sp modelId="{2BFF82BA-6DB3-4EF1-8B48-F86EC8B06894}">
      <dsp:nvSpPr>
        <dsp:cNvPr id="0" name=""/>
        <dsp:cNvSpPr/>
      </dsp:nvSpPr>
      <dsp:spPr>
        <a:xfrm>
          <a:off x="4183755" y="2590038"/>
          <a:ext cx="2050552" cy="1961388"/>
        </a:xfrm>
        <a:prstGeom prst="roundRect">
          <a:avLst/>
        </a:prstGeom>
        <a:gradFill rotWithShape="0">
          <a:gsLst>
            <a:gs pos="0">
              <a:schemeClr val="accent4">
                <a:hueOff val="-4577281"/>
                <a:satOff val="-7851"/>
                <a:lumOff val="-5686"/>
                <a:alphaOff val="0"/>
                <a:shade val="51000"/>
                <a:satMod val="130000"/>
              </a:schemeClr>
            </a:gs>
            <a:gs pos="80000">
              <a:schemeClr val="accent4">
                <a:hueOff val="-4577281"/>
                <a:satOff val="-7851"/>
                <a:lumOff val="-5686"/>
                <a:alphaOff val="0"/>
                <a:shade val="93000"/>
                <a:satMod val="130000"/>
              </a:schemeClr>
            </a:gs>
            <a:gs pos="100000">
              <a:schemeClr val="accent4">
                <a:hueOff val="-4577281"/>
                <a:satOff val="-7851"/>
                <a:lumOff val="-5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latin typeface="Arial" pitchFamily="34" charset="0"/>
              <a:cs typeface="Arial" pitchFamily="34" charset="0"/>
            </a:rPr>
            <a:t>Opportunities</a:t>
          </a:r>
          <a:r>
            <a:rPr lang="en-US" sz="1800" b="1" kern="1200" dirty="0" smtClean="0">
              <a:latin typeface="Arial" pitchFamily="34" charset="0"/>
              <a:cs typeface="Arial" pitchFamily="34" charset="0"/>
            </a:rPr>
            <a:t> </a:t>
          </a:r>
        </a:p>
        <a:p>
          <a:pPr lvl="0" algn="ctr" defTabSz="800100">
            <a:lnSpc>
              <a:spcPct val="90000"/>
            </a:lnSpc>
            <a:spcBef>
              <a:spcPct val="0"/>
            </a:spcBef>
            <a:spcAft>
              <a:spcPct val="35000"/>
            </a:spcAft>
          </a:pPr>
          <a:r>
            <a:rPr lang="en-US" sz="1800" kern="1200" dirty="0" smtClean="0">
              <a:latin typeface="Arial" pitchFamily="34" charset="0"/>
              <a:cs typeface="Arial" pitchFamily="34" charset="0"/>
            </a:rPr>
            <a:t>- Many companies are looking to outsource to recruitment firms </a:t>
          </a:r>
          <a:endParaRPr lang="en-US" sz="1800" kern="1200" dirty="0">
            <a:latin typeface="Arial" pitchFamily="34" charset="0"/>
            <a:cs typeface="Arial" pitchFamily="34" charset="0"/>
          </a:endParaRPr>
        </a:p>
      </dsp:txBody>
      <dsp:txXfrm>
        <a:off x="4279502" y="2685785"/>
        <a:ext cx="1859058" cy="176989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8628F6-CBBC-42E4-9BB8-F4CB33635D88}" type="datetimeFigureOut">
              <a:rPr lang="en-US" smtClean="0"/>
              <a:pPr/>
              <a:t>9/4/14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30FED0-F059-4389-BEDE-10B48022C029}" type="slidenum">
              <a:rPr lang="en-US" smtClean="0"/>
              <a:pPr/>
              <a:t>‹#›</a:t>
            </a:fld>
            <a:endParaRPr lang="en-US"/>
          </a:p>
        </p:txBody>
      </p:sp>
    </p:spTree>
    <p:extLst>
      <p:ext uri="{BB962C8B-B14F-4D97-AF65-F5344CB8AC3E}">
        <p14:creationId xmlns:p14="http://schemas.microsoft.com/office/powerpoint/2010/main" val="3910907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u="sng" dirty="0" smtClean="0"/>
              <a:t>Background information</a:t>
            </a:r>
          </a:p>
          <a:p>
            <a:r>
              <a:rPr lang="en-US" b="0" u="none" dirty="0" smtClean="0"/>
              <a:t>BGC</a:t>
            </a:r>
            <a:r>
              <a:rPr lang="en-US" b="0" u="none" baseline="0" dirty="0" smtClean="0"/>
              <a:t> is 9 years old, since 2005. </a:t>
            </a:r>
          </a:p>
          <a:p>
            <a:r>
              <a:rPr lang="en-US" b="0" u="none" baseline="0" dirty="0" smtClean="0"/>
              <a:t>BGC, founded by </a:t>
            </a:r>
            <a:r>
              <a:rPr lang="en-US" b="0" u="none" baseline="0" dirty="0" err="1" smtClean="0"/>
              <a:t>Trsitan</a:t>
            </a:r>
            <a:r>
              <a:rPr lang="en-US" b="0" u="none" baseline="0" dirty="0" smtClean="0"/>
              <a:t> Chew since 2005.</a:t>
            </a:r>
          </a:p>
          <a:p>
            <a:r>
              <a:rPr lang="en-US" b="0" u="none" baseline="0" dirty="0" smtClean="0"/>
              <a:t>Being a high level international recruitment and search firm, BGC specializes in searching from high-level position for all companies who wants the real talent.  </a:t>
            </a:r>
          </a:p>
          <a:p>
            <a:r>
              <a:rPr lang="en-US" b="0" u="none" baseline="0" dirty="0" smtClean="0"/>
              <a:t>It identifies and delivers “human capital” solutions, which is a key aspect to every successful company’s growth.</a:t>
            </a:r>
          </a:p>
          <a:p>
            <a:endParaRPr lang="en-US" b="0" u="none" baseline="0" dirty="0" smtClean="0"/>
          </a:p>
          <a:p>
            <a:r>
              <a:rPr lang="en-US" b="0" u="none" baseline="0" dirty="0" smtClean="0"/>
              <a:t>Established offices are in Singapore, Hong Kong, Shanghai, Malaysia and Indonesia. </a:t>
            </a:r>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smtClean="0"/>
              <a:t>BGC strongly believes that the quest for talent is not transitory, but continuous and to foster enduring relationship built on trust for both employers and job-seekers.</a:t>
            </a:r>
          </a:p>
          <a:p>
            <a:r>
              <a:rPr lang="en-US" sz="1200" kern="1200" dirty="0" smtClean="0">
                <a:solidFill>
                  <a:schemeClr val="tx1"/>
                </a:solidFill>
                <a:latin typeface="+mn-lt"/>
                <a:ea typeface="+mn-ea"/>
                <a:cs typeface="+mn-cs"/>
              </a:rPr>
              <a:t> </a:t>
            </a:r>
            <a:r>
              <a:rPr lang="en-US" sz="1200" b="1" u="sng" kern="1200" dirty="0" smtClean="0">
                <a:solidFill>
                  <a:schemeClr val="tx1"/>
                </a:solidFill>
                <a:latin typeface="+mn-lt"/>
                <a:ea typeface="+mn-ea"/>
                <a:cs typeface="+mn-cs"/>
              </a:rPr>
              <a:t>Services  </a:t>
            </a:r>
            <a:r>
              <a:rPr lang="en-US" sz="1200" kern="1200" dirty="0" smtClean="0">
                <a:solidFill>
                  <a:schemeClr val="tx1"/>
                </a:solidFill>
                <a:latin typeface="+mn-lt"/>
                <a:ea typeface="+mn-ea"/>
                <a:cs typeface="+mn-cs"/>
              </a:rPr>
              <a:t>o Regional Recruitment  o Executive Search  o Permanent Selection  o Contract / Temporary Staffing  o HR &amp; Payroll Outsourcing Services  o Outplacement Services  </a:t>
            </a:r>
            <a:r>
              <a:rPr lang="en-US" sz="1200" b="1" u="sng" kern="1200" dirty="0" smtClean="0">
                <a:solidFill>
                  <a:schemeClr val="tx1"/>
                </a:solidFill>
                <a:latin typeface="+mn-lt"/>
                <a:ea typeface="+mn-ea"/>
                <a:cs typeface="+mn-cs"/>
              </a:rPr>
              <a:t>Specializations </a:t>
            </a:r>
            <a:r>
              <a:rPr lang="en-US" sz="1200" kern="1200" dirty="0" smtClean="0">
                <a:solidFill>
                  <a:schemeClr val="tx1"/>
                </a:solidFill>
                <a:latin typeface="+mn-lt"/>
                <a:ea typeface="+mn-ea"/>
                <a:cs typeface="+mn-cs"/>
              </a:rPr>
              <a:t>o Banking &amp; Finance o Industry &amp; Commerce o Information Technology and Technology o Energy o Commodities </a:t>
            </a:r>
            <a:endParaRPr lang="en-US" b="1" u="sng" dirty="0" smtClean="0"/>
          </a:p>
          <a:p>
            <a:endParaRPr lang="en-US" b="1" u="sng" dirty="0" smtClean="0"/>
          </a:p>
          <a:p>
            <a:r>
              <a:rPr lang="en-US" b="1" u="sng" dirty="0" smtClean="0"/>
              <a:t>Why we choose BGC? </a:t>
            </a:r>
          </a:p>
          <a:p>
            <a:r>
              <a:rPr lang="en-US" dirty="0" smtClean="0"/>
              <a:t>-Recruitment</a:t>
            </a:r>
            <a:r>
              <a:rPr lang="en-US" baseline="0" dirty="0" smtClean="0"/>
              <a:t> industry is a interesting sector. There are numerous competitors trying to gain a part in the market share. </a:t>
            </a:r>
          </a:p>
          <a:p>
            <a:r>
              <a:rPr lang="en-US" baseline="0" dirty="0" smtClean="0"/>
              <a:t>And most importantly, there is a close fit of what we have been learning for the past 12 weeks. </a:t>
            </a:r>
          </a:p>
          <a:p>
            <a:r>
              <a:rPr lang="en-US" baseline="0" dirty="0" smtClean="0"/>
              <a:t>As we all know, outsourcing have become a growing trend in today’s society especially due to the fast-paced technology changes. </a:t>
            </a:r>
          </a:p>
          <a:p>
            <a:r>
              <a:rPr lang="en-US" baseline="0" dirty="0" smtClean="0"/>
              <a:t>Besides, more companies are now outsourcing their payroll services to other companies.</a:t>
            </a:r>
          </a:p>
          <a:p>
            <a:endParaRPr lang="en-US" baseline="0" dirty="0" smtClean="0"/>
          </a:p>
          <a:p>
            <a:endParaRPr lang="en-US" b="1" u="sng" baseline="0" dirty="0" smtClean="0"/>
          </a:p>
          <a:p>
            <a:r>
              <a:rPr lang="en-US" b="1" u="sng" baseline="0" dirty="0" smtClean="0"/>
              <a:t>How we gain access to the organization? </a:t>
            </a:r>
          </a:p>
          <a:p>
            <a:r>
              <a:rPr lang="en-US" baseline="0" dirty="0" smtClean="0"/>
              <a:t>We obtained both secondary and primary research to get hold of information. </a:t>
            </a:r>
          </a:p>
          <a:p>
            <a:r>
              <a:rPr lang="en-US" baseline="0" dirty="0" smtClean="0"/>
              <a:t>We have conducted a series of interviews with the HR manager, HR consultants, Former employees as well as ex-candidates of BGC. </a:t>
            </a:r>
          </a:p>
          <a:p>
            <a:endParaRPr lang="en-US" baseline="0" dirty="0" smtClean="0"/>
          </a:p>
          <a:p>
            <a:r>
              <a:rPr lang="en-US" b="1" u="sng" baseline="0" dirty="0" smtClean="0"/>
              <a:t>HR manager: </a:t>
            </a:r>
          </a:p>
          <a:p>
            <a:pPr marL="171450" indent="-171450">
              <a:buFont typeface="Arial"/>
              <a:buChar char="•"/>
            </a:pPr>
            <a:r>
              <a:rPr lang="en-US" baseline="0" dirty="0" smtClean="0"/>
              <a:t>Kimberly </a:t>
            </a:r>
            <a:r>
              <a:rPr lang="en-US" baseline="0" dirty="0" err="1" smtClean="0"/>
              <a:t>Unwin</a:t>
            </a:r>
            <a:r>
              <a:rPr lang="en-US" baseline="0" dirty="0" smtClean="0"/>
              <a:t> </a:t>
            </a:r>
          </a:p>
          <a:p>
            <a:pPr marL="0" indent="0">
              <a:buFont typeface="Arial"/>
              <a:buNone/>
            </a:pPr>
            <a:r>
              <a:rPr lang="en-US" baseline="0" dirty="0" smtClean="0"/>
              <a:t>HR manager since 2010 </a:t>
            </a:r>
          </a:p>
          <a:p>
            <a:pPr marL="0" indent="0">
              <a:buFont typeface="Arial"/>
              <a:buNone/>
            </a:pPr>
            <a:r>
              <a:rPr lang="en-US" sz="1200" kern="1200" dirty="0" smtClean="0">
                <a:solidFill>
                  <a:schemeClr val="tx1"/>
                </a:solidFill>
                <a:latin typeface="+mn-lt"/>
                <a:ea typeface="+mn-ea"/>
                <a:cs typeface="+mn-cs"/>
              </a:rPr>
              <a:t>Was a Career Consultant with over seven years of working experience in various countries and industries.</a:t>
            </a:r>
            <a:r>
              <a:rPr lang="en-US" sz="1200" kern="1200" baseline="0" dirty="0" smtClean="0">
                <a:solidFill>
                  <a:schemeClr val="tx1"/>
                </a:solidFill>
                <a:latin typeface="+mn-lt"/>
                <a:ea typeface="+mn-ea"/>
                <a:cs typeface="+mn-cs"/>
              </a:rPr>
              <a:t> </a:t>
            </a:r>
          </a:p>
          <a:p>
            <a:pPr marL="0" indent="0">
              <a:buFont typeface="Arial"/>
              <a:buNone/>
            </a:pPr>
            <a:endParaRPr lang="en-US" baseline="0" dirty="0" smtClean="0"/>
          </a:p>
          <a:p>
            <a:r>
              <a:rPr lang="en-US" b="1" u="sng" baseline="0" dirty="0" smtClean="0"/>
              <a:t>HR consultants: </a:t>
            </a:r>
          </a:p>
          <a:p>
            <a:endParaRPr lang="en-US" baseline="0" dirty="0" smtClean="0"/>
          </a:p>
          <a:p>
            <a:pPr marL="171450" indent="-171450">
              <a:buFont typeface="Arial"/>
              <a:buChar char="•"/>
            </a:pPr>
            <a:r>
              <a:rPr lang="en-US" baseline="0" dirty="0" smtClean="0"/>
              <a:t>Adrian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2012, currently working in the “Executive” department doing recruitment for the “Executive team.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was once offered to be a ‘Team Leader’ where they were made to do more sales but did not have an attractive pay raise.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refused the offer because it is “not worth the effort”. He graduated with the degree in Applied Mathematics.</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Gary Chun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2008, currently</a:t>
            </a:r>
            <a:r>
              <a:rPr lang="en-US" sz="1200" kern="1200" baseline="0" dirty="0" smtClean="0">
                <a:solidFill>
                  <a:schemeClr val="tx1"/>
                </a:solidFill>
                <a:effectLst/>
                <a:latin typeface="+mn-lt"/>
                <a:ea typeface="+mn-ea"/>
                <a:cs typeface="+mn-cs"/>
              </a:rPr>
              <a:t> working as a “Senior HR consultant”.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Team has won TOP SALES of BGC for a consecutive of 5 years. </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b="1" u="sng" kern="1200" dirty="0" smtClean="0">
                <a:solidFill>
                  <a:schemeClr val="tx1"/>
                </a:solidFill>
                <a:effectLst/>
                <a:latin typeface="+mn-lt"/>
                <a:ea typeface="+mn-ea"/>
                <a:cs typeface="+mn-cs"/>
              </a:rPr>
              <a:t>Former</a:t>
            </a:r>
            <a:r>
              <a:rPr lang="en-US" sz="1200" b="1" u="sng" kern="1200" baseline="0" dirty="0" smtClean="0">
                <a:solidFill>
                  <a:schemeClr val="tx1"/>
                </a:solidFill>
                <a:effectLst/>
                <a:latin typeface="+mn-lt"/>
                <a:ea typeface="+mn-ea"/>
                <a:cs typeface="+mn-cs"/>
              </a:rPr>
              <a:t> </a:t>
            </a:r>
            <a:r>
              <a:rPr lang="en-US" sz="1200" b="1" u="sng" kern="1200" dirty="0" smtClean="0">
                <a:solidFill>
                  <a:schemeClr val="tx1"/>
                </a:solidFill>
                <a:effectLst/>
                <a:latin typeface="+mn-lt"/>
                <a:ea typeface="+mn-ea"/>
                <a:cs typeface="+mn-cs"/>
              </a:rPr>
              <a:t> employees (Temp staffs):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Michelle</a:t>
            </a:r>
            <a:r>
              <a:rPr lang="en-US" sz="1200" kern="1200" baseline="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Temporary staffs as at 2012, recruitment consultant for temp jobs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Yvonne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Joined BGC in 2012, full-time position and was tasked to handle the temp jobs </a:t>
            </a:r>
            <a:endParaRPr lang="en-US" sz="1200" kern="1200" dirty="0" smtClean="0">
              <a:solidFill>
                <a:schemeClr val="tx1"/>
              </a:solidFill>
              <a:effectLst/>
              <a:latin typeface="+mn-lt"/>
              <a:ea typeface="+mn-ea"/>
              <a:cs typeface="+mn-cs"/>
            </a:endParaRPr>
          </a:p>
          <a:p>
            <a:pPr marL="171450" indent="-171450">
              <a:buFont typeface="Arial"/>
              <a:buChar char="•"/>
            </a:pPr>
            <a:endParaRPr lang="en-US" baseline="0" dirty="0" smtClean="0"/>
          </a:p>
          <a:p>
            <a:endParaRPr lang="en-US" baseline="0" dirty="0" smtClean="0"/>
          </a:p>
          <a:p>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CB30FED0-F059-4389-BEDE-10B48022C029}" type="slidenum">
              <a:rPr lang="en-US" smtClean="0"/>
              <a:pPr/>
              <a:t>2</a:t>
            </a:fld>
            <a:endParaRPr lang="en-US"/>
          </a:p>
        </p:txBody>
      </p:sp>
    </p:spTree>
    <p:extLst>
      <p:ext uri="{BB962C8B-B14F-4D97-AF65-F5344CB8AC3E}">
        <p14:creationId xmlns:p14="http://schemas.microsoft.com/office/powerpoint/2010/main" val="679696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dirty="0" err="1" smtClean="0"/>
              <a:t>Simin</a:t>
            </a:r>
            <a:r>
              <a:rPr lang="en-US" dirty="0" smtClean="0"/>
              <a:t>)</a:t>
            </a:r>
          </a:p>
          <a:p>
            <a:r>
              <a:rPr lang="en-US" b="1" dirty="0" smtClean="0"/>
              <a:t>Pull</a:t>
            </a:r>
            <a:r>
              <a:rPr lang="en-US" b="1" baseline="0" dirty="0" smtClean="0"/>
              <a:t> (Strength)</a:t>
            </a:r>
            <a:endParaRPr lang="en-US" b="1" dirty="0" smtClean="0"/>
          </a:p>
          <a:p>
            <a:pPr marL="228600" indent="-228600">
              <a:buAutoNum type="arabicParenBoth"/>
            </a:pPr>
            <a:r>
              <a:rPr lang="en-US" dirty="0" smtClean="0"/>
              <a:t>Work</a:t>
            </a:r>
            <a:r>
              <a:rPr lang="en-US" baseline="0" dirty="0" smtClean="0"/>
              <a:t> Culture</a:t>
            </a:r>
          </a:p>
          <a:p>
            <a:pPr marL="228600" indent="-228600">
              <a:buNone/>
            </a:pPr>
            <a:endParaRPr lang="en-US" baseline="0" dirty="0" smtClean="0"/>
          </a:p>
          <a:p>
            <a:pPr marL="228600" indent="-228600">
              <a:buFont typeface="Arial" pitchFamily="34" charset="0"/>
              <a:buChar char="•"/>
            </a:pPr>
            <a:r>
              <a:rPr lang="en-US" baseline="0" dirty="0" smtClean="0"/>
              <a:t>Strong driven work culture and team is very bonded, therefore people stay as their friends are all still in the company</a:t>
            </a:r>
          </a:p>
          <a:p>
            <a:pPr marL="228600" indent="-228600">
              <a:buFont typeface="Arial" pitchFamily="34" charset="0"/>
              <a:buChar char="•"/>
            </a:pPr>
            <a:r>
              <a:rPr lang="en-US" baseline="0" dirty="0" smtClean="0"/>
              <a:t>Some activities they do to bond include Dragon Boating and CEI Team Bonding Activities</a:t>
            </a:r>
          </a:p>
          <a:p>
            <a:pPr marL="228600" indent="-228600">
              <a:buFont typeface="Arial" pitchFamily="34" charset="0"/>
              <a:buChar char="•"/>
            </a:pPr>
            <a:r>
              <a:rPr lang="en-US" baseline="0" dirty="0" smtClean="0"/>
              <a:t>(However take note that if one person moves on, the others will go along – Yvonne an Ex-Employee moved to another recruitment firm and her friends went with her.) </a:t>
            </a:r>
          </a:p>
          <a:p>
            <a:pPr marL="228600" indent="-228600">
              <a:buFont typeface="Arial" pitchFamily="34" charset="0"/>
              <a:buNone/>
            </a:pPr>
            <a:endParaRPr lang="en-US" baseline="0" dirty="0" smtClean="0"/>
          </a:p>
          <a:p>
            <a:r>
              <a:rPr lang="en-US" baseline="0" dirty="0" smtClean="0"/>
              <a:t>(2) Compensation Competitive</a:t>
            </a:r>
          </a:p>
          <a:p>
            <a:endParaRPr lang="en-US" baseline="0" dirty="0" smtClean="0"/>
          </a:p>
          <a:p>
            <a:pPr lvl="0">
              <a:buFont typeface="Arial" pitchFamily="34" charset="0"/>
              <a:buChar char="•"/>
            </a:pPr>
            <a:r>
              <a:rPr lang="en-US" baseline="0" dirty="0" smtClean="0"/>
              <a:t>Base pay is competitive and staff do say that it is reasonable for the amount of job. </a:t>
            </a:r>
          </a:p>
          <a:p>
            <a:pPr lvl="0">
              <a:buFont typeface="Arial" pitchFamily="34" charset="0"/>
              <a:buChar char="•"/>
            </a:pPr>
            <a:r>
              <a:rPr lang="en-US" baseline="0" dirty="0" smtClean="0"/>
              <a:t>They also motivate staff through a commission based variable amount.</a:t>
            </a:r>
          </a:p>
          <a:p>
            <a:pPr lvl="0">
              <a:buFont typeface="Arial" pitchFamily="34" charset="0"/>
              <a:buChar char="•"/>
            </a:pPr>
            <a:r>
              <a:rPr lang="en-US" baseline="0" dirty="0" smtClean="0"/>
              <a:t>Staff are thus willing to work for BGC because their compensation is competitive.</a:t>
            </a:r>
          </a:p>
          <a:p>
            <a:pPr lvl="0">
              <a:buFont typeface="Arial" pitchFamily="34" charset="0"/>
              <a:buNone/>
            </a:pPr>
            <a:endParaRPr lang="en-US" baseline="0" dirty="0" smtClean="0"/>
          </a:p>
          <a:p>
            <a:r>
              <a:rPr lang="en-US" baseline="0" dirty="0" smtClean="0"/>
              <a:t>(3) Benefits is reasonable</a:t>
            </a:r>
          </a:p>
          <a:p>
            <a:endParaRPr lang="en-US" baseline="0" dirty="0" smtClean="0"/>
          </a:p>
          <a:p>
            <a:pPr lvl="0">
              <a:buFont typeface="Arial" pitchFamily="34" charset="0"/>
              <a:buChar char="•"/>
            </a:pPr>
            <a:r>
              <a:rPr lang="en-US" baseline="0" dirty="0" smtClean="0"/>
              <a:t>Benefits includes usual items like MCs, leaves (these satisfy hygiene factors of motivation)</a:t>
            </a:r>
          </a:p>
          <a:p>
            <a:pPr lvl="0">
              <a:buFont typeface="Arial" pitchFamily="34" charset="0"/>
              <a:buChar char="•"/>
            </a:pPr>
            <a:r>
              <a:rPr lang="en-US" baseline="0" dirty="0" smtClean="0"/>
              <a:t>Additionally, they have incentive Trips, Profit Sharing Schemes, Super-Star Consultant</a:t>
            </a:r>
          </a:p>
          <a:p>
            <a:pPr lvl="0">
              <a:buFont typeface="Arial" pitchFamily="34" charset="0"/>
              <a:buChar char="•"/>
            </a:pPr>
            <a:r>
              <a:rPr lang="en-US" baseline="0" dirty="0" smtClean="0"/>
              <a:t>The benefits are directly influencing how much effort consultants are putting into their job</a:t>
            </a:r>
          </a:p>
          <a:p>
            <a:pPr lvl="0">
              <a:buFont typeface="Arial" pitchFamily="34" charset="0"/>
              <a:buChar char="•"/>
            </a:pPr>
            <a:r>
              <a:rPr lang="en-US" baseline="0" dirty="0" smtClean="0"/>
              <a:t>Incentive trips and profit sharing schemes also help bond the team</a:t>
            </a:r>
          </a:p>
          <a:p>
            <a:endParaRPr lang="en-US" dirty="0" smtClean="0"/>
          </a:p>
          <a:p>
            <a:endParaRPr lang="en-US" b="1" dirty="0" smtClean="0"/>
          </a:p>
          <a:p>
            <a:r>
              <a:rPr lang="en-US" b="1" dirty="0" smtClean="0"/>
              <a:t>Push</a:t>
            </a:r>
            <a:r>
              <a:rPr lang="en-US" b="1" baseline="0" dirty="0" smtClean="0"/>
              <a:t> (Weaknesses)</a:t>
            </a:r>
            <a:endParaRPr lang="en-US" b="1" dirty="0" smtClean="0"/>
          </a:p>
          <a:p>
            <a:pPr marL="228600" indent="-228600">
              <a:buAutoNum type="arabicParenBoth"/>
            </a:pPr>
            <a:r>
              <a:rPr lang="en-US" dirty="0" smtClean="0"/>
              <a:t>Job Progression </a:t>
            </a:r>
          </a:p>
          <a:p>
            <a:pPr marL="228600" indent="-228600">
              <a:buNone/>
            </a:pPr>
            <a:endParaRPr lang="en-US" dirty="0" smtClean="0"/>
          </a:p>
          <a:p>
            <a:pPr marL="228600" indent="-228600">
              <a:buFont typeface="Arial" pitchFamily="34" charset="0"/>
              <a:buChar char="•"/>
            </a:pPr>
            <a:r>
              <a:rPr lang="en-US" dirty="0" smtClean="0"/>
              <a:t>Plus</a:t>
            </a:r>
            <a:r>
              <a:rPr lang="en-US" baseline="0" dirty="0" smtClean="0"/>
              <a:t> </a:t>
            </a:r>
            <a:r>
              <a:rPr lang="en-US" dirty="0" smtClean="0"/>
              <a:t>Training and Development</a:t>
            </a:r>
            <a:r>
              <a:rPr lang="en-US" baseline="0" dirty="0" smtClean="0"/>
              <a:t> is lacking </a:t>
            </a:r>
            <a:r>
              <a:rPr lang="en-US" dirty="0" smtClean="0"/>
              <a:t> – Although</a:t>
            </a:r>
            <a:r>
              <a:rPr lang="en-US" baseline="0" dirty="0" smtClean="0"/>
              <a:t> there are opportunities for progression, they are limited. They do not promote consultants to higher level positions</a:t>
            </a:r>
          </a:p>
          <a:p>
            <a:pPr marL="228600" indent="-228600">
              <a:buFont typeface="Arial" pitchFamily="34" charset="0"/>
              <a:buChar char="•"/>
            </a:pPr>
            <a:r>
              <a:rPr lang="en-US" baseline="0" dirty="0" smtClean="0"/>
              <a:t>No development programs provided, only limited training like on the job training is available – Consultants who were not train well will experience a lot of stress </a:t>
            </a:r>
          </a:p>
          <a:p>
            <a:endParaRPr lang="en-US" baseline="0" dirty="0" smtClean="0"/>
          </a:p>
          <a:p>
            <a:r>
              <a:rPr lang="en-US" baseline="0" dirty="0" smtClean="0"/>
              <a:t>(2) Job design is not specialized</a:t>
            </a:r>
          </a:p>
          <a:p>
            <a:endParaRPr lang="en-US" baseline="0" dirty="0" smtClean="0"/>
          </a:p>
          <a:p>
            <a:pPr>
              <a:buFont typeface="Arial" pitchFamily="34" charset="0"/>
              <a:buChar char="•"/>
            </a:pPr>
            <a:r>
              <a:rPr lang="en-US" baseline="0" dirty="0" smtClean="0"/>
              <a:t> Currently employees are doing everything from calling candidates to client management</a:t>
            </a:r>
          </a:p>
          <a:p>
            <a:pPr>
              <a:buFont typeface="Arial" pitchFamily="34" charset="0"/>
              <a:buChar char="•"/>
            </a:pPr>
            <a:r>
              <a:rPr lang="en-US" baseline="0" dirty="0" smtClean="0"/>
              <a:t> Leads job burn out</a:t>
            </a:r>
          </a:p>
          <a:p>
            <a:pPr>
              <a:buFont typeface="Arial" pitchFamily="34" charset="0"/>
              <a:buChar char="•"/>
            </a:pPr>
            <a:r>
              <a:rPr lang="en-US" baseline="0" dirty="0" smtClean="0"/>
              <a:t> Employees feel that this is not done in established firms, thus BGC is not being “professional”</a:t>
            </a:r>
          </a:p>
          <a:p>
            <a:endParaRPr lang="en-US" dirty="0" smtClean="0"/>
          </a:p>
          <a:p>
            <a:r>
              <a:rPr lang="en-US" dirty="0" smtClean="0"/>
              <a:t>(3) Work-Life Balance </a:t>
            </a:r>
            <a:r>
              <a:rPr lang="en-US" baseline="0" dirty="0" smtClean="0"/>
              <a:t>and the nature of the job is heavy</a:t>
            </a:r>
          </a:p>
          <a:p>
            <a:endParaRPr lang="en-US" baseline="0" dirty="0" smtClean="0"/>
          </a:p>
          <a:p>
            <a:pPr>
              <a:buFont typeface="Arial" pitchFamily="34" charset="0"/>
              <a:buChar char="•"/>
            </a:pPr>
            <a:r>
              <a:rPr lang="en-US" baseline="0" dirty="0" smtClean="0"/>
              <a:t> Leading to work burn out, high stress</a:t>
            </a:r>
          </a:p>
          <a:p>
            <a:endParaRPr lang="en-US" baseline="0" dirty="0" smtClean="0"/>
          </a:p>
          <a:p>
            <a:r>
              <a:rPr lang="en-US" baseline="0" dirty="0" smtClean="0"/>
              <a:t>(4) Policies are rigid – MCs not provided will be fired…etc.</a:t>
            </a:r>
          </a:p>
          <a:p>
            <a:endParaRPr lang="en-US" baseline="0" dirty="0" smtClean="0"/>
          </a:p>
          <a:p>
            <a:pPr>
              <a:buFont typeface="Arial" pitchFamily="34" charset="0"/>
              <a:buChar char="•"/>
            </a:pPr>
            <a:r>
              <a:rPr lang="en-US" baseline="0" dirty="0" smtClean="0"/>
              <a:t> The policies do not provide much room for </a:t>
            </a:r>
            <a:r>
              <a:rPr lang="en-US" baseline="0" smtClean="0"/>
              <a:t>second chances</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dirty="0" err="1" smtClean="0"/>
              <a:t>Simin</a:t>
            </a:r>
            <a:r>
              <a:rPr lang="en-US" dirty="0" smtClean="0"/>
              <a:t>)</a:t>
            </a:r>
          </a:p>
          <a:p>
            <a:r>
              <a:rPr lang="en-US" b="1" dirty="0" smtClean="0"/>
              <a:t>Pull</a:t>
            </a:r>
            <a:r>
              <a:rPr lang="en-US" b="1" baseline="0" dirty="0" smtClean="0"/>
              <a:t> (Strength)</a:t>
            </a:r>
            <a:endParaRPr lang="en-US" b="1" dirty="0" smtClean="0"/>
          </a:p>
          <a:p>
            <a:pPr marL="228600" indent="-228600">
              <a:buAutoNum type="arabicParenBoth"/>
            </a:pPr>
            <a:r>
              <a:rPr lang="en-US" dirty="0" smtClean="0"/>
              <a:t>Work</a:t>
            </a:r>
            <a:r>
              <a:rPr lang="en-US" baseline="0" dirty="0" smtClean="0"/>
              <a:t> Culture</a:t>
            </a:r>
          </a:p>
          <a:p>
            <a:pPr marL="228600" indent="-228600">
              <a:buNone/>
            </a:pPr>
            <a:endParaRPr lang="en-US" baseline="0" dirty="0" smtClean="0"/>
          </a:p>
          <a:p>
            <a:pPr marL="228600" indent="-228600">
              <a:buFont typeface="Arial" pitchFamily="34" charset="0"/>
              <a:buChar char="•"/>
            </a:pPr>
            <a:r>
              <a:rPr lang="en-US" baseline="0" dirty="0" smtClean="0"/>
              <a:t>Strong driven work culture and team is very bonded, therefore people stay as their friends are all still in the company</a:t>
            </a:r>
          </a:p>
          <a:p>
            <a:pPr marL="228600" indent="-228600">
              <a:buFont typeface="Arial" pitchFamily="34" charset="0"/>
              <a:buChar char="•"/>
            </a:pPr>
            <a:r>
              <a:rPr lang="en-US" baseline="0" dirty="0" smtClean="0"/>
              <a:t>Some activities they do to bond include Dragon Boating and CEI Team Bonding Activities</a:t>
            </a:r>
          </a:p>
          <a:p>
            <a:pPr marL="228600" indent="-228600">
              <a:buFont typeface="Arial" pitchFamily="34" charset="0"/>
              <a:buChar char="•"/>
            </a:pPr>
            <a:r>
              <a:rPr lang="en-US" baseline="0" dirty="0" smtClean="0"/>
              <a:t>(However take note that if one person moves on, the others will go along – Yvonne an Ex-Employee moved to another recruitment firm and her friends went with her.) </a:t>
            </a:r>
          </a:p>
          <a:p>
            <a:pPr marL="228600" indent="-228600">
              <a:buFont typeface="Arial" pitchFamily="34" charset="0"/>
              <a:buNone/>
            </a:pPr>
            <a:endParaRPr lang="en-US" baseline="0" dirty="0" smtClean="0"/>
          </a:p>
          <a:p>
            <a:r>
              <a:rPr lang="en-US" baseline="0" dirty="0" smtClean="0"/>
              <a:t>(2) Compensation Competitive</a:t>
            </a:r>
          </a:p>
          <a:p>
            <a:endParaRPr lang="en-US" baseline="0" dirty="0" smtClean="0"/>
          </a:p>
          <a:p>
            <a:pPr lvl="0">
              <a:buFont typeface="Arial" pitchFamily="34" charset="0"/>
              <a:buChar char="•"/>
            </a:pPr>
            <a:r>
              <a:rPr lang="en-US" baseline="0" dirty="0" smtClean="0"/>
              <a:t>Base pay is competitive and staff do say that it is reasonable for the amount of job. </a:t>
            </a:r>
          </a:p>
          <a:p>
            <a:pPr lvl="0">
              <a:buFont typeface="Arial" pitchFamily="34" charset="0"/>
              <a:buChar char="•"/>
            </a:pPr>
            <a:r>
              <a:rPr lang="en-US" baseline="0" dirty="0" smtClean="0"/>
              <a:t>They also motivate staff through a commission based variable amount.</a:t>
            </a:r>
          </a:p>
          <a:p>
            <a:pPr lvl="0">
              <a:buFont typeface="Arial" pitchFamily="34" charset="0"/>
              <a:buChar char="•"/>
            </a:pPr>
            <a:r>
              <a:rPr lang="en-US" baseline="0" dirty="0" smtClean="0"/>
              <a:t>Staff are thus willing to work for BGC because their compensation is competitive.</a:t>
            </a:r>
          </a:p>
          <a:p>
            <a:pPr lvl="0">
              <a:buFont typeface="Arial" pitchFamily="34" charset="0"/>
              <a:buNone/>
            </a:pPr>
            <a:endParaRPr lang="en-US" baseline="0" dirty="0" smtClean="0"/>
          </a:p>
          <a:p>
            <a:r>
              <a:rPr lang="en-US" baseline="0" dirty="0" smtClean="0"/>
              <a:t>(3) Benefits is reasonable</a:t>
            </a:r>
          </a:p>
          <a:p>
            <a:endParaRPr lang="en-US" baseline="0" dirty="0" smtClean="0"/>
          </a:p>
          <a:p>
            <a:pPr lvl="0">
              <a:buFont typeface="Arial" pitchFamily="34" charset="0"/>
              <a:buChar char="•"/>
            </a:pPr>
            <a:r>
              <a:rPr lang="en-US" baseline="0" dirty="0" smtClean="0"/>
              <a:t>Benefits includes usual items like MCs, leaves (these satisfy hygiene factors of motivation)</a:t>
            </a:r>
          </a:p>
          <a:p>
            <a:pPr lvl="0">
              <a:buFont typeface="Arial" pitchFamily="34" charset="0"/>
              <a:buChar char="•"/>
            </a:pPr>
            <a:r>
              <a:rPr lang="en-US" baseline="0" dirty="0" smtClean="0"/>
              <a:t>Additionally, they have incentive Trips, Profit Sharing Schemes, Super-Star Consultant</a:t>
            </a:r>
          </a:p>
          <a:p>
            <a:pPr lvl="0">
              <a:buFont typeface="Arial" pitchFamily="34" charset="0"/>
              <a:buChar char="•"/>
            </a:pPr>
            <a:r>
              <a:rPr lang="en-US" baseline="0" dirty="0" smtClean="0"/>
              <a:t>The benefits are directly influencing how much effort consultants are putting into their job</a:t>
            </a:r>
          </a:p>
          <a:p>
            <a:pPr lvl="0">
              <a:buFont typeface="Arial" pitchFamily="34" charset="0"/>
              <a:buChar char="•"/>
            </a:pPr>
            <a:r>
              <a:rPr lang="en-US" baseline="0" dirty="0" smtClean="0"/>
              <a:t>Incentive trips and profit sharing schemes also help bond the team</a:t>
            </a:r>
          </a:p>
          <a:p>
            <a:endParaRPr lang="en-US" dirty="0" smtClean="0"/>
          </a:p>
          <a:p>
            <a:endParaRPr lang="en-US" b="1" dirty="0" smtClean="0"/>
          </a:p>
          <a:p>
            <a:r>
              <a:rPr lang="en-US" b="1" dirty="0" smtClean="0"/>
              <a:t>Push</a:t>
            </a:r>
            <a:r>
              <a:rPr lang="en-US" b="1" baseline="0" dirty="0" smtClean="0"/>
              <a:t> (Weaknesses)</a:t>
            </a:r>
            <a:endParaRPr lang="en-US" b="1" dirty="0" smtClean="0"/>
          </a:p>
          <a:p>
            <a:pPr marL="228600" indent="-228600">
              <a:buAutoNum type="arabicParenBoth"/>
            </a:pPr>
            <a:r>
              <a:rPr lang="en-US" dirty="0" smtClean="0"/>
              <a:t>Job Progression </a:t>
            </a:r>
          </a:p>
          <a:p>
            <a:pPr marL="228600" indent="-228600">
              <a:buNone/>
            </a:pPr>
            <a:endParaRPr lang="en-US" dirty="0" smtClean="0"/>
          </a:p>
          <a:p>
            <a:pPr marL="228600" indent="-228600">
              <a:buFont typeface="Arial" pitchFamily="34" charset="0"/>
              <a:buChar char="•"/>
            </a:pPr>
            <a:r>
              <a:rPr lang="en-US" dirty="0" smtClean="0"/>
              <a:t>Plus</a:t>
            </a:r>
            <a:r>
              <a:rPr lang="en-US" baseline="0" dirty="0" smtClean="0"/>
              <a:t> </a:t>
            </a:r>
            <a:r>
              <a:rPr lang="en-US" dirty="0" smtClean="0"/>
              <a:t>Training and Development</a:t>
            </a:r>
            <a:r>
              <a:rPr lang="en-US" baseline="0" dirty="0" smtClean="0"/>
              <a:t> is lacking </a:t>
            </a:r>
            <a:r>
              <a:rPr lang="en-US" dirty="0" smtClean="0"/>
              <a:t> – Although</a:t>
            </a:r>
            <a:r>
              <a:rPr lang="en-US" baseline="0" dirty="0" smtClean="0"/>
              <a:t> there are opportunities for progression, they are limited. They do not promote consultants to higher level positions</a:t>
            </a:r>
          </a:p>
          <a:p>
            <a:pPr marL="228600" indent="-228600">
              <a:buFont typeface="Arial" pitchFamily="34" charset="0"/>
              <a:buChar char="•"/>
            </a:pPr>
            <a:r>
              <a:rPr lang="en-US" baseline="0" dirty="0" smtClean="0"/>
              <a:t>No development programs provided, only limited training like on the job training is available – Consultants who were not train well will experience a lot of stress </a:t>
            </a:r>
          </a:p>
          <a:p>
            <a:endParaRPr lang="en-US" baseline="0" dirty="0" smtClean="0"/>
          </a:p>
          <a:p>
            <a:r>
              <a:rPr lang="en-US" baseline="0" dirty="0" smtClean="0"/>
              <a:t>(2) Job design is not specialized</a:t>
            </a:r>
          </a:p>
          <a:p>
            <a:endParaRPr lang="en-US" baseline="0" dirty="0" smtClean="0"/>
          </a:p>
          <a:p>
            <a:pPr>
              <a:buFont typeface="Arial" pitchFamily="34" charset="0"/>
              <a:buChar char="•"/>
            </a:pPr>
            <a:r>
              <a:rPr lang="en-US" baseline="0" dirty="0" smtClean="0"/>
              <a:t> Currently employees are doing everything from calling candidates to client management</a:t>
            </a:r>
          </a:p>
          <a:p>
            <a:pPr>
              <a:buFont typeface="Arial" pitchFamily="34" charset="0"/>
              <a:buChar char="•"/>
            </a:pPr>
            <a:r>
              <a:rPr lang="en-US" baseline="0" dirty="0" smtClean="0"/>
              <a:t> Leads job burn out</a:t>
            </a:r>
          </a:p>
          <a:p>
            <a:pPr>
              <a:buFont typeface="Arial" pitchFamily="34" charset="0"/>
              <a:buChar char="•"/>
            </a:pPr>
            <a:r>
              <a:rPr lang="en-US" baseline="0" dirty="0" smtClean="0"/>
              <a:t> Employees feel that this is not done in established firms, thus BGC is not being “professional”</a:t>
            </a:r>
          </a:p>
          <a:p>
            <a:endParaRPr lang="en-US" dirty="0" smtClean="0"/>
          </a:p>
          <a:p>
            <a:r>
              <a:rPr lang="en-US" dirty="0" smtClean="0"/>
              <a:t>(3) Work-Life Balance </a:t>
            </a:r>
            <a:r>
              <a:rPr lang="en-US" baseline="0" dirty="0" smtClean="0"/>
              <a:t>and the nature of the job is heavy</a:t>
            </a:r>
          </a:p>
          <a:p>
            <a:endParaRPr lang="en-US" baseline="0" dirty="0" smtClean="0"/>
          </a:p>
          <a:p>
            <a:pPr>
              <a:buFont typeface="Arial" pitchFamily="34" charset="0"/>
              <a:buChar char="•"/>
            </a:pPr>
            <a:r>
              <a:rPr lang="en-US" baseline="0" dirty="0" smtClean="0"/>
              <a:t> Leading to work burn out, high stress</a:t>
            </a:r>
          </a:p>
          <a:p>
            <a:endParaRPr lang="en-US" baseline="0" dirty="0" smtClean="0"/>
          </a:p>
          <a:p>
            <a:r>
              <a:rPr lang="en-US" baseline="0" dirty="0" smtClean="0"/>
              <a:t>(4) Policies are rigid – MCs not provided will be fired…etc.</a:t>
            </a:r>
          </a:p>
          <a:p>
            <a:endParaRPr lang="en-US" baseline="0" dirty="0" smtClean="0"/>
          </a:p>
          <a:p>
            <a:pPr>
              <a:buFont typeface="Arial" pitchFamily="34" charset="0"/>
              <a:buChar char="•"/>
            </a:pPr>
            <a:r>
              <a:rPr lang="en-US" baseline="0" dirty="0" smtClean="0"/>
              <a:t> The policies do not provide much room for </a:t>
            </a:r>
            <a:r>
              <a:rPr lang="en-US" baseline="0" smtClean="0"/>
              <a:t>second chances</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Sam</a:t>
            </a:r>
            <a:r>
              <a:rPr lang="en-US" baseline="0" dirty="0" smtClean="0"/>
              <a:t>e age bracket of 25 to 30.</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dirty="0" err="1" smtClean="0"/>
              <a:t>Simin</a:t>
            </a:r>
            <a:r>
              <a:rPr lang="en-US" dirty="0" smtClean="0"/>
              <a:t>)</a:t>
            </a:r>
          </a:p>
          <a:p>
            <a:r>
              <a:rPr lang="en-US" b="1" dirty="0" smtClean="0"/>
              <a:t>Pull</a:t>
            </a:r>
            <a:r>
              <a:rPr lang="en-US" b="1" baseline="0" dirty="0" smtClean="0"/>
              <a:t> (Strength)</a:t>
            </a:r>
            <a:endParaRPr lang="en-US" b="1" dirty="0" smtClean="0"/>
          </a:p>
          <a:p>
            <a:pPr marL="228600" indent="-228600">
              <a:buAutoNum type="arabicParenBoth"/>
            </a:pPr>
            <a:r>
              <a:rPr lang="en-US" dirty="0" smtClean="0"/>
              <a:t>Work</a:t>
            </a:r>
            <a:r>
              <a:rPr lang="en-US" baseline="0" dirty="0" smtClean="0"/>
              <a:t> Culture</a:t>
            </a:r>
          </a:p>
          <a:p>
            <a:pPr marL="228600" indent="-228600">
              <a:buNone/>
            </a:pPr>
            <a:endParaRPr lang="en-US" baseline="0" dirty="0" smtClean="0"/>
          </a:p>
          <a:p>
            <a:pPr marL="228600" indent="-228600">
              <a:buFont typeface="Arial" pitchFamily="34" charset="0"/>
              <a:buChar char="•"/>
            </a:pPr>
            <a:r>
              <a:rPr lang="en-US" baseline="0" dirty="0" smtClean="0"/>
              <a:t>Strong driven work culture and team is very bonded, therefore people stay as their friends are all still in the company</a:t>
            </a:r>
          </a:p>
          <a:p>
            <a:pPr marL="228600" indent="-228600">
              <a:buFont typeface="Arial" pitchFamily="34" charset="0"/>
              <a:buChar char="•"/>
            </a:pPr>
            <a:r>
              <a:rPr lang="en-US" baseline="0" dirty="0" smtClean="0"/>
              <a:t>Some activities they do to bond include Dragon Boating and CEI Team Bonding Activities</a:t>
            </a:r>
          </a:p>
          <a:p>
            <a:pPr marL="228600" indent="-228600">
              <a:buFont typeface="Arial" pitchFamily="34" charset="0"/>
              <a:buChar char="•"/>
            </a:pPr>
            <a:r>
              <a:rPr lang="en-US" baseline="0" dirty="0" smtClean="0"/>
              <a:t>(However take note that if one person moves on, the others will go along – Yvonne an Ex-Employee moved to another recruitment firm and her friends went with her.) </a:t>
            </a:r>
          </a:p>
          <a:p>
            <a:pPr marL="228600" indent="-228600">
              <a:buFont typeface="Arial" pitchFamily="34" charset="0"/>
              <a:buNone/>
            </a:pPr>
            <a:endParaRPr lang="en-US" baseline="0" dirty="0" smtClean="0"/>
          </a:p>
          <a:p>
            <a:r>
              <a:rPr lang="en-US" baseline="0" dirty="0" smtClean="0"/>
              <a:t>(2) Compensation Competitive</a:t>
            </a:r>
          </a:p>
          <a:p>
            <a:endParaRPr lang="en-US" baseline="0" dirty="0" smtClean="0"/>
          </a:p>
          <a:p>
            <a:pPr lvl="0">
              <a:buFont typeface="Arial" pitchFamily="34" charset="0"/>
              <a:buChar char="•"/>
            </a:pPr>
            <a:r>
              <a:rPr lang="en-US" baseline="0" dirty="0" smtClean="0"/>
              <a:t>Base pay is competitive and staff do say that it is reasonable for the amount of job. </a:t>
            </a:r>
          </a:p>
          <a:p>
            <a:pPr lvl="0">
              <a:buFont typeface="Arial" pitchFamily="34" charset="0"/>
              <a:buChar char="•"/>
            </a:pPr>
            <a:r>
              <a:rPr lang="en-US" baseline="0" dirty="0" smtClean="0"/>
              <a:t>They also motivate staff through a commission based variable amount.</a:t>
            </a:r>
          </a:p>
          <a:p>
            <a:pPr lvl="0">
              <a:buFont typeface="Arial" pitchFamily="34" charset="0"/>
              <a:buChar char="•"/>
            </a:pPr>
            <a:r>
              <a:rPr lang="en-US" baseline="0" dirty="0" smtClean="0"/>
              <a:t>Staff are thus willing to work for BGC because their compensation is competitive.</a:t>
            </a:r>
          </a:p>
          <a:p>
            <a:pPr lvl="0">
              <a:buFont typeface="Arial" pitchFamily="34" charset="0"/>
              <a:buNone/>
            </a:pPr>
            <a:endParaRPr lang="en-US" baseline="0" dirty="0" smtClean="0"/>
          </a:p>
          <a:p>
            <a:r>
              <a:rPr lang="en-US" baseline="0" dirty="0" smtClean="0"/>
              <a:t>(3) Benefits is reasonable</a:t>
            </a:r>
          </a:p>
          <a:p>
            <a:endParaRPr lang="en-US" baseline="0" dirty="0" smtClean="0"/>
          </a:p>
          <a:p>
            <a:pPr lvl="0">
              <a:buFont typeface="Arial" pitchFamily="34" charset="0"/>
              <a:buChar char="•"/>
            </a:pPr>
            <a:r>
              <a:rPr lang="en-US" baseline="0" dirty="0" smtClean="0"/>
              <a:t>Benefits includes usual items like MCs, leaves (these satisfy hygiene factors of motivation)</a:t>
            </a:r>
          </a:p>
          <a:p>
            <a:pPr lvl="0">
              <a:buFont typeface="Arial" pitchFamily="34" charset="0"/>
              <a:buChar char="•"/>
            </a:pPr>
            <a:r>
              <a:rPr lang="en-US" baseline="0" dirty="0" smtClean="0"/>
              <a:t>Additionally, they have incentive Trips, Profit Sharing Schemes, Super-Star Consultant</a:t>
            </a:r>
          </a:p>
          <a:p>
            <a:pPr lvl="0">
              <a:buFont typeface="Arial" pitchFamily="34" charset="0"/>
              <a:buChar char="•"/>
            </a:pPr>
            <a:r>
              <a:rPr lang="en-US" baseline="0" dirty="0" smtClean="0"/>
              <a:t>The benefits are directly influencing how much effort consultants are putting into their job</a:t>
            </a:r>
          </a:p>
          <a:p>
            <a:pPr lvl="0">
              <a:buFont typeface="Arial" pitchFamily="34" charset="0"/>
              <a:buChar char="•"/>
            </a:pPr>
            <a:r>
              <a:rPr lang="en-US" baseline="0" dirty="0" smtClean="0"/>
              <a:t>Incentive trips and profit sharing schemes also help bond the team</a:t>
            </a:r>
          </a:p>
          <a:p>
            <a:endParaRPr lang="en-US" dirty="0" smtClean="0"/>
          </a:p>
          <a:p>
            <a:endParaRPr lang="en-US" b="1" dirty="0" smtClean="0"/>
          </a:p>
          <a:p>
            <a:r>
              <a:rPr lang="en-US" b="1" dirty="0" smtClean="0"/>
              <a:t>Push</a:t>
            </a:r>
            <a:r>
              <a:rPr lang="en-US" b="1" baseline="0" dirty="0" smtClean="0"/>
              <a:t> (Weaknesses)</a:t>
            </a:r>
            <a:endParaRPr lang="en-US" b="1" dirty="0" smtClean="0"/>
          </a:p>
          <a:p>
            <a:pPr marL="228600" indent="-228600">
              <a:buAutoNum type="arabicParenBoth"/>
            </a:pPr>
            <a:r>
              <a:rPr lang="en-US" dirty="0" smtClean="0"/>
              <a:t>Job Progression </a:t>
            </a:r>
          </a:p>
          <a:p>
            <a:pPr marL="228600" indent="-228600">
              <a:buNone/>
            </a:pPr>
            <a:endParaRPr lang="en-US" dirty="0" smtClean="0"/>
          </a:p>
          <a:p>
            <a:pPr marL="228600" indent="-228600">
              <a:buFont typeface="Arial" pitchFamily="34" charset="0"/>
              <a:buChar char="•"/>
            </a:pPr>
            <a:r>
              <a:rPr lang="en-US" dirty="0" smtClean="0"/>
              <a:t>Plus</a:t>
            </a:r>
            <a:r>
              <a:rPr lang="en-US" baseline="0" dirty="0" smtClean="0"/>
              <a:t> </a:t>
            </a:r>
            <a:r>
              <a:rPr lang="en-US" dirty="0" smtClean="0"/>
              <a:t>Training and Development</a:t>
            </a:r>
            <a:r>
              <a:rPr lang="en-US" baseline="0" dirty="0" smtClean="0"/>
              <a:t> is lacking </a:t>
            </a:r>
            <a:r>
              <a:rPr lang="en-US" dirty="0" smtClean="0"/>
              <a:t> – Although</a:t>
            </a:r>
            <a:r>
              <a:rPr lang="en-US" baseline="0" dirty="0" smtClean="0"/>
              <a:t> there are opportunities for progression, they are limited. They do not promote consultants to higher level positions</a:t>
            </a:r>
          </a:p>
          <a:p>
            <a:pPr marL="228600" indent="-228600">
              <a:buFont typeface="Arial" pitchFamily="34" charset="0"/>
              <a:buChar char="•"/>
            </a:pPr>
            <a:r>
              <a:rPr lang="en-US" baseline="0" dirty="0" smtClean="0"/>
              <a:t>No development programs provided, only limited training like on the job training is available – Consultants who were not train well will experience a lot of stress </a:t>
            </a:r>
          </a:p>
          <a:p>
            <a:endParaRPr lang="en-US" baseline="0" dirty="0" smtClean="0"/>
          </a:p>
          <a:p>
            <a:r>
              <a:rPr lang="en-US" baseline="0" dirty="0" smtClean="0"/>
              <a:t>(2) Job design is not specialized</a:t>
            </a:r>
          </a:p>
          <a:p>
            <a:endParaRPr lang="en-US" baseline="0" dirty="0" smtClean="0"/>
          </a:p>
          <a:p>
            <a:pPr>
              <a:buFont typeface="Arial" pitchFamily="34" charset="0"/>
              <a:buChar char="•"/>
            </a:pPr>
            <a:r>
              <a:rPr lang="en-US" baseline="0" dirty="0" smtClean="0"/>
              <a:t> Currently employees are doing everything from calling candidates to client management</a:t>
            </a:r>
          </a:p>
          <a:p>
            <a:pPr>
              <a:buFont typeface="Arial" pitchFamily="34" charset="0"/>
              <a:buChar char="•"/>
            </a:pPr>
            <a:r>
              <a:rPr lang="en-US" baseline="0" dirty="0" smtClean="0"/>
              <a:t> Leads job burn out</a:t>
            </a:r>
          </a:p>
          <a:p>
            <a:pPr>
              <a:buFont typeface="Arial" pitchFamily="34" charset="0"/>
              <a:buChar char="•"/>
            </a:pPr>
            <a:r>
              <a:rPr lang="en-US" baseline="0" dirty="0" smtClean="0"/>
              <a:t> Employees feel that this is not done in established firms, thus BGC is not being “professional”</a:t>
            </a:r>
          </a:p>
          <a:p>
            <a:endParaRPr lang="en-US" dirty="0" smtClean="0"/>
          </a:p>
          <a:p>
            <a:r>
              <a:rPr lang="en-US" dirty="0" smtClean="0"/>
              <a:t>(3) Work-Life Balance </a:t>
            </a:r>
            <a:r>
              <a:rPr lang="en-US" baseline="0" dirty="0" smtClean="0"/>
              <a:t>and the nature of the job is heavy</a:t>
            </a:r>
          </a:p>
          <a:p>
            <a:endParaRPr lang="en-US" baseline="0" dirty="0" smtClean="0"/>
          </a:p>
          <a:p>
            <a:pPr>
              <a:buFont typeface="Arial" pitchFamily="34" charset="0"/>
              <a:buChar char="•"/>
            </a:pPr>
            <a:r>
              <a:rPr lang="en-US" baseline="0" dirty="0" smtClean="0"/>
              <a:t> Leading to work burn out, high stress</a:t>
            </a:r>
          </a:p>
          <a:p>
            <a:endParaRPr lang="en-US" baseline="0" dirty="0" smtClean="0"/>
          </a:p>
          <a:p>
            <a:r>
              <a:rPr lang="en-US" baseline="0" dirty="0" smtClean="0"/>
              <a:t>(4) Policies are rigid – MCs not provided will be fired…etc.</a:t>
            </a:r>
          </a:p>
          <a:p>
            <a:endParaRPr lang="en-US" baseline="0" dirty="0" smtClean="0"/>
          </a:p>
          <a:p>
            <a:pPr>
              <a:buFont typeface="Arial" pitchFamily="34" charset="0"/>
              <a:buChar char="•"/>
            </a:pPr>
            <a:r>
              <a:rPr lang="en-US" baseline="0" dirty="0" smtClean="0"/>
              <a:t> The policies do not provide much room for </a:t>
            </a:r>
            <a:r>
              <a:rPr lang="en-US" baseline="0" smtClean="0"/>
              <a:t>second chances</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dirty="0" err="1" smtClean="0"/>
              <a:t>Simin</a:t>
            </a:r>
            <a:r>
              <a:rPr lang="en-US" dirty="0" smtClean="0"/>
              <a:t>)</a:t>
            </a:r>
          </a:p>
          <a:p>
            <a:r>
              <a:rPr lang="en-US" b="1" dirty="0" smtClean="0"/>
              <a:t>Pull</a:t>
            </a:r>
            <a:r>
              <a:rPr lang="en-US" b="1" baseline="0" dirty="0" smtClean="0"/>
              <a:t> (Strength)</a:t>
            </a:r>
            <a:endParaRPr lang="en-US" b="1" dirty="0" smtClean="0"/>
          </a:p>
          <a:p>
            <a:pPr marL="228600" indent="-228600">
              <a:buAutoNum type="arabicParenBoth"/>
            </a:pPr>
            <a:r>
              <a:rPr lang="en-US" dirty="0" smtClean="0"/>
              <a:t>Work</a:t>
            </a:r>
            <a:r>
              <a:rPr lang="en-US" baseline="0" dirty="0" smtClean="0"/>
              <a:t> Culture</a:t>
            </a:r>
          </a:p>
          <a:p>
            <a:pPr marL="228600" indent="-228600">
              <a:buNone/>
            </a:pPr>
            <a:endParaRPr lang="en-US" baseline="0" dirty="0" smtClean="0"/>
          </a:p>
          <a:p>
            <a:pPr marL="228600" indent="-228600">
              <a:buFont typeface="Arial" pitchFamily="34" charset="0"/>
              <a:buChar char="•"/>
            </a:pPr>
            <a:r>
              <a:rPr lang="en-US" baseline="0" dirty="0" smtClean="0"/>
              <a:t>Strong driven work culture and team is very bonded, therefore people stay as their friends are all still in the company</a:t>
            </a:r>
          </a:p>
          <a:p>
            <a:pPr marL="228600" indent="-228600">
              <a:buFont typeface="Arial" pitchFamily="34" charset="0"/>
              <a:buChar char="•"/>
            </a:pPr>
            <a:r>
              <a:rPr lang="en-US" baseline="0" dirty="0" smtClean="0"/>
              <a:t>Some activities they do to bond include Dragon Boating and CEI Team Bonding Activities</a:t>
            </a:r>
          </a:p>
          <a:p>
            <a:pPr marL="228600" indent="-228600">
              <a:buFont typeface="Arial" pitchFamily="34" charset="0"/>
              <a:buChar char="•"/>
            </a:pPr>
            <a:r>
              <a:rPr lang="en-US" baseline="0" dirty="0" smtClean="0"/>
              <a:t>(However take note that if one person moves on, the others will go along – Yvonne an Ex-Employee moved to another recruitment firm and her friends went with her.) </a:t>
            </a:r>
          </a:p>
          <a:p>
            <a:pPr marL="228600" indent="-228600">
              <a:buFont typeface="Arial" pitchFamily="34" charset="0"/>
              <a:buNone/>
            </a:pPr>
            <a:endParaRPr lang="en-US" baseline="0" dirty="0" smtClean="0"/>
          </a:p>
          <a:p>
            <a:r>
              <a:rPr lang="en-US" baseline="0" dirty="0" smtClean="0"/>
              <a:t>(2) Compensation Competitive</a:t>
            </a:r>
          </a:p>
          <a:p>
            <a:endParaRPr lang="en-US" baseline="0" dirty="0" smtClean="0"/>
          </a:p>
          <a:p>
            <a:pPr lvl="0">
              <a:buFont typeface="Arial" pitchFamily="34" charset="0"/>
              <a:buChar char="•"/>
            </a:pPr>
            <a:r>
              <a:rPr lang="en-US" baseline="0" dirty="0" smtClean="0"/>
              <a:t>Base pay is competitive and staff do say that it is reasonable for the amount of job. </a:t>
            </a:r>
          </a:p>
          <a:p>
            <a:pPr lvl="0">
              <a:buFont typeface="Arial" pitchFamily="34" charset="0"/>
              <a:buChar char="•"/>
            </a:pPr>
            <a:r>
              <a:rPr lang="en-US" baseline="0" dirty="0" smtClean="0"/>
              <a:t>They also motivate staff through a commission based variable amount.</a:t>
            </a:r>
          </a:p>
          <a:p>
            <a:pPr lvl="0">
              <a:buFont typeface="Arial" pitchFamily="34" charset="0"/>
              <a:buChar char="•"/>
            </a:pPr>
            <a:r>
              <a:rPr lang="en-US" baseline="0" dirty="0" smtClean="0"/>
              <a:t>Staff are thus willing to work for BGC because their compensation is competitive.</a:t>
            </a:r>
          </a:p>
          <a:p>
            <a:pPr lvl="0">
              <a:buFont typeface="Arial" pitchFamily="34" charset="0"/>
              <a:buNone/>
            </a:pPr>
            <a:endParaRPr lang="en-US" baseline="0" dirty="0" smtClean="0"/>
          </a:p>
          <a:p>
            <a:r>
              <a:rPr lang="en-US" baseline="0" dirty="0" smtClean="0"/>
              <a:t>(3) Benefits is reasonable</a:t>
            </a:r>
          </a:p>
          <a:p>
            <a:endParaRPr lang="en-US" baseline="0" dirty="0" smtClean="0"/>
          </a:p>
          <a:p>
            <a:pPr lvl="0">
              <a:buFont typeface="Arial" pitchFamily="34" charset="0"/>
              <a:buChar char="•"/>
            </a:pPr>
            <a:r>
              <a:rPr lang="en-US" baseline="0" dirty="0" smtClean="0"/>
              <a:t>Benefits includes usual items like MCs, leaves (these satisfy hygiene factors of motivation)</a:t>
            </a:r>
          </a:p>
          <a:p>
            <a:pPr lvl="0">
              <a:buFont typeface="Arial" pitchFamily="34" charset="0"/>
              <a:buChar char="•"/>
            </a:pPr>
            <a:r>
              <a:rPr lang="en-US" baseline="0" dirty="0" smtClean="0"/>
              <a:t>Additionally, they have incentive Trips, Profit Sharing Schemes, Super-Star Consultant</a:t>
            </a:r>
          </a:p>
          <a:p>
            <a:pPr lvl="0">
              <a:buFont typeface="Arial" pitchFamily="34" charset="0"/>
              <a:buChar char="•"/>
            </a:pPr>
            <a:r>
              <a:rPr lang="en-US" baseline="0" dirty="0" smtClean="0"/>
              <a:t>The benefits are directly influencing how much effort consultants are putting into their job</a:t>
            </a:r>
          </a:p>
          <a:p>
            <a:pPr lvl="0">
              <a:buFont typeface="Arial" pitchFamily="34" charset="0"/>
              <a:buChar char="•"/>
            </a:pPr>
            <a:r>
              <a:rPr lang="en-US" baseline="0" dirty="0" smtClean="0"/>
              <a:t>Incentive trips and profit sharing schemes also help bond the team</a:t>
            </a:r>
          </a:p>
          <a:p>
            <a:endParaRPr lang="en-US" dirty="0" smtClean="0"/>
          </a:p>
          <a:p>
            <a:endParaRPr lang="en-US" b="1" dirty="0" smtClean="0"/>
          </a:p>
          <a:p>
            <a:r>
              <a:rPr lang="en-US" b="1" dirty="0" smtClean="0"/>
              <a:t>Push</a:t>
            </a:r>
            <a:r>
              <a:rPr lang="en-US" b="1" baseline="0" dirty="0" smtClean="0"/>
              <a:t> (Weaknesses)</a:t>
            </a:r>
            <a:endParaRPr lang="en-US" b="1" dirty="0" smtClean="0"/>
          </a:p>
          <a:p>
            <a:pPr marL="228600" indent="-228600">
              <a:buAutoNum type="arabicParenBoth"/>
            </a:pPr>
            <a:r>
              <a:rPr lang="en-US" dirty="0" smtClean="0"/>
              <a:t>Job Progression </a:t>
            </a:r>
          </a:p>
          <a:p>
            <a:pPr marL="228600" indent="-228600">
              <a:buNone/>
            </a:pPr>
            <a:endParaRPr lang="en-US" dirty="0" smtClean="0"/>
          </a:p>
          <a:p>
            <a:pPr marL="228600" indent="-228600">
              <a:buFont typeface="Arial" pitchFamily="34" charset="0"/>
              <a:buChar char="•"/>
            </a:pPr>
            <a:r>
              <a:rPr lang="en-US" dirty="0" smtClean="0"/>
              <a:t>Plus</a:t>
            </a:r>
            <a:r>
              <a:rPr lang="en-US" baseline="0" dirty="0" smtClean="0"/>
              <a:t> </a:t>
            </a:r>
            <a:r>
              <a:rPr lang="en-US" dirty="0" smtClean="0"/>
              <a:t>Training and Development</a:t>
            </a:r>
            <a:r>
              <a:rPr lang="en-US" baseline="0" dirty="0" smtClean="0"/>
              <a:t> is lacking </a:t>
            </a:r>
            <a:r>
              <a:rPr lang="en-US" dirty="0" smtClean="0"/>
              <a:t> – Although</a:t>
            </a:r>
            <a:r>
              <a:rPr lang="en-US" baseline="0" dirty="0" smtClean="0"/>
              <a:t> there are opportunities for progression, they are limited. They do not promote consultants to higher level positions</a:t>
            </a:r>
          </a:p>
          <a:p>
            <a:pPr marL="228600" indent="-228600">
              <a:buFont typeface="Arial" pitchFamily="34" charset="0"/>
              <a:buChar char="•"/>
            </a:pPr>
            <a:r>
              <a:rPr lang="en-US" baseline="0" dirty="0" smtClean="0"/>
              <a:t>No development programs provided, only limited training like on the job training is available – Consultants who were not train well will experience a lot of stress </a:t>
            </a:r>
          </a:p>
          <a:p>
            <a:endParaRPr lang="en-US" baseline="0" dirty="0" smtClean="0"/>
          </a:p>
          <a:p>
            <a:r>
              <a:rPr lang="en-US" baseline="0" dirty="0" smtClean="0"/>
              <a:t>(2) Job design is not specialized</a:t>
            </a:r>
          </a:p>
          <a:p>
            <a:endParaRPr lang="en-US" baseline="0" dirty="0" smtClean="0"/>
          </a:p>
          <a:p>
            <a:pPr>
              <a:buFont typeface="Arial" pitchFamily="34" charset="0"/>
              <a:buChar char="•"/>
            </a:pPr>
            <a:r>
              <a:rPr lang="en-US" baseline="0" dirty="0" smtClean="0"/>
              <a:t> Currently employees are doing everything from calling candidates to client management</a:t>
            </a:r>
          </a:p>
          <a:p>
            <a:pPr>
              <a:buFont typeface="Arial" pitchFamily="34" charset="0"/>
              <a:buChar char="•"/>
            </a:pPr>
            <a:r>
              <a:rPr lang="en-US" baseline="0" dirty="0" smtClean="0"/>
              <a:t> Leads job burn out</a:t>
            </a:r>
          </a:p>
          <a:p>
            <a:pPr>
              <a:buFont typeface="Arial" pitchFamily="34" charset="0"/>
              <a:buChar char="•"/>
            </a:pPr>
            <a:r>
              <a:rPr lang="en-US" baseline="0" dirty="0" smtClean="0"/>
              <a:t> Employees feel that this is not done in established firms, thus BGC is not being “professional”</a:t>
            </a:r>
          </a:p>
          <a:p>
            <a:endParaRPr lang="en-US" dirty="0" smtClean="0"/>
          </a:p>
          <a:p>
            <a:r>
              <a:rPr lang="en-US" dirty="0" smtClean="0"/>
              <a:t>(3) Work-Life Balance </a:t>
            </a:r>
            <a:r>
              <a:rPr lang="en-US" baseline="0" dirty="0" smtClean="0"/>
              <a:t>and the nature of the job is heavy</a:t>
            </a:r>
          </a:p>
          <a:p>
            <a:endParaRPr lang="en-US" baseline="0" dirty="0" smtClean="0"/>
          </a:p>
          <a:p>
            <a:pPr>
              <a:buFont typeface="Arial" pitchFamily="34" charset="0"/>
              <a:buChar char="•"/>
            </a:pPr>
            <a:r>
              <a:rPr lang="en-US" baseline="0" dirty="0" smtClean="0"/>
              <a:t> Leading to work burn out, high stress</a:t>
            </a:r>
          </a:p>
          <a:p>
            <a:endParaRPr lang="en-US" baseline="0" dirty="0" smtClean="0"/>
          </a:p>
          <a:p>
            <a:r>
              <a:rPr lang="en-US" baseline="0" dirty="0" smtClean="0"/>
              <a:t>(4) Policies are rigid – MCs not provided will be fired…etc.</a:t>
            </a:r>
          </a:p>
          <a:p>
            <a:endParaRPr lang="en-US" baseline="0" dirty="0" smtClean="0"/>
          </a:p>
          <a:p>
            <a:pPr>
              <a:buFont typeface="Arial" pitchFamily="34" charset="0"/>
              <a:buChar char="•"/>
            </a:pPr>
            <a:r>
              <a:rPr lang="en-US" baseline="0" dirty="0" smtClean="0"/>
              <a:t> The policies do not provide much room for second chances</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dirty="0" err="1" smtClean="0"/>
              <a:t>Simin</a:t>
            </a:r>
            <a:r>
              <a:rPr lang="en-US" dirty="0" smtClean="0"/>
              <a:t>)</a:t>
            </a:r>
          </a:p>
          <a:p>
            <a:r>
              <a:rPr lang="en-US" b="1" dirty="0" smtClean="0"/>
              <a:t>Pull</a:t>
            </a:r>
            <a:r>
              <a:rPr lang="en-US" b="1" baseline="0" dirty="0" smtClean="0"/>
              <a:t> (Strength)</a:t>
            </a:r>
            <a:endParaRPr lang="en-US" b="1" dirty="0" smtClean="0"/>
          </a:p>
          <a:p>
            <a:pPr marL="228600" indent="-228600">
              <a:buAutoNum type="arabicParenBoth"/>
            </a:pPr>
            <a:r>
              <a:rPr lang="en-US" dirty="0" smtClean="0"/>
              <a:t>Work</a:t>
            </a:r>
            <a:r>
              <a:rPr lang="en-US" baseline="0" dirty="0" smtClean="0"/>
              <a:t> Culture</a:t>
            </a:r>
          </a:p>
          <a:p>
            <a:pPr marL="228600" indent="-228600">
              <a:buNone/>
            </a:pPr>
            <a:endParaRPr lang="en-US" baseline="0" dirty="0" smtClean="0"/>
          </a:p>
          <a:p>
            <a:pPr marL="228600" indent="-228600">
              <a:buFont typeface="Arial" pitchFamily="34" charset="0"/>
              <a:buChar char="•"/>
            </a:pPr>
            <a:r>
              <a:rPr lang="en-US" baseline="0" dirty="0" smtClean="0"/>
              <a:t>Strong driven work culture and team is very bonded, therefore people stay as their friends are all still in the company</a:t>
            </a:r>
          </a:p>
          <a:p>
            <a:pPr marL="228600" indent="-228600">
              <a:buFont typeface="Arial" pitchFamily="34" charset="0"/>
              <a:buChar char="•"/>
            </a:pPr>
            <a:r>
              <a:rPr lang="en-US" baseline="0" dirty="0" smtClean="0"/>
              <a:t>Some activities they do to bond include Dragon Boating and CEI Team Bonding Activities</a:t>
            </a:r>
          </a:p>
          <a:p>
            <a:pPr marL="228600" indent="-228600">
              <a:buFont typeface="Arial" pitchFamily="34" charset="0"/>
              <a:buChar char="•"/>
            </a:pPr>
            <a:r>
              <a:rPr lang="en-US" baseline="0" dirty="0" smtClean="0"/>
              <a:t>(However take note that if one person moves on, the others will go along – Yvonne an Ex-Employee moved to another recruitment firm and her friends went with her.) </a:t>
            </a:r>
          </a:p>
          <a:p>
            <a:pPr marL="228600" indent="-228600">
              <a:buFont typeface="Arial" pitchFamily="34" charset="0"/>
              <a:buNone/>
            </a:pPr>
            <a:endParaRPr lang="en-US" baseline="0" dirty="0" smtClean="0"/>
          </a:p>
          <a:p>
            <a:r>
              <a:rPr lang="en-US" baseline="0" dirty="0" smtClean="0"/>
              <a:t>(2) Compensation Competitive</a:t>
            </a:r>
          </a:p>
          <a:p>
            <a:endParaRPr lang="en-US" baseline="0" dirty="0" smtClean="0"/>
          </a:p>
          <a:p>
            <a:pPr lvl="0">
              <a:buFont typeface="Arial" pitchFamily="34" charset="0"/>
              <a:buChar char="•"/>
            </a:pPr>
            <a:r>
              <a:rPr lang="en-US" baseline="0" dirty="0" smtClean="0"/>
              <a:t>Base pay is competitive and staff do say that it is reasonable for the amount of job. </a:t>
            </a:r>
          </a:p>
          <a:p>
            <a:pPr lvl="0">
              <a:buFont typeface="Arial" pitchFamily="34" charset="0"/>
              <a:buChar char="•"/>
            </a:pPr>
            <a:r>
              <a:rPr lang="en-US" baseline="0" dirty="0" smtClean="0"/>
              <a:t>They also motivate staff through a commission based variable amount.</a:t>
            </a:r>
          </a:p>
          <a:p>
            <a:pPr lvl="0">
              <a:buFont typeface="Arial" pitchFamily="34" charset="0"/>
              <a:buChar char="•"/>
            </a:pPr>
            <a:r>
              <a:rPr lang="en-US" baseline="0" dirty="0" smtClean="0"/>
              <a:t>Staff are thus willing to work for BGC because their compensation is competitive.</a:t>
            </a:r>
          </a:p>
          <a:p>
            <a:pPr lvl="0">
              <a:buFont typeface="Arial" pitchFamily="34" charset="0"/>
              <a:buNone/>
            </a:pPr>
            <a:endParaRPr lang="en-US" baseline="0" dirty="0" smtClean="0"/>
          </a:p>
          <a:p>
            <a:r>
              <a:rPr lang="en-US" baseline="0" dirty="0" smtClean="0"/>
              <a:t>(3) Benefits is reasonable</a:t>
            </a:r>
          </a:p>
          <a:p>
            <a:endParaRPr lang="en-US" baseline="0" dirty="0" smtClean="0"/>
          </a:p>
          <a:p>
            <a:pPr lvl="0">
              <a:buFont typeface="Arial" pitchFamily="34" charset="0"/>
              <a:buChar char="•"/>
            </a:pPr>
            <a:r>
              <a:rPr lang="en-US" baseline="0" dirty="0" smtClean="0"/>
              <a:t>Benefits includes usual items like MCs, leaves (these satisfy hygiene factors of motivation)</a:t>
            </a:r>
          </a:p>
          <a:p>
            <a:pPr lvl="0">
              <a:buFont typeface="Arial" pitchFamily="34" charset="0"/>
              <a:buChar char="•"/>
            </a:pPr>
            <a:r>
              <a:rPr lang="en-US" baseline="0" dirty="0" smtClean="0"/>
              <a:t>Additionally, they have incentive Trips, Profit Sharing Schemes, Super-Star Consultant</a:t>
            </a:r>
          </a:p>
          <a:p>
            <a:pPr lvl="0">
              <a:buFont typeface="Arial" pitchFamily="34" charset="0"/>
              <a:buChar char="•"/>
            </a:pPr>
            <a:r>
              <a:rPr lang="en-US" baseline="0" dirty="0" smtClean="0"/>
              <a:t>The benefits are directly influencing how much effort consultants are putting into their job</a:t>
            </a:r>
          </a:p>
          <a:p>
            <a:pPr lvl="0">
              <a:buFont typeface="Arial" pitchFamily="34" charset="0"/>
              <a:buChar char="•"/>
            </a:pPr>
            <a:r>
              <a:rPr lang="en-US" baseline="0" dirty="0" smtClean="0"/>
              <a:t>Incentive trips and profit sharing schemes also help bond the team</a:t>
            </a:r>
          </a:p>
          <a:p>
            <a:endParaRPr lang="en-US" dirty="0" smtClean="0"/>
          </a:p>
          <a:p>
            <a:endParaRPr lang="en-US" b="1" dirty="0" smtClean="0"/>
          </a:p>
          <a:p>
            <a:r>
              <a:rPr lang="en-US" b="1" dirty="0" smtClean="0"/>
              <a:t>Push</a:t>
            </a:r>
            <a:r>
              <a:rPr lang="en-US" b="1" baseline="0" dirty="0" smtClean="0"/>
              <a:t> (Weaknesses)</a:t>
            </a:r>
            <a:endParaRPr lang="en-US" b="1" dirty="0" smtClean="0"/>
          </a:p>
          <a:p>
            <a:pPr marL="228600" indent="-228600">
              <a:buAutoNum type="arabicParenBoth"/>
            </a:pPr>
            <a:r>
              <a:rPr lang="en-US" dirty="0" smtClean="0"/>
              <a:t>Job Progression </a:t>
            </a:r>
          </a:p>
          <a:p>
            <a:pPr marL="228600" indent="-228600">
              <a:buNone/>
            </a:pPr>
            <a:endParaRPr lang="en-US" dirty="0" smtClean="0"/>
          </a:p>
          <a:p>
            <a:pPr marL="228600" indent="-228600">
              <a:buFont typeface="Arial" pitchFamily="34" charset="0"/>
              <a:buChar char="•"/>
            </a:pPr>
            <a:r>
              <a:rPr lang="en-US" dirty="0" smtClean="0"/>
              <a:t>Plus</a:t>
            </a:r>
            <a:r>
              <a:rPr lang="en-US" baseline="0" dirty="0" smtClean="0"/>
              <a:t> </a:t>
            </a:r>
            <a:r>
              <a:rPr lang="en-US" dirty="0" smtClean="0"/>
              <a:t>Training and Development</a:t>
            </a:r>
            <a:r>
              <a:rPr lang="en-US" baseline="0" dirty="0" smtClean="0"/>
              <a:t> is lacking </a:t>
            </a:r>
            <a:r>
              <a:rPr lang="en-US" dirty="0" smtClean="0"/>
              <a:t> – Although</a:t>
            </a:r>
            <a:r>
              <a:rPr lang="en-US" baseline="0" dirty="0" smtClean="0"/>
              <a:t> there are opportunities for progression, they are limited. They do not promote consultants to higher level positions</a:t>
            </a:r>
          </a:p>
          <a:p>
            <a:pPr marL="228600" indent="-228600">
              <a:buFont typeface="Arial" pitchFamily="34" charset="0"/>
              <a:buChar char="•"/>
            </a:pPr>
            <a:r>
              <a:rPr lang="en-US" baseline="0" dirty="0" smtClean="0"/>
              <a:t>No development programs provided, only limited training like on the job training is available – Consultants who were not train well will experience a lot of stress </a:t>
            </a:r>
          </a:p>
          <a:p>
            <a:endParaRPr lang="en-US" baseline="0" dirty="0" smtClean="0"/>
          </a:p>
          <a:p>
            <a:r>
              <a:rPr lang="en-US" baseline="0" dirty="0" smtClean="0"/>
              <a:t>(2) Job design is not specialized</a:t>
            </a:r>
          </a:p>
          <a:p>
            <a:endParaRPr lang="en-US" baseline="0" dirty="0" smtClean="0"/>
          </a:p>
          <a:p>
            <a:pPr>
              <a:buFont typeface="Arial" pitchFamily="34" charset="0"/>
              <a:buChar char="•"/>
            </a:pPr>
            <a:r>
              <a:rPr lang="en-US" baseline="0" dirty="0" smtClean="0"/>
              <a:t> Currently employees are doing everything from calling candidates to client management</a:t>
            </a:r>
          </a:p>
          <a:p>
            <a:pPr>
              <a:buFont typeface="Arial" pitchFamily="34" charset="0"/>
              <a:buChar char="•"/>
            </a:pPr>
            <a:r>
              <a:rPr lang="en-US" baseline="0" dirty="0" smtClean="0"/>
              <a:t> Leads job burn out</a:t>
            </a:r>
          </a:p>
          <a:p>
            <a:pPr>
              <a:buFont typeface="Arial" pitchFamily="34" charset="0"/>
              <a:buChar char="•"/>
            </a:pPr>
            <a:r>
              <a:rPr lang="en-US" baseline="0" dirty="0" smtClean="0"/>
              <a:t> Employees feel that this is not done in established firms, thus BGC is not being “professional”</a:t>
            </a:r>
          </a:p>
          <a:p>
            <a:endParaRPr lang="en-US" dirty="0" smtClean="0"/>
          </a:p>
          <a:p>
            <a:r>
              <a:rPr lang="en-US" dirty="0" smtClean="0"/>
              <a:t>(3) Work-Life Balance </a:t>
            </a:r>
            <a:r>
              <a:rPr lang="en-US" baseline="0" dirty="0" smtClean="0"/>
              <a:t>and the nature of the job is heavy</a:t>
            </a:r>
          </a:p>
          <a:p>
            <a:endParaRPr lang="en-US" baseline="0" dirty="0" smtClean="0"/>
          </a:p>
          <a:p>
            <a:pPr>
              <a:buFont typeface="Arial" pitchFamily="34" charset="0"/>
              <a:buChar char="•"/>
            </a:pPr>
            <a:r>
              <a:rPr lang="en-US" baseline="0" dirty="0" smtClean="0"/>
              <a:t> Leading to work burn out, high stress</a:t>
            </a:r>
          </a:p>
          <a:p>
            <a:endParaRPr lang="en-US" baseline="0" dirty="0" smtClean="0"/>
          </a:p>
          <a:p>
            <a:r>
              <a:rPr lang="en-US" baseline="0" dirty="0" smtClean="0"/>
              <a:t>(4) Policies are rigid – MCs not provided will be fired…etc.</a:t>
            </a:r>
          </a:p>
          <a:p>
            <a:endParaRPr lang="en-US" baseline="0" dirty="0" smtClean="0"/>
          </a:p>
          <a:p>
            <a:pPr>
              <a:buFont typeface="Arial" pitchFamily="34" charset="0"/>
              <a:buChar char="•"/>
            </a:pPr>
            <a:r>
              <a:rPr lang="en-US" baseline="0" dirty="0" smtClean="0"/>
              <a:t> The policies do not provide much room for second chances</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u="sng" dirty="0" smtClean="0"/>
              <a:t>Background information</a:t>
            </a:r>
          </a:p>
          <a:p>
            <a:r>
              <a:rPr lang="en-US" b="0" u="none" dirty="0" smtClean="0"/>
              <a:t>BGC</a:t>
            </a:r>
            <a:r>
              <a:rPr lang="en-US" b="0" u="none" baseline="0" dirty="0" smtClean="0"/>
              <a:t> is 9 years old, since 2005. </a:t>
            </a:r>
          </a:p>
          <a:p>
            <a:r>
              <a:rPr lang="en-US" b="0" u="none" baseline="0" dirty="0" smtClean="0"/>
              <a:t>BGC, founded by </a:t>
            </a:r>
            <a:r>
              <a:rPr lang="en-US" b="0" u="none" baseline="0" dirty="0" err="1" smtClean="0"/>
              <a:t>Trsitan</a:t>
            </a:r>
            <a:r>
              <a:rPr lang="en-US" b="0" u="none" baseline="0" dirty="0" smtClean="0"/>
              <a:t> Chew since 2005.</a:t>
            </a:r>
          </a:p>
          <a:p>
            <a:r>
              <a:rPr lang="en-US" b="0" u="none" baseline="0" dirty="0" smtClean="0"/>
              <a:t>Being a high level international recruitment and search firm, BGC specializes in searching from high-level position for all companies who wants the real talent.  </a:t>
            </a:r>
          </a:p>
          <a:p>
            <a:r>
              <a:rPr lang="en-US" b="0" u="none" baseline="0" dirty="0" smtClean="0"/>
              <a:t>It identifies and delivers “human capital” solutions, which is a key aspect to every successful company’s growth.</a:t>
            </a:r>
          </a:p>
          <a:p>
            <a:endParaRPr lang="en-US" b="0" u="none" baseline="0" dirty="0" smtClean="0"/>
          </a:p>
          <a:p>
            <a:r>
              <a:rPr lang="en-US" b="0" u="none" baseline="0" dirty="0" smtClean="0"/>
              <a:t>Established offices are in Singapore, Hong Kong, Shanghai, Malaysia and Indonesia. </a:t>
            </a:r>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smtClean="0"/>
              <a:t>BGC strongly believes that the quest for talent is not transitory, but continuous and to foster enduring relationship built on trust for both employers and job-seekers.</a:t>
            </a:r>
          </a:p>
          <a:p>
            <a:r>
              <a:rPr lang="en-US" sz="1200" kern="1200" dirty="0" smtClean="0">
                <a:solidFill>
                  <a:schemeClr val="tx1"/>
                </a:solidFill>
                <a:latin typeface="+mn-lt"/>
                <a:ea typeface="+mn-ea"/>
                <a:cs typeface="+mn-cs"/>
              </a:rPr>
              <a:t> </a:t>
            </a:r>
            <a:r>
              <a:rPr lang="en-US" sz="1200" b="1" u="sng" kern="1200" dirty="0" smtClean="0">
                <a:solidFill>
                  <a:schemeClr val="tx1"/>
                </a:solidFill>
                <a:latin typeface="+mn-lt"/>
                <a:ea typeface="+mn-ea"/>
                <a:cs typeface="+mn-cs"/>
              </a:rPr>
              <a:t>Services  </a:t>
            </a:r>
            <a:r>
              <a:rPr lang="en-US" sz="1200" kern="1200" dirty="0" smtClean="0">
                <a:solidFill>
                  <a:schemeClr val="tx1"/>
                </a:solidFill>
                <a:latin typeface="+mn-lt"/>
                <a:ea typeface="+mn-ea"/>
                <a:cs typeface="+mn-cs"/>
              </a:rPr>
              <a:t>o Regional Recruitment  o Executive Search  o Permanent Selection  o Contract / Temporary Staffing  o HR &amp; Payroll Outsourcing Services  o Outplacement Services  </a:t>
            </a:r>
            <a:r>
              <a:rPr lang="en-US" sz="1200" b="1" u="sng" kern="1200" dirty="0" smtClean="0">
                <a:solidFill>
                  <a:schemeClr val="tx1"/>
                </a:solidFill>
                <a:latin typeface="+mn-lt"/>
                <a:ea typeface="+mn-ea"/>
                <a:cs typeface="+mn-cs"/>
              </a:rPr>
              <a:t>Specializations </a:t>
            </a:r>
            <a:r>
              <a:rPr lang="en-US" sz="1200" kern="1200" dirty="0" smtClean="0">
                <a:solidFill>
                  <a:schemeClr val="tx1"/>
                </a:solidFill>
                <a:latin typeface="+mn-lt"/>
                <a:ea typeface="+mn-ea"/>
                <a:cs typeface="+mn-cs"/>
              </a:rPr>
              <a:t>o Banking &amp; Finance o Industry &amp; Commerce o Information Technology and Technology o Energy o Commodities </a:t>
            </a:r>
            <a:endParaRPr lang="en-US" b="1" u="sng" dirty="0" smtClean="0"/>
          </a:p>
          <a:p>
            <a:endParaRPr lang="en-US" b="1" u="sng" dirty="0" smtClean="0"/>
          </a:p>
          <a:p>
            <a:r>
              <a:rPr lang="en-US" b="1" u="sng" dirty="0" smtClean="0"/>
              <a:t>Why we choose BGC? </a:t>
            </a:r>
          </a:p>
          <a:p>
            <a:r>
              <a:rPr lang="en-US" dirty="0" smtClean="0"/>
              <a:t>-Recruitment</a:t>
            </a:r>
            <a:r>
              <a:rPr lang="en-US" baseline="0" dirty="0" smtClean="0"/>
              <a:t> industry is a interesting sector. There are numerous competitors trying to gain a part in the market share. </a:t>
            </a:r>
          </a:p>
          <a:p>
            <a:r>
              <a:rPr lang="en-US" baseline="0" dirty="0" smtClean="0"/>
              <a:t>And most importantly, there is a close fit of what we have been learning for the past 12 weeks. </a:t>
            </a:r>
          </a:p>
          <a:p>
            <a:r>
              <a:rPr lang="en-US" baseline="0" dirty="0" smtClean="0"/>
              <a:t>As we all know, outsourcing have become a growing trend in today’s society especially due to the fast-paced technology changes. </a:t>
            </a:r>
          </a:p>
          <a:p>
            <a:r>
              <a:rPr lang="en-US" baseline="0" dirty="0" smtClean="0"/>
              <a:t>Besides, more companies are now outsourcing their payroll services to other companies.</a:t>
            </a:r>
          </a:p>
          <a:p>
            <a:endParaRPr lang="en-US" baseline="0" dirty="0" smtClean="0"/>
          </a:p>
          <a:p>
            <a:endParaRPr lang="en-US" b="1" u="sng" baseline="0" dirty="0" smtClean="0"/>
          </a:p>
          <a:p>
            <a:r>
              <a:rPr lang="en-US" b="1" u="sng" baseline="0" dirty="0" smtClean="0"/>
              <a:t>How we gain access to the organization? </a:t>
            </a:r>
          </a:p>
          <a:p>
            <a:r>
              <a:rPr lang="en-US" baseline="0" dirty="0" smtClean="0"/>
              <a:t>We obtained both secondary and primary research to get hold of information. </a:t>
            </a:r>
          </a:p>
          <a:p>
            <a:r>
              <a:rPr lang="en-US" baseline="0" dirty="0" smtClean="0"/>
              <a:t>We have conducted a series of interviews with the HR manager, HR consultants, Former employees as well as ex-candidates of BGC. </a:t>
            </a:r>
          </a:p>
          <a:p>
            <a:endParaRPr lang="en-US" baseline="0" dirty="0" smtClean="0"/>
          </a:p>
          <a:p>
            <a:r>
              <a:rPr lang="en-US" b="1" u="sng" baseline="0" dirty="0" smtClean="0"/>
              <a:t>HR manager: </a:t>
            </a:r>
          </a:p>
          <a:p>
            <a:pPr marL="171450" indent="-171450">
              <a:buFont typeface="Arial"/>
              <a:buChar char="•"/>
            </a:pPr>
            <a:r>
              <a:rPr lang="en-US" baseline="0" dirty="0" smtClean="0"/>
              <a:t>Kimberly </a:t>
            </a:r>
            <a:r>
              <a:rPr lang="en-US" baseline="0" dirty="0" err="1" smtClean="0"/>
              <a:t>Unwin</a:t>
            </a:r>
            <a:r>
              <a:rPr lang="en-US" baseline="0" dirty="0" smtClean="0"/>
              <a:t> </a:t>
            </a:r>
          </a:p>
          <a:p>
            <a:pPr marL="0" indent="0">
              <a:buFont typeface="Arial"/>
              <a:buNone/>
            </a:pPr>
            <a:r>
              <a:rPr lang="en-US" baseline="0" dirty="0" smtClean="0"/>
              <a:t>HR manager since 2010 </a:t>
            </a:r>
          </a:p>
          <a:p>
            <a:pPr marL="0" indent="0">
              <a:buFont typeface="Arial"/>
              <a:buNone/>
            </a:pPr>
            <a:r>
              <a:rPr lang="en-US" sz="1200" kern="1200" dirty="0" smtClean="0">
                <a:solidFill>
                  <a:schemeClr val="tx1"/>
                </a:solidFill>
                <a:latin typeface="+mn-lt"/>
                <a:ea typeface="+mn-ea"/>
                <a:cs typeface="+mn-cs"/>
              </a:rPr>
              <a:t>Was a Career Consultant with over seven years of working experience in various countries and industries.</a:t>
            </a:r>
            <a:r>
              <a:rPr lang="en-US" sz="1200" kern="1200" baseline="0" dirty="0" smtClean="0">
                <a:solidFill>
                  <a:schemeClr val="tx1"/>
                </a:solidFill>
                <a:latin typeface="+mn-lt"/>
                <a:ea typeface="+mn-ea"/>
                <a:cs typeface="+mn-cs"/>
              </a:rPr>
              <a:t> </a:t>
            </a:r>
          </a:p>
          <a:p>
            <a:pPr marL="0" indent="0">
              <a:buFont typeface="Arial"/>
              <a:buNone/>
            </a:pPr>
            <a:endParaRPr lang="en-US" baseline="0" dirty="0" smtClean="0"/>
          </a:p>
          <a:p>
            <a:r>
              <a:rPr lang="en-US" b="1" u="sng" baseline="0" dirty="0" smtClean="0"/>
              <a:t>HR consultants: </a:t>
            </a:r>
          </a:p>
          <a:p>
            <a:endParaRPr lang="en-US" baseline="0" dirty="0" smtClean="0"/>
          </a:p>
          <a:p>
            <a:pPr marL="171450" indent="-171450">
              <a:buFont typeface="Arial"/>
              <a:buChar char="•"/>
            </a:pPr>
            <a:r>
              <a:rPr lang="en-US" baseline="0" dirty="0" smtClean="0"/>
              <a:t>Adrian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2012, currently working in the “Executive” department doing recruitment for the “Executive team.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was once offered to be a ‘Team Leader’ where they were made to do more sales but did not have an attractive pay raise.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refused the offer because it is “not worth the effort”. He graduated with the degree in Applied Mathematics.</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Gary Chun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2008, currently</a:t>
            </a:r>
            <a:r>
              <a:rPr lang="en-US" sz="1200" kern="1200" baseline="0" dirty="0" smtClean="0">
                <a:solidFill>
                  <a:schemeClr val="tx1"/>
                </a:solidFill>
                <a:effectLst/>
                <a:latin typeface="+mn-lt"/>
                <a:ea typeface="+mn-ea"/>
                <a:cs typeface="+mn-cs"/>
              </a:rPr>
              <a:t> working as a “Senior HR consultant”.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Team has won TOP SALES of BGC for a consecutive of 5 years. </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b="1" u="sng" kern="1200" dirty="0" smtClean="0">
                <a:solidFill>
                  <a:schemeClr val="tx1"/>
                </a:solidFill>
                <a:effectLst/>
                <a:latin typeface="+mn-lt"/>
                <a:ea typeface="+mn-ea"/>
                <a:cs typeface="+mn-cs"/>
              </a:rPr>
              <a:t>Former</a:t>
            </a:r>
            <a:r>
              <a:rPr lang="en-US" sz="1200" b="1" u="sng" kern="1200" baseline="0" dirty="0" smtClean="0">
                <a:solidFill>
                  <a:schemeClr val="tx1"/>
                </a:solidFill>
                <a:effectLst/>
                <a:latin typeface="+mn-lt"/>
                <a:ea typeface="+mn-ea"/>
                <a:cs typeface="+mn-cs"/>
              </a:rPr>
              <a:t> </a:t>
            </a:r>
            <a:r>
              <a:rPr lang="en-US" sz="1200" b="1" u="sng" kern="1200" dirty="0" smtClean="0">
                <a:solidFill>
                  <a:schemeClr val="tx1"/>
                </a:solidFill>
                <a:effectLst/>
                <a:latin typeface="+mn-lt"/>
                <a:ea typeface="+mn-ea"/>
                <a:cs typeface="+mn-cs"/>
              </a:rPr>
              <a:t> employees (Temp staffs):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Michelle</a:t>
            </a:r>
            <a:r>
              <a:rPr lang="en-US" sz="1200" kern="1200" baseline="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Temporary staffs as at 2012, recruitment consultant for temp jobs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Yvonne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Joined BGC in 2012, full-time position and was tasked to handle the temp jobs </a:t>
            </a:r>
            <a:endParaRPr lang="en-US" sz="1200" kern="1200" dirty="0" smtClean="0">
              <a:solidFill>
                <a:schemeClr val="tx1"/>
              </a:solidFill>
              <a:effectLst/>
              <a:latin typeface="+mn-lt"/>
              <a:ea typeface="+mn-ea"/>
              <a:cs typeface="+mn-cs"/>
            </a:endParaRPr>
          </a:p>
          <a:p>
            <a:pPr marL="171450" indent="-171450">
              <a:buFont typeface="Arial"/>
              <a:buChar char="•"/>
            </a:pPr>
            <a:endParaRPr lang="en-US" baseline="0" dirty="0" smtClean="0"/>
          </a:p>
          <a:p>
            <a:endParaRPr lang="en-US" baseline="0" dirty="0" smtClean="0"/>
          </a:p>
          <a:p>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CB30FED0-F059-4389-BEDE-10B48022C029}" type="slidenum">
              <a:rPr lang="en-US" smtClean="0"/>
              <a:pPr/>
              <a:t>3</a:t>
            </a:fld>
            <a:endParaRPr lang="en-US"/>
          </a:p>
        </p:txBody>
      </p:sp>
    </p:spTree>
    <p:extLst>
      <p:ext uri="{BB962C8B-B14F-4D97-AF65-F5344CB8AC3E}">
        <p14:creationId xmlns:p14="http://schemas.microsoft.com/office/powerpoint/2010/main" val="679696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dirty="0" err="1" smtClean="0"/>
              <a:t>Simin</a:t>
            </a:r>
            <a:r>
              <a:rPr lang="en-US" dirty="0" smtClean="0"/>
              <a:t>)</a:t>
            </a:r>
          </a:p>
          <a:p>
            <a:r>
              <a:rPr lang="en-US" b="1" dirty="0" smtClean="0"/>
              <a:t>Pull</a:t>
            </a:r>
            <a:r>
              <a:rPr lang="en-US" b="1" baseline="0" dirty="0" smtClean="0"/>
              <a:t> (Strength)</a:t>
            </a:r>
            <a:endParaRPr lang="en-US" b="1" dirty="0" smtClean="0"/>
          </a:p>
          <a:p>
            <a:pPr marL="228600" indent="-228600">
              <a:buAutoNum type="arabicParenBoth"/>
            </a:pPr>
            <a:r>
              <a:rPr lang="en-US" dirty="0" smtClean="0"/>
              <a:t>Work</a:t>
            </a:r>
            <a:r>
              <a:rPr lang="en-US" baseline="0" dirty="0" smtClean="0"/>
              <a:t> Culture</a:t>
            </a:r>
          </a:p>
          <a:p>
            <a:pPr marL="228600" indent="-228600">
              <a:buNone/>
            </a:pPr>
            <a:endParaRPr lang="en-US" baseline="0" dirty="0" smtClean="0"/>
          </a:p>
          <a:p>
            <a:pPr marL="228600" indent="-228600">
              <a:buFont typeface="Arial" pitchFamily="34" charset="0"/>
              <a:buChar char="•"/>
            </a:pPr>
            <a:r>
              <a:rPr lang="en-US" baseline="0" dirty="0" smtClean="0"/>
              <a:t>Strong driven work culture and team is very bonded, therefore people stay as their friends are all still in the company</a:t>
            </a:r>
          </a:p>
          <a:p>
            <a:pPr marL="228600" indent="-228600">
              <a:buFont typeface="Arial" pitchFamily="34" charset="0"/>
              <a:buChar char="•"/>
            </a:pPr>
            <a:r>
              <a:rPr lang="en-US" baseline="0" dirty="0" smtClean="0"/>
              <a:t>Some activities they do to bond include Dragon Boating and CEI Team Bonding Activities</a:t>
            </a:r>
          </a:p>
          <a:p>
            <a:pPr marL="228600" indent="-228600">
              <a:buFont typeface="Arial" pitchFamily="34" charset="0"/>
              <a:buChar char="•"/>
            </a:pPr>
            <a:r>
              <a:rPr lang="en-US" baseline="0" dirty="0" smtClean="0"/>
              <a:t>(However take note that if one person moves on, the others will go along – Yvonne an Ex-Employee moved to another recruitment firm and her friends went with her.) </a:t>
            </a:r>
          </a:p>
          <a:p>
            <a:pPr marL="228600" indent="-228600">
              <a:buFont typeface="Arial" pitchFamily="34" charset="0"/>
              <a:buNone/>
            </a:pPr>
            <a:endParaRPr lang="en-US" baseline="0" dirty="0" smtClean="0"/>
          </a:p>
          <a:p>
            <a:r>
              <a:rPr lang="en-US" baseline="0" dirty="0" smtClean="0"/>
              <a:t>(2) Compensation Competitive</a:t>
            </a:r>
          </a:p>
          <a:p>
            <a:endParaRPr lang="en-US" baseline="0" dirty="0" smtClean="0"/>
          </a:p>
          <a:p>
            <a:pPr lvl="0">
              <a:buFont typeface="Arial" pitchFamily="34" charset="0"/>
              <a:buChar char="•"/>
            </a:pPr>
            <a:r>
              <a:rPr lang="en-US" baseline="0" dirty="0" smtClean="0"/>
              <a:t>Base pay is competitive and staff do say that it is reasonable for the amount of job. </a:t>
            </a:r>
          </a:p>
          <a:p>
            <a:pPr lvl="0">
              <a:buFont typeface="Arial" pitchFamily="34" charset="0"/>
              <a:buChar char="•"/>
            </a:pPr>
            <a:r>
              <a:rPr lang="en-US" baseline="0" dirty="0" smtClean="0"/>
              <a:t>They also motivate staff through a commission based variable amount.</a:t>
            </a:r>
          </a:p>
          <a:p>
            <a:pPr lvl="0">
              <a:buFont typeface="Arial" pitchFamily="34" charset="0"/>
              <a:buChar char="•"/>
            </a:pPr>
            <a:r>
              <a:rPr lang="en-US" baseline="0" dirty="0" smtClean="0"/>
              <a:t>Staff are thus willing to work for BGC because their compensation is competitive.</a:t>
            </a:r>
          </a:p>
          <a:p>
            <a:pPr lvl="0">
              <a:buFont typeface="Arial" pitchFamily="34" charset="0"/>
              <a:buNone/>
            </a:pPr>
            <a:endParaRPr lang="en-US" baseline="0" dirty="0" smtClean="0"/>
          </a:p>
          <a:p>
            <a:r>
              <a:rPr lang="en-US" baseline="0" dirty="0" smtClean="0"/>
              <a:t>(3) Benefits is reasonable</a:t>
            </a:r>
          </a:p>
          <a:p>
            <a:endParaRPr lang="en-US" baseline="0" dirty="0" smtClean="0"/>
          </a:p>
          <a:p>
            <a:pPr lvl="0">
              <a:buFont typeface="Arial" pitchFamily="34" charset="0"/>
              <a:buChar char="•"/>
            </a:pPr>
            <a:r>
              <a:rPr lang="en-US" baseline="0" dirty="0" smtClean="0"/>
              <a:t>Benefits includes usual items like MCs, leaves (these satisfy hygiene factors of motivation)</a:t>
            </a:r>
          </a:p>
          <a:p>
            <a:pPr lvl="0">
              <a:buFont typeface="Arial" pitchFamily="34" charset="0"/>
              <a:buChar char="•"/>
            </a:pPr>
            <a:r>
              <a:rPr lang="en-US" baseline="0" dirty="0" smtClean="0"/>
              <a:t>Additionally, they have incentive Trips, Profit Sharing Schemes, Super-Star Consultant</a:t>
            </a:r>
          </a:p>
          <a:p>
            <a:pPr lvl="0">
              <a:buFont typeface="Arial" pitchFamily="34" charset="0"/>
              <a:buChar char="•"/>
            </a:pPr>
            <a:r>
              <a:rPr lang="en-US" baseline="0" dirty="0" smtClean="0"/>
              <a:t>The benefits are directly influencing how much effort consultants are putting into their job</a:t>
            </a:r>
          </a:p>
          <a:p>
            <a:pPr lvl="0">
              <a:buFont typeface="Arial" pitchFamily="34" charset="0"/>
              <a:buChar char="•"/>
            </a:pPr>
            <a:r>
              <a:rPr lang="en-US" baseline="0" dirty="0" smtClean="0"/>
              <a:t>Incentive trips and profit sharing schemes also help bond the team</a:t>
            </a:r>
          </a:p>
          <a:p>
            <a:endParaRPr lang="en-US" dirty="0" smtClean="0"/>
          </a:p>
          <a:p>
            <a:endParaRPr lang="en-US" b="1" dirty="0" smtClean="0"/>
          </a:p>
          <a:p>
            <a:r>
              <a:rPr lang="en-US" b="1" dirty="0" smtClean="0"/>
              <a:t>Push</a:t>
            </a:r>
            <a:r>
              <a:rPr lang="en-US" b="1" baseline="0" dirty="0" smtClean="0"/>
              <a:t> (Weaknesses)</a:t>
            </a:r>
            <a:endParaRPr lang="en-US" b="1" dirty="0" smtClean="0"/>
          </a:p>
          <a:p>
            <a:pPr marL="228600" indent="-228600">
              <a:buAutoNum type="arabicParenBoth"/>
            </a:pPr>
            <a:r>
              <a:rPr lang="en-US" dirty="0" smtClean="0"/>
              <a:t>Job Progression </a:t>
            </a:r>
          </a:p>
          <a:p>
            <a:pPr marL="228600" indent="-228600">
              <a:buNone/>
            </a:pPr>
            <a:endParaRPr lang="en-US" dirty="0" smtClean="0"/>
          </a:p>
          <a:p>
            <a:pPr marL="228600" indent="-228600">
              <a:buFont typeface="Arial" pitchFamily="34" charset="0"/>
              <a:buChar char="•"/>
            </a:pPr>
            <a:r>
              <a:rPr lang="en-US" dirty="0" smtClean="0"/>
              <a:t>Plus</a:t>
            </a:r>
            <a:r>
              <a:rPr lang="en-US" baseline="0" dirty="0" smtClean="0"/>
              <a:t> </a:t>
            </a:r>
            <a:r>
              <a:rPr lang="en-US" dirty="0" smtClean="0"/>
              <a:t>Training and Development</a:t>
            </a:r>
            <a:r>
              <a:rPr lang="en-US" baseline="0" dirty="0" smtClean="0"/>
              <a:t> is lacking </a:t>
            </a:r>
            <a:r>
              <a:rPr lang="en-US" dirty="0" smtClean="0"/>
              <a:t> – Although</a:t>
            </a:r>
            <a:r>
              <a:rPr lang="en-US" baseline="0" dirty="0" smtClean="0"/>
              <a:t> there are opportunities for progression, they are limited. They do not promote consultants to higher level positions</a:t>
            </a:r>
          </a:p>
          <a:p>
            <a:pPr marL="228600" indent="-228600">
              <a:buFont typeface="Arial" pitchFamily="34" charset="0"/>
              <a:buChar char="•"/>
            </a:pPr>
            <a:r>
              <a:rPr lang="en-US" baseline="0" dirty="0" smtClean="0"/>
              <a:t>No development programs provided, only limited training like on the job training is available – Consultants who were not train well will experience a lot of stress </a:t>
            </a:r>
          </a:p>
          <a:p>
            <a:endParaRPr lang="en-US" baseline="0" dirty="0" smtClean="0"/>
          </a:p>
          <a:p>
            <a:r>
              <a:rPr lang="en-US" baseline="0" dirty="0" smtClean="0"/>
              <a:t>(2) Job design is not specialized</a:t>
            </a:r>
          </a:p>
          <a:p>
            <a:endParaRPr lang="en-US" baseline="0" dirty="0" smtClean="0"/>
          </a:p>
          <a:p>
            <a:pPr>
              <a:buFont typeface="Arial" pitchFamily="34" charset="0"/>
              <a:buChar char="•"/>
            </a:pPr>
            <a:r>
              <a:rPr lang="en-US" baseline="0" dirty="0" smtClean="0"/>
              <a:t> Currently employees are doing everything from calling candidates to client management</a:t>
            </a:r>
          </a:p>
          <a:p>
            <a:pPr>
              <a:buFont typeface="Arial" pitchFamily="34" charset="0"/>
              <a:buChar char="•"/>
            </a:pPr>
            <a:r>
              <a:rPr lang="en-US" baseline="0" dirty="0" smtClean="0"/>
              <a:t> Leads job burn out</a:t>
            </a:r>
          </a:p>
          <a:p>
            <a:pPr>
              <a:buFont typeface="Arial" pitchFamily="34" charset="0"/>
              <a:buChar char="•"/>
            </a:pPr>
            <a:r>
              <a:rPr lang="en-US" baseline="0" dirty="0" smtClean="0"/>
              <a:t> Employees feel that this is not done in established firms, thus BGC is not being “professional”</a:t>
            </a:r>
          </a:p>
          <a:p>
            <a:endParaRPr lang="en-US" dirty="0" smtClean="0"/>
          </a:p>
          <a:p>
            <a:r>
              <a:rPr lang="en-US" dirty="0" smtClean="0"/>
              <a:t>(3) Work-Life Balance </a:t>
            </a:r>
            <a:r>
              <a:rPr lang="en-US" baseline="0" dirty="0" smtClean="0"/>
              <a:t>and the nature of the job is heavy</a:t>
            </a:r>
          </a:p>
          <a:p>
            <a:endParaRPr lang="en-US" baseline="0" dirty="0" smtClean="0"/>
          </a:p>
          <a:p>
            <a:pPr>
              <a:buFont typeface="Arial" pitchFamily="34" charset="0"/>
              <a:buChar char="•"/>
            </a:pPr>
            <a:r>
              <a:rPr lang="en-US" baseline="0" dirty="0" smtClean="0"/>
              <a:t> Leading to work burn out, high stress</a:t>
            </a:r>
          </a:p>
          <a:p>
            <a:endParaRPr lang="en-US" baseline="0" dirty="0" smtClean="0"/>
          </a:p>
          <a:p>
            <a:r>
              <a:rPr lang="en-US" baseline="0" dirty="0" smtClean="0"/>
              <a:t>(4) Policies are rigid – MCs not provided will be fired…etc.</a:t>
            </a:r>
          </a:p>
          <a:p>
            <a:endParaRPr lang="en-US" baseline="0" dirty="0" smtClean="0"/>
          </a:p>
          <a:p>
            <a:pPr>
              <a:buFont typeface="Arial" pitchFamily="34" charset="0"/>
              <a:buChar char="•"/>
            </a:pPr>
            <a:r>
              <a:rPr lang="en-US" baseline="0" dirty="0" smtClean="0"/>
              <a:t> The policies do not provide much room for second chances</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a:t>
            </a:r>
            <a:r>
              <a:rPr lang="en-US" dirty="0" err="1" smtClean="0"/>
              <a:t>Simin</a:t>
            </a:r>
            <a:r>
              <a:rPr lang="en-US" dirty="0" smtClean="0"/>
              <a:t>)</a:t>
            </a:r>
          </a:p>
          <a:p>
            <a:r>
              <a:rPr lang="en-US" b="1" dirty="0" smtClean="0"/>
              <a:t>Pull</a:t>
            </a:r>
            <a:r>
              <a:rPr lang="en-US" b="1" baseline="0" dirty="0" smtClean="0"/>
              <a:t> (Strength)</a:t>
            </a:r>
            <a:endParaRPr lang="en-US" b="1" dirty="0" smtClean="0"/>
          </a:p>
          <a:p>
            <a:pPr marL="228600" indent="-228600">
              <a:buAutoNum type="arabicParenBoth"/>
            </a:pPr>
            <a:r>
              <a:rPr lang="en-US" dirty="0" smtClean="0"/>
              <a:t>Work</a:t>
            </a:r>
            <a:r>
              <a:rPr lang="en-US" baseline="0" dirty="0" smtClean="0"/>
              <a:t> Culture</a:t>
            </a:r>
          </a:p>
          <a:p>
            <a:pPr marL="228600" indent="-228600">
              <a:buNone/>
            </a:pPr>
            <a:endParaRPr lang="en-US" baseline="0" dirty="0" smtClean="0"/>
          </a:p>
          <a:p>
            <a:pPr marL="228600" indent="-228600">
              <a:buFont typeface="Arial" pitchFamily="34" charset="0"/>
              <a:buChar char="•"/>
            </a:pPr>
            <a:r>
              <a:rPr lang="en-US" baseline="0" dirty="0" smtClean="0"/>
              <a:t>Strong driven work culture and team is very bonded, therefore people stay as their friends are all still in the company</a:t>
            </a:r>
          </a:p>
          <a:p>
            <a:pPr marL="228600" indent="-228600">
              <a:buFont typeface="Arial" pitchFamily="34" charset="0"/>
              <a:buChar char="•"/>
            </a:pPr>
            <a:r>
              <a:rPr lang="en-US" baseline="0" dirty="0" smtClean="0"/>
              <a:t>Some activities they do to bond include Dragon Boating and CEI Team Bonding Activities</a:t>
            </a:r>
          </a:p>
          <a:p>
            <a:pPr marL="228600" indent="-228600">
              <a:buFont typeface="Arial" pitchFamily="34" charset="0"/>
              <a:buChar char="•"/>
            </a:pPr>
            <a:r>
              <a:rPr lang="en-US" baseline="0" dirty="0" smtClean="0"/>
              <a:t>(However take note that if one person moves on, the others will go along – Yvonne an Ex-Employee moved to another recruitment firm and her friends went with her.) </a:t>
            </a:r>
          </a:p>
          <a:p>
            <a:pPr marL="228600" indent="-228600">
              <a:buFont typeface="Arial" pitchFamily="34" charset="0"/>
              <a:buNone/>
            </a:pPr>
            <a:endParaRPr lang="en-US" baseline="0" dirty="0" smtClean="0"/>
          </a:p>
          <a:p>
            <a:r>
              <a:rPr lang="en-US" baseline="0" dirty="0" smtClean="0"/>
              <a:t>(2) Compensation Competitive</a:t>
            </a:r>
          </a:p>
          <a:p>
            <a:endParaRPr lang="en-US" baseline="0" dirty="0" smtClean="0"/>
          </a:p>
          <a:p>
            <a:pPr lvl="0">
              <a:buFont typeface="Arial" pitchFamily="34" charset="0"/>
              <a:buChar char="•"/>
            </a:pPr>
            <a:r>
              <a:rPr lang="en-US" baseline="0" dirty="0" smtClean="0"/>
              <a:t>Base pay is competitive and staff do say that it is reasonable for the amount of job. </a:t>
            </a:r>
          </a:p>
          <a:p>
            <a:pPr lvl="0">
              <a:buFont typeface="Arial" pitchFamily="34" charset="0"/>
              <a:buChar char="•"/>
            </a:pPr>
            <a:r>
              <a:rPr lang="en-US" baseline="0" dirty="0" smtClean="0"/>
              <a:t>They also motivate staff through a commission based variable amount.</a:t>
            </a:r>
          </a:p>
          <a:p>
            <a:pPr lvl="0">
              <a:buFont typeface="Arial" pitchFamily="34" charset="0"/>
              <a:buChar char="•"/>
            </a:pPr>
            <a:r>
              <a:rPr lang="en-US" baseline="0" dirty="0" smtClean="0"/>
              <a:t>Staff are thus willing to work for BGC because their compensation is competitive.</a:t>
            </a:r>
          </a:p>
          <a:p>
            <a:pPr lvl="0">
              <a:buFont typeface="Arial" pitchFamily="34" charset="0"/>
              <a:buNone/>
            </a:pPr>
            <a:endParaRPr lang="en-US" baseline="0" dirty="0" smtClean="0"/>
          </a:p>
          <a:p>
            <a:r>
              <a:rPr lang="en-US" baseline="0" dirty="0" smtClean="0"/>
              <a:t>(3) Benefits is reasonable</a:t>
            </a:r>
          </a:p>
          <a:p>
            <a:endParaRPr lang="en-US" baseline="0" dirty="0" smtClean="0"/>
          </a:p>
          <a:p>
            <a:pPr lvl="0">
              <a:buFont typeface="Arial" pitchFamily="34" charset="0"/>
              <a:buChar char="•"/>
            </a:pPr>
            <a:r>
              <a:rPr lang="en-US" baseline="0" dirty="0" smtClean="0"/>
              <a:t>Benefits includes usual items like MCs, leaves (these satisfy hygiene factors of motivation)</a:t>
            </a:r>
          </a:p>
          <a:p>
            <a:pPr lvl="0">
              <a:buFont typeface="Arial" pitchFamily="34" charset="0"/>
              <a:buChar char="•"/>
            </a:pPr>
            <a:r>
              <a:rPr lang="en-US" baseline="0" dirty="0" smtClean="0"/>
              <a:t>Additionally, they have incentive Trips, Profit Sharing Schemes, Super-Star Consultant</a:t>
            </a:r>
          </a:p>
          <a:p>
            <a:pPr lvl="0">
              <a:buFont typeface="Arial" pitchFamily="34" charset="0"/>
              <a:buChar char="•"/>
            </a:pPr>
            <a:r>
              <a:rPr lang="en-US" baseline="0" dirty="0" smtClean="0"/>
              <a:t>The benefits are directly influencing how much effort consultants are putting into their job</a:t>
            </a:r>
          </a:p>
          <a:p>
            <a:pPr lvl="0">
              <a:buFont typeface="Arial" pitchFamily="34" charset="0"/>
              <a:buChar char="•"/>
            </a:pPr>
            <a:r>
              <a:rPr lang="en-US" baseline="0" dirty="0" smtClean="0"/>
              <a:t>Incentive trips and profit sharing schemes also help bond the team</a:t>
            </a:r>
          </a:p>
          <a:p>
            <a:endParaRPr lang="en-US" dirty="0" smtClean="0"/>
          </a:p>
          <a:p>
            <a:endParaRPr lang="en-US" b="1" dirty="0" smtClean="0"/>
          </a:p>
          <a:p>
            <a:r>
              <a:rPr lang="en-US" b="1" dirty="0" smtClean="0"/>
              <a:t>Push</a:t>
            </a:r>
            <a:r>
              <a:rPr lang="en-US" b="1" baseline="0" dirty="0" smtClean="0"/>
              <a:t> (Weaknesses)</a:t>
            </a:r>
            <a:endParaRPr lang="en-US" b="1" dirty="0" smtClean="0"/>
          </a:p>
          <a:p>
            <a:pPr marL="228600" indent="-228600">
              <a:buAutoNum type="arabicParenBoth"/>
            </a:pPr>
            <a:r>
              <a:rPr lang="en-US" dirty="0" smtClean="0"/>
              <a:t>Job Progression </a:t>
            </a:r>
          </a:p>
          <a:p>
            <a:pPr marL="228600" indent="-228600">
              <a:buNone/>
            </a:pPr>
            <a:endParaRPr lang="en-US" dirty="0" smtClean="0"/>
          </a:p>
          <a:p>
            <a:pPr marL="228600" indent="-228600">
              <a:buFont typeface="Arial" pitchFamily="34" charset="0"/>
              <a:buChar char="•"/>
            </a:pPr>
            <a:r>
              <a:rPr lang="en-US" dirty="0" smtClean="0"/>
              <a:t>Plus</a:t>
            </a:r>
            <a:r>
              <a:rPr lang="en-US" baseline="0" dirty="0" smtClean="0"/>
              <a:t> </a:t>
            </a:r>
            <a:r>
              <a:rPr lang="en-US" dirty="0" smtClean="0"/>
              <a:t>Training and Development</a:t>
            </a:r>
            <a:r>
              <a:rPr lang="en-US" baseline="0" dirty="0" smtClean="0"/>
              <a:t> is lacking </a:t>
            </a:r>
            <a:r>
              <a:rPr lang="en-US" dirty="0" smtClean="0"/>
              <a:t> – Although</a:t>
            </a:r>
            <a:r>
              <a:rPr lang="en-US" baseline="0" dirty="0" smtClean="0"/>
              <a:t> there are opportunities for progression, they are limited. They do not promote consultants to higher level positions</a:t>
            </a:r>
          </a:p>
          <a:p>
            <a:pPr marL="228600" indent="-228600">
              <a:buFont typeface="Arial" pitchFamily="34" charset="0"/>
              <a:buChar char="•"/>
            </a:pPr>
            <a:r>
              <a:rPr lang="en-US" baseline="0" dirty="0" smtClean="0"/>
              <a:t>No development programs provided, only limited training like on the job training is available – Consultants who were not train well will experience a lot of stress </a:t>
            </a:r>
          </a:p>
          <a:p>
            <a:endParaRPr lang="en-US" baseline="0" dirty="0" smtClean="0"/>
          </a:p>
          <a:p>
            <a:r>
              <a:rPr lang="en-US" baseline="0" dirty="0" smtClean="0"/>
              <a:t>(2) Job design is not specialized</a:t>
            </a:r>
          </a:p>
          <a:p>
            <a:endParaRPr lang="en-US" baseline="0" dirty="0" smtClean="0"/>
          </a:p>
          <a:p>
            <a:pPr>
              <a:buFont typeface="Arial" pitchFamily="34" charset="0"/>
              <a:buChar char="•"/>
            </a:pPr>
            <a:r>
              <a:rPr lang="en-US" baseline="0" dirty="0" smtClean="0"/>
              <a:t> Currently employees are doing everything from calling candidates to client management</a:t>
            </a:r>
          </a:p>
          <a:p>
            <a:pPr>
              <a:buFont typeface="Arial" pitchFamily="34" charset="0"/>
              <a:buChar char="•"/>
            </a:pPr>
            <a:r>
              <a:rPr lang="en-US" baseline="0" dirty="0" smtClean="0"/>
              <a:t> Leads job burn out</a:t>
            </a:r>
          </a:p>
          <a:p>
            <a:pPr>
              <a:buFont typeface="Arial" pitchFamily="34" charset="0"/>
              <a:buChar char="•"/>
            </a:pPr>
            <a:r>
              <a:rPr lang="en-US" baseline="0" dirty="0" smtClean="0"/>
              <a:t> Employees feel that this is not done in established firms, thus BGC is not being “professional”</a:t>
            </a:r>
          </a:p>
          <a:p>
            <a:endParaRPr lang="en-US" dirty="0" smtClean="0"/>
          </a:p>
          <a:p>
            <a:r>
              <a:rPr lang="en-US" dirty="0" smtClean="0"/>
              <a:t>(3) Work-Life Balance </a:t>
            </a:r>
            <a:r>
              <a:rPr lang="en-US" baseline="0" dirty="0" smtClean="0"/>
              <a:t>and the nature of the job is heavy</a:t>
            </a:r>
          </a:p>
          <a:p>
            <a:endParaRPr lang="en-US" baseline="0" dirty="0" smtClean="0"/>
          </a:p>
          <a:p>
            <a:pPr>
              <a:buFont typeface="Arial" pitchFamily="34" charset="0"/>
              <a:buChar char="•"/>
            </a:pPr>
            <a:r>
              <a:rPr lang="en-US" baseline="0" dirty="0" smtClean="0"/>
              <a:t> Leading to work burn out, high stress</a:t>
            </a:r>
          </a:p>
          <a:p>
            <a:endParaRPr lang="en-US" baseline="0" dirty="0" smtClean="0"/>
          </a:p>
          <a:p>
            <a:r>
              <a:rPr lang="en-US" baseline="0" dirty="0" smtClean="0"/>
              <a:t>(4) Policies are rigid – MCs not provided will be fired…etc.</a:t>
            </a:r>
          </a:p>
          <a:p>
            <a:endParaRPr lang="en-US" baseline="0" dirty="0" smtClean="0"/>
          </a:p>
          <a:p>
            <a:pPr>
              <a:buFont typeface="Arial" pitchFamily="34" charset="0"/>
              <a:buChar char="•"/>
            </a:pPr>
            <a:r>
              <a:rPr lang="en-US" baseline="0" dirty="0" smtClean="0"/>
              <a:t> The policies do not provide much room for second chances</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29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a:t>
            </a:r>
            <a:r>
              <a:rPr lang="en-US" dirty="0" err="1" smtClean="0"/>
              <a:t>Simin</a:t>
            </a:r>
            <a:r>
              <a:rPr lang="en-US" dirty="0" smtClean="0"/>
              <a:t>)</a:t>
            </a:r>
          </a:p>
          <a:p>
            <a:r>
              <a:rPr lang="en-US" b="1" dirty="0" smtClean="0"/>
              <a:t>Pull</a:t>
            </a:r>
            <a:r>
              <a:rPr lang="en-US" b="1" baseline="0" dirty="0" smtClean="0"/>
              <a:t> (Strength)</a:t>
            </a:r>
            <a:endParaRPr lang="en-US" b="1" dirty="0" smtClean="0"/>
          </a:p>
          <a:p>
            <a:pPr marL="228600" indent="-228600">
              <a:buAutoNum type="arabicParenBoth"/>
            </a:pPr>
            <a:r>
              <a:rPr lang="en-US" dirty="0" smtClean="0"/>
              <a:t>Work</a:t>
            </a:r>
            <a:r>
              <a:rPr lang="en-US" baseline="0" dirty="0" smtClean="0"/>
              <a:t> Culture</a:t>
            </a:r>
          </a:p>
          <a:p>
            <a:pPr marL="228600" indent="-228600">
              <a:buNone/>
            </a:pPr>
            <a:endParaRPr lang="en-US" baseline="0" dirty="0" smtClean="0"/>
          </a:p>
          <a:p>
            <a:pPr marL="228600" indent="-228600">
              <a:buFont typeface="Arial" pitchFamily="34" charset="0"/>
              <a:buChar char="•"/>
            </a:pPr>
            <a:r>
              <a:rPr lang="en-US" baseline="0" dirty="0" smtClean="0"/>
              <a:t>Strong driven work culture and team is very bonded, therefore people stay as their friends are all still in the company</a:t>
            </a:r>
          </a:p>
          <a:p>
            <a:pPr marL="228600" indent="-228600">
              <a:buFont typeface="Arial" pitchFamily="34" charset="0"/>
              <a:buChar char="•"/>
            </a:pPr>
            <a:r>
              <a:rPr lang="en-US" baseline="0" dirty="0" smtClean="0"/>
              <a:t>Some activities they do to bond include Dragon Boating and CEI Team Bonding Activities</a:t>
            </a:r>
          </a:p>
          <a:p>
            <a:pPr marL="228600" indent="-228600">
              <a:buFont typeface="Arial" pitchFamily="34" charset="0"/>
              <a:buChar char="•"/>
            </a:pPr>
            <a:r>
              <a:rPr lang="en-US" baseline="0" dirty="0" smtClean="0"/>
              <a:t>(However take note that if one person moves on, the others will go along – Yvonne an Ex-Employee moved to another recruitment firm and her friends went with her.) </a:t>
            </a:r>
          </a:p>
          <a:p>
            <a:pPr marL="228600" indent="-228600">
              <a:buFont typeface="Arial" pitchFamily="34" charset="0"/>
              <a:buNone/>
            </a:pPr>
            <a:endParaRPr lang="en-US" baseline="0" dirty="0" smtClean="0"/>
          </a:p>
          <a:p>
            <a:r>
              <a:rPr lang="en-US" baseline="0" dirty="0" smtClean="0"/>
              <a:t>(2) Compensation Competitive</a:t>
            </a:r>
          </a:p>
          <a:p>
            <a:endParaRPr lang="en-US" baseline="0" dirty="0" smtClean="0"/>
          </a:p>
          <a:p>
            <a:pPr lvl="0">
              <a:buFont typeface="Arial" pitchFamily="34" charset="0"/>
              <a:buChar char="•"/>
            </a:pPr>
            <a:r>
              <a:rPr lang="en-US" baseline="0" dirty="0" smtClean="0"/>
              <a:t>Base pay is competitive and staff do say that it is reasonable for the amount of job. </a:t>
            </a:r>
          </a:p>
          <a:p>
            <a:pPr lvl="0">
              <a:buFont typeface="Arial" pitchFamily="34" charset="0"/>
              <a:buChar char="•"/>
            </a:pPr>
            <a:r>
              <a:rPr lang="en-US" baseline="0" dirty="0" smtClean="0"/>
              <a:t>They also motivate staff through a commission based variable amount.</a:t>
            </a:r>
          </a:p>
          <a:p>
            <a:pPr lvl="0">
              <a:buFont typeface="Arial" pitchFamily="34" charset="0"/>
              <a:buChar char="•"/>
            </a:pPr>
            <a:r>
              <a:rPr lang="en-US" baseline="0" dirty="0" smtClean="0"/>
              <a:t>Staff are thus willing to work for BGC because their compensation is competitive.</a:t>
            </a:r>
          </a:p>
          <a:p>
            <a:pPr lvl="0">
              <a:buFont typeface="Arial" pitchFamily="34" charset="0"/>
              <a:buNone/>
            </a:pPr>
            <a:endParaRPr lang="en-US" baseline="0" dirty="0" smtClean="0"/>
          </a:p>
          <a:p>
            <a:r>
              <a:rPr lang="en-US" baseline="0" dirty="0" smtClean="0"/>
              <a:t>(3) Benefits is reasonable</a:t>
            </a:r>
          </a:p>
          <a:p>
            <a:endParaRPr lang="en-US" baseline="0" dirty="0" smtClean="0"/>
          </a:p>
          <a:p>
            <a:pPr lvl="0">
              <a:buFont typeface="Arial" pitchFamily="34" charset="0"/>
              <a:buChar char="•"/>
            </a:pPr>
            <a:r>
              <a:rPr lang="en-US" baseline="0" dirty="0" smtClean="0"/>
              <a:t>Benefits includes usual items like MCs, leaves (these satisfy hygiene factors of motivation)</a:t>
            </a:r>
          </a:p>
          <a:p>
            <a:pPr lvl="0">
              <a:buFont typeface="Arial" pitchFamily="34" charset="0"/>
              <a:buChar char="•"/>
            </a:pPr>
            <a:r>
              <a:rPr lang="en-US" baseline="0" dirty="0" smtClean="0"/>
              <a:t>Additionally, they have incentive Trips, Profit Sharing Schemes, Super-Star Consultant</a:t>
            </a:r>
          </a:p>
          <a:p>
            <a:pPr lvl="0">
              <a:buFont typeface="Arial" pitchFamily="34" charset="0"/>
              <a:buChar char="•"/>
            </a:pPr>
            <a:r>
              <a:rPr lang="en-US" baseline="0" dirty="0" smtClean="0"/>
              <a:t>The benefits are directly influencing how much effort consultants are putting into their job</a:t>
            </a:r>
          </a:p>
          <a:p>
            <a:pPr lvl="0">
              <a:buFont typeface="Arial" pitchFamily="34" charset="0"/>
              <a:buChar char="•"/>
            </a:pPr>
            <a:r>
              <a:rPr lang="en-US" baseline="0" dirty="0" smtClean="0"/>
              <a:t>Incentive trips and profit sharing schemes also help bond the team</a:t>
            </a:r>
          </a:p>
          <a:p>
            <a:endParaRPr lang="en-US" dirty="0" smtClean="0"/>
          </a:p>
          <a:p>
            <a:endParaRPr lang="en-US" b="1" dirty="0" smtClean="0"/>
          </a:p>
          <a:p>
            <a:r>
              <a:rPr lang="en-US" b="1" dirty="0" smtClean="0"/>
              <a:t>Push</a:t>
            </a:r>
            <a:r>
              <a:rPr lang="en-US" b="1" baseline="0" dirty="0" smtClean="0"/>
              <a:t> (Weaknesses)</a:t>
            </a:r>
            <a:endParaRPr lang="en-US" b="1" dirty="0" smtClean="0"/>
          </a:p>
          <a:p>
            <a:pPr marL="228600" indent="-228600">
              <a:buAutoNum type="arabicParenBoth"/>
            </a:pPr>
            <a:r>
              <a:rPr lang="en-US" dirty="0" smtClean="0"/>
              <a:t>Job Progression </a:t>
            </a:r>
          </a:p>
          <a:p>
            <a:pPr marL="228600" indent="-228600">
              <a:buNone/>
            </a:pPr>
            <a:endParaRPr lang="en-US" dirty="0" smtClean="0"/>
          </a:p>
          <a:p>
            <a:pPr marL="228600" indent="-228600">
              <a:buFont typeface="Arial" pitchFamily="34" charset="0"/>
              <a:buChar char="•"/>
            </a:pPr>
            <a:r>
              <a:rPr lang="en-US" dirty="0" smtClean="0"/>
              <a:t>Plus</a:t>
            </a:r>
            <a:r>
              <a:rPr lang="en-US" baseline="0" dirty="0" smtClean="0"/>
              <a:t> </a:t>
            </a:r>
            <a:r>
              <a:rPr lang="en-US" dirty="0" smtClean="0"/>
              <a:t>Training and Development</a:t>
            </a:r>
            <a:r>
              <a:rPr lang="en-US" baseline="0" dirty="0" smtClean="0"/>
              <a:t> is lacking </a:t>
            </a:r>
            <a:r>
              <a:rPr lang="en-US" dirty="0" smtClean="0"/>
              <a:t> – Although</a:t>
            </a:r>
            <a:r>
              <a:rPr lang="en-US" baseline="0" dirty="0" smtClean="0"/>
              <a:t> there are opportunities for progression, they are limited. They do not promote consultants to higher level positions</a:t>
            </a:r>
          </a:p>
          <a:p>
            <a:pPr marL="228600" indent="-228600">
              <a:buFont typeface="Arial" pitchFamily="34" charset="0"/>
              <a:buChar char="•"/>
            </a:pPr>
            <a:r>
              <a:rPr lang="en-US" baseline="0" dirty="0" smtClean="0"/>
              <a:t>No development programs provided, only limited training like on the job training is available – Consultants who were not train well will experience a lot of stress </a:t>
            </a:r>
          </a:p>
          <a:p>
            <a:endParaRPr lang="en-US" baseline="0" dirty="0" smtClean="0"/>
          </a:p>
          <a:p>
            <a:r>
              <a:rPr lang="en-US" baseline="0" dirty="0" smtClean="0"/>
              <a:t>(2) Job design is not specialized</a:t>
            </a:r>
          </a:p>
          <a:p>
            <a:endParaRPr lang="en-US" baseline="0" dirty="0" smtClean="0"/>
          </a:p>
          <a:p>
            <a:pPr>
              <a:buFont typeface="Arial" pitchFamily="34" charset="0"/>
              <a:buChar char="•"/>
            </a:pPr>
            <a:r>
              <a:rPr lang="en-US" baseline="0" dirty="0" smtClean="0"/>
              <a:t> Currently employees are doing everything from calling candidates to client management</a:t>
            </a:r>
          </a:p>
          <a:p>
            <a:pPr>
              <a:buFont typeface="Arial" pitchFamily="34" charset="0"/>
              <a:buChar char="•"/>
            </a:pPr>
            <a:r>
              <a:rPr lang="en-US" baseline="0" dirty="0" smtClean="0"/>
              <a:t> Leads job burn out</a:t>
            </a:r>
          </a:p>
          <a:p>
            <a:pPr>
              <a:buFont typeface="Arial" pitchFamily="34" charset="0"/>
              <a:buChar char="•"/>
            </a:pPr>
            <a:r>
              <a:rPr lang="en-US" baseline="0" dirty="0" smtClean="0"/>
              <a:t> Employees feel that this is not done in established firms, thus BGC is not being “professional”</a:t>
            </a:r>
          </a:p>
          <a:p>
            <a:endParaRPr lang="en-US" dirty="0" smtClean="0"/>
          </a:p>
          <a:p>
            <a:r>
              <a:rPr lang="en-US" dirty="0" smtClean="0"/>
              <a:t>(3) Work-Life Balance </a:t>
            </a:r>
            <a:r>
              <a:rPr lang="en-US" baseline="0" dirty="0" smtClean="0"/>
              <a:t>and the nature of the job is heavy</a:t>
            </a:r>
          </a:p>
          <a:p>
            <a:endParaRPr lang="en-US" baseline="0" dirty="0" smtClean="0"/>
          </a:p>
          <a:p>
            <a:pPr>
              <a:buFont typeface="Arial" pitchFamily="34" charset="0"/>
              <a:buChar char="•"/>
            </a:pPr>
            <a:r>
              <a:rPr lang="en-US" baseline="0" dirty="0" smtClean="0"/>
              <a:t> Leading to work burn out, high stress</a:t>
            </a:r>
          </a:p>
          <a:p>
            <a:endParaRPr lang="en-US" baseline="0" dirty="0" smtClean="0"/>
          </a:p>
          <a:p>
            <a:r>
              <a:rPr lang="en-US" baseline="0" dirty="0" smtClean="0"/>
              <a:t>(4) Policies are rigid – MCs not provided will be fired…etc.</a:t>
            </a:r>
          </a:p>
          <a:p>
            <a:endParaRPr lang="en-US" baseline="0" dirty="0" smtClean="0"/>
          </a:p>
          <a:p>
            <a:pPr>
              <a:buFont typeface="Arial" pitchFamily="34" charset="0"/>
              <a:buChar char="•"/>
            </a:pPr>
            <a:r>
              <a:rPr lang="en-US" baseline="0" dirty="0" smtClean="0"/>
              <a:t> The policies do not provide much room for second chances</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30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a:t>
            </a:r>
            <a:r>
              <a:rPr lang="en-US" baseline="0" dirty="0" smtClean="0"/>
              <a:t> field of recruitment, it is important that BGC keep their consultant. There are three main concerns revolving around retention; </a:t>
            </a:r>
          </a:p>
          <a:p>
            <a:endParaRPr lang="en-US" baseline="0" dirty="0" smtClean="0"/>
          </a:p>
          <a:p>
            <a:pPr>
              <a:buFont typeface="Arial" pitchFamily="34" charset="0"/>
              <a:buChar char="•"/>
            </a:pPr>
            <a:r>
              <a:rPr lang="en-US" baseline="0" dirty="0" smtClean="0"/>
              <a:t>First, if employees are lost, consultants will be able to carry their current clients away (thus losing their contacts to their competitors). </a:t>
            </a:r>
          </a:p>
          <a:p>
            <a:pPr>
              <a:buFont typeface="Arial" pitchFamily="34" charset="0"/>
              <a:buChar char="•"/>
            </a:pPr>
            <a:r>
              <a:rPr lang="en-US" baseline="0" dirty="0" smtClean="0"/>
              <a:t>Secondly, experience is highly important in this field. The turn over rate is very high at 20-25% (Hays Studies: Singapore Average Turnover at 15.6%) BGC will constantly filling up their employment gaps with new hires. This requires additional training. Also, sales targets must be lowered for the new hires affecting sales. </a:t>
            </a:r>
          </a:p>
          <a:p>
            <a:pPr>
              <a:buFont typeface="Arial" pitchFamily="34" charset="0"/>
              <a:buChar char="•"/>
            </a:pPr>
            <a:r>
              <a:rPr lang="en-US" baseline="0" dirty="0" smtClean="0"/>
              <a:t>Next, if retention is not blocked, BGC will not be able to effectively carry out their strategic plans.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31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a:t>
            </a:r>
            <a:r>
              <a:rPr lang="en-US" baseline="0" dirty="0" smtClean="0"/>
              <a:t> field of recruitment, it is important that BGC keep their consultant. There are three main concerns revolving around retention; </a:t>
            </a:r>
          </a:p>
          <a:p>
            <a:endParaRPr lang="en-US" baseline="0" dirty="0" smtClean="0"/>
          </a:p>
          <a:p>
            <a:pPr>
              <a:buFont typeface="Arial" pitchFamily="34" charset="0"/>
              <a:buChar char="•"/>
            </a:pPr>
            <a:r>
              <a:rPr lang="en-US" baseline="0" dirty="0" smtClean="0"/>
              <a:t>First, if employees are lost, consultants will be able to carry their current clients away (thus losing their contacts to their competitors). </a:t>
            </a:r>
          </a:p>
          <a:p>
            <a:pPr>
              <a:buFont typeface="Arial" pitchFamily="34" charset="0"/>
              <a:buChar char="•"/>
            </a:pPr>
            <a:r>
              <a:rPr lang="en-US" baseline="0" dirty="0" smtClean="0"/>
              <a:t>Secondly, experience is highly important in this field. The turn over rate is very high at 20-25% (Hays Studies: Singapore Average Turnover at 15.6%) BGC will constantly filling up their employment gaps with new hires. This requires additional training. Also, sales targets must be lowered for the new hires affecting sales. </a:t>
            </a:r>
          </a:p>
          <a:p>
            <a:pPr>
              <a:buFont typeface="Arial" pitchFamily="34" charset="0"/>
              <a:buChar char="•"/>
            </a:pPr>
            <a:r>
              <a:rPr lang="en-US" baseline="0" dirty="0" smtClean="0"/>
              <a:t>Next, if retention is not blocked, BGC will not be able to effectively carry out their strategic plans.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32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33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34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35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36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u="sng" dirty="0" smtClean="0"/>
              <a:t>Background information</a:t>
            </a:r>
          </a:p>
          <a:p>
            <a:r>
              <a:rPr lang="en-US" b="0" u="none" dirty="0" smtClean="0"/>
              <a:t>BGC</a:t>
            </a:r>
            <a:r>
              <a:rPr lang="en-US" b="0" u="none" baseline="0" dirty="0" smtClean="0"/>
              <a:t> is 9 years old, since 2005. </a:t>
            </a:r>
          </a:p>
          <a:p>
            <a:r>
              <a:rPr lang="en-US" b="0" u="none" baseline="0" dirty="0" smtClean="0"/>
              <a:t>BGC, founded by </a:t>
            </a:r>
            <a:r>
              <a:rPr lang="en-US" b="0" u="none" baseline="0" dirty="0" err="1" smtClean="0"/>
              <a:t>Trsitan</a:t>
            </a:r>
            <a:r>
              <a:rPr lang="en-US" b="0" u="none" baseline="0" dirty="0" smtClean="0"/>
              <a:t> Chew since 2005.</a:t>
            </a:r>
          </a:p>
          <a:p>
            <a:r>
              <a:rPr lang="en-US" b="0" u="none" baseline="0" dirty="0" smtClean="0"/>
              <a:t>Being a high level international recruitment and search firm, BGC specializes in searching from high-level position for all companies who wants the real talent.  </a:t>
            </a:r>
          </a:p>
          <a:p>
            <a:r>
              <a:rPr lang="en-US" b="0" u="none" baseline="0" dirty="0" smtClean="0"/>
              <a:t>It identifies and delivers “human capital” solutions, which is a key aspect to every successful company’s growth.</a:t>
            </a:r>
          </a:p>
          <a:p>
            <a:endParaRPr lang="en-US" b="0" u="none" baseline="0" dirty="0" smtClean="0"/>
          </a:p>
          <a:p>
            <a:r>
              <a:rPr lang="en-US" b="0" u="none" baseline="0" dirty="0" smtClean="0"/>
              <a:t>Established offices are in Singapore, Hong Kong, Shanghai, Malaysia and Indonesia. </a:t>
            </a:r>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smtClean="0"/>
              <a:t>BGC strongly believes that the quest for talent is not transitory, but continuous and to foster enduring relationship built on trust for both employers and job-seekers.</a:t>
            </a:r>
          </a:p>
          <a:p>
            <a:r>
              <a:rPr lang="en-US" sz="1200" kern="1200" dirty="0" smtClean="0">
                <a:solidFill>
                  <a:schemeClr val="tx1"/>
                </a:solidFill>
                <a:latin typeface="+mn-lt"/>
                <a:ea typeface="+mn-ea"/>
                <a:cs typeface="+mn-cs"/>
              </a:rPr>
              <a:t> </a:t>
            </a:r>
            <a:r>
              <a:rPr lang="en-US" sz="1200" b="1" u="sng" kern="1200" dirty="0" smtClean="0">
                <a:solidFill>
                  <a:schemeClr val="tx1"/>
                </a:solidFill>
                <a:latin typeface="+mn-lt"/>
                <a:ea typeface="+mn-ea"/>
                <a:cs typeface="+mn-cs"/>
              </a:rPr>
              <a:t>Services  </a:t>
            </a:r>
            <a:r>
              <a:rPr lang="en-US" sz="1200" kern="1200" dirty="0" smtClean="0">
                <a:solidFill>
                  <a:schemeClr val="tx1"/>
                </a:solidFill>
                <a:latin typeface="+mn-lt"/>
                <a:ea typeface="+mn-ea"/>
                <a:cs typeface="+mn-cs"/>
              </a:rPr>
              <a:t>o Regional Recruitment  o Executive Search  o Permanent Selection  o Contract / Temporary Staffing  o HR &amp; Payroll Outsourcing Services  o Outplacement Services  </a:t>
            </a:r>
            <a:r>
              <a:rPr lang="en-US" sz="1200" b="1" u="sng" kern="1200" dirty="0" smtClean="0">
                <a:solidFill>
                  <a:schemeClr val="tx1"/>
                </a:solidFill>
                <a:latin typeface="+mn-lt"/>
                <a:ea typeface="+mn-ea"/>
                <a:cs typeface="+mn-cs"/>
              </a:rPr>
              <a:t>Specializations </a:t>
            </a:r>
            <a:r>
              <a:rPr lang="en-US" sz="1200" kern="1200" dirty="0" smtClean="0">
                <a:solidFill>
                  <a:schemeClr val="tx1"/>
                </a:solidFill>
                <a:latin typeface="+mn-lt"/>
                <a:ea typeface="+mn-ea"/>
                <a:cs typeface="+mn-cs"/>
              </a:rPr>
              <a:t>o Banking &amp; Finance o Industry &amp; Commerce o Information Technology and Technology o Energy o Commodities </a:t>
            </a:r>
            <a:endParaRPr lang="en-US" b="1" u="sng" dirty="0" smtClean="0"/>
          </a:p>
          <a:p>
            <a:endParaRPr lang="en-US" b="1" u="sng" dirty="0" smtClean="0"/>
          </a:p>
          <a:p>
            <a:r>
              <a:rPr lang="en-US" b="1" u="sng" dirty="0" smtClean="0"/>
              <a:t>Why we choose BGC? </a:t>
            </a:r>
          </a:p>
          <a:p>
            <a:r>
              <a:rPr lang="en-US" dirty="0" smtClean="0"/>
              <a:t>-Recruitment</a:t>
            </a:r>
            <a:r>
              <a:rPr lang="en-US" baseline="0" dirty="0" smtClean="0"/>
              <a:t> industry is a interesting sector. There are numerous competitors trying to gain a part in the market share. </a:t>
            </a:r>
          </a:p>
          <a:p>
            <a:r>
              <a:rPr lang="en-US" baseline="0" dirty="0" smtClean="0"/>
              <a:t>And most importantly, there is a close fit of what we have been learning for the past 12 weeks. </a:t>
            </a:r>
          </a:p>
          <a:p>
            <a:r>
              <a:rPr lang="en-US" baseline="0" dirty="0" smtClean="0"/>
              <a:t>As we all know, outsourcing have become a growing trend in today’s society especially due to the fast-paced technology changes. </a:t>
            </a:r>
          </a:p>
          <a:p>
            <a:r>
              <a:rPr lang="en-US" baseline="0" dirty="0" smtClean="0"/>
              <a:t>Besides, more companies are now outsourcing their payroll services to other companies.</a:t>
            </a:r>
          </a:p>
          <a:p>
            <a:endParaRPr lang="en-US" baseline="0" dirty="0" smtClean="0"/>
          </a:p>
          <a:p>
            <a:endParaRPr lang="en-US" b="1" u="sng" baseline="0" dirty="0" smtClean="0"/>
          </a:p>
          <a:p>
            <a:r>
              <a:rPr lang="en-US" b="1" u="sng" baseline="0" dirty="0" smtClean="0"/>
              <a:t>How we gain access to the organization? </a:t>
            </a:r>
          </a:p>
          <a:p>
            <a:r>
              <a:rPr lang="en-US" baseline="0" dirty="0" smtClean="0"/>
              <a:t>We obtained both secondary and primary research to get hold of information. </a:t>
            </a:r>
          </a:p>
          <a:p>
            <a:r>
              <a:rPr lang="en-US" baseline="0" dirty="0" smtClean="0"/>
              <a:t>We have conducted a series of interviews with the HR manager, HR consultants, Former employees as well as ex-candidates of BGC. </a:t>
            </a:r>
          </a:p>
          <a:p>
            <a:endParaRPr lang="en-US" baseline="0" dirty="0" smtClean="0"/>
          </a:p>
          <a:p>
            <a:r>
              <a:rPr lang="en-US" b="1" u="sng" baseline="0" dirty="0" smtClean="0"/>
              <a:t>HR manager: </a:t>
            </a:r>
          </a:p>
          <a:p>
            <a:pPr marL="171450" indent="-171450">
              <a:buFont typeface="Arial"/>
              <a:buChar char="•"/>
            </a:pPr>
            <a:r>
              <a:rPr lang="en-US" baseline="0" dirty="0" smtClean="0"/>
              <a:t>Kimberly </a:t>
            </a:r>
            <a:r>
              <a:rPr lang="en-US" baseline="0" dirty="0" err="1" smtClean="0"/>
              <a:t>Unwin</a:t>
            </a:r>
            <a:r>
              <a:rPr lang="en-US" baseline="0" dirty="0" smtClean="0"/>
              <a:t> </a:t>
            </a:r>
          </a:p>
          <a:p>
            <a:pPr marL="0" indent="0">
              <a:buFont typeface="Arial"/>
              <a:buNone/>
            </a:pPr>
            <a:r>
              <a:rPr lang="en-US" baseline="0" dirty="0" smtClean="0"/>
              <a:t>HR manager since 2010 </a:t>
            </a:r>
          </a:p>
          <a:p>
            <a:pPr marL="0" indent="0">
              <a:buFont typeface="Arial"/>
              <a:buNone/>
            </a:pPr>
            <a:r>
              <a:rPr lang="en-US" sz="1200" kern="1200" dirty="0" smtClean="0">
                <a:solidFill>
                  <a:schemeClr val="tx1"/>
                </a:solidFill>
                <a:latin typeface="+mn-lt"/>
                <a:ea typeface="+mn-ea"/>
                <a:cs typeface="+mn-cs"/>
              </a:rPr>
              <a:t>Was a Career Consultant with over seven years of working experience in various countries and industries.</a:t>
            </a:r>
            <a:r>
              <a:rPr lang="en-US" sz="1200" kern="1200" baseline="0" dirty="0" smtClean="0">
                <a:solidFill>
                  <a:schemeClr val="tx1"/>
                </a:solidFill>
                <a:latin typeface="+mn-lt"/>
                <a:ea typeface="+mn-ea"/>
                <a:cs typeface="+mn-cs"/>
              </a:rPr>
              <a:t> </a:t>
            </a:r>
          </a:p>
          <a:p>
            <a:pPr marL="0" indent="0">
              <a:buFont typeface="Arial"/>
              <a:buNone/>
            </a:pPr>
            <a:endParaRPr lang="en-US" baseline="0" dirty="0" smtClean="0"/>
          </a:p>
          <a:p>
            <a:r>
              <a:rPr lang="en-US" b="1" u="sng" baseline="0" dirty="0" smtClean="0"/>
              <a:t>HR consultants: </a:t>
            </a:r>
          </a:p>
          <a:p>
            <a:endParaRPr lang="en-US" baseline="0" dirty="0" smtClean="0"/>
          </a:p>
          <a:p>
            <a:pPr marL="171450" indent="-171450">
              <a:buFont typeface="Arial"/>
              <a:buChar char="•"/>
            </a:pPr>
            <a:r>
              <a:rPr lang="en-US" baseline="0" dirty="0" smtClean="0"/>
              <a:t>Adrian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2012, currently working in the “Executive” department doing recruitment for the “Executive team.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was once offered to be a ‘Team Leader’ where they were made to do more sales but did not have an attractive pay raise.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refused the offer because it is “not worth the effort”. He graduated with the degree in Applied Mathematics.</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Gary Chun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2008, currently</a:t>
            </a:r>
            <a:r>
              <a:rPr lang="en-US" sz="1200" kern="1200" baseline="0" dirty="0" smtClean="0">
                <a:solidFill>
                  <a:schemeClr val="tx1"/>
                </a:solidFill>
                <a:effectLst/>
                <a:latin typeface="+mn-lt"/>
                <a:ea typeface="+mn-ea"/>
                <a:cs typeface="+mn-cs"/>
              </a:rPr>
              <a:t> working as a “Senior HR consultant”.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Team has won TOP SALES of BGC for a consecutive of 5 years. </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b="1" u="sng" kern="1200" dirty="0" smtClean="0">
                <a:solidFill>
                  <a:schemeClr val="tx1"/>
                </a:solidFill>
                <a:effectLst/>
                <a:latin typeface="+mn-lt"/>
                <a:ea typeface="+mn-ea"/>
                <a:cs typeface="+mn-cs"/>
              </a:rPr>
              <a:t>Former</a:t>
            </a:r>
            <a:r>
              <a:rPr lang="en-US" sz="1200" b="1" u="sng" kern="1200" baseline="0" dirty="0" smtClean="0">
                <a:solidFill>
                  <a:schemeClr val="tx1"/>
                </a:solidFill>
                <a:effectLst/>
                <a:latin typeface="+mn-lt"/>
                <a:ea typeface="+mn-ea"/>
                <a:cs typeface="+mn-cs"/>
              </a:rPr>
              <a:t> </a:t>
            </a:r>
            <a:r>
              <a:rPr lang="en-US" sz="1200" b="1" u="sng" kern="1200" dirty="0" smtClean="0">
                <a:solidFill>
                  <a:schemeClr val="tx1"/>
                </a:solidFill>
                <a:effectLst/>
                <a:latin typeface="+mn-lt"/>
                <a:ea typeface="+mn-ea"/>
                <a:cs typeface="+mn-cs"/>
              </a:rPr>
              <a:t> employees (Temp staffs):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Michelle</a:t>
            </a:r>
            <a:r>
              <a:rPr lang="en-US" sz="1200" kern="1200" baseline="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Temporary staffs as at 2012, recruitment consultant for temp jobs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Yvonne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Joined BGC in 2012, full-time position and was tasked to handle the temp jobs </a:t>
            </a:r>
            <a:endParaRPr lang="en-US" sz="1200" kern="1200" dirty="0" smtClean="0">
              <a:solidFill>
                <a:schemeClr val="tx1"/>
              </a:solidFill>
              <a:effectLst/>
              <a:latin typeface="+mn-lt"/>
              <a:ea typeface="+mn-ea"/>
              <a:cs typeface="+mn-cs"/>
            </a:endParaRPr>
          </a:p>
          <a:p>
            <a:pPr marL="171450" indent="-171450">
              <a:buFont typeface="Arial"/>
              <a:buChar char="•"/>
            </a:pPr>
            <a:endParaRPr lang="en-US" baseline="0" dirty="0" smtClean="0"/>
          </a:p>
          <a:p>
            <a:endParaRPr lang="en-US" baseline="0" dirty="0" smtClean="0"/>
          </a:p>
          <a:p>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CB30FED0-F059-4389-BEDE-10B48022C029}" type="slidenum">
              <a:rPr lang="en-US" smtClean="0"/>
              <a:pPr/>
              <a:t>4</a:t>
            </a:fld>
            <a:endParaRPr lang="en-US"/>
          </a:p>
        </p:txBody>
      </p:sp>
    </p:spTree>
    <p:extLst>
      <p:ext uri="{BB962C8B-B14F-4D97-AF65-F5344CB8AC3E}">
        <p14:creationId xmlns:p14="http://schemas.microsoft.com/office/powerpoint/2010/main" val="679696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38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39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40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41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42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43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44</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45</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marL="285750" indent="-285750">
              <a:buFont typeface="Arial"/>
              <a:buChar char="•"/>
            </a:pPr>
            <a:r>
              <a:rPr lang="en-US" dirty="0" smtClean="0"/>
              <a:t>Selected a few companies to work on but there were no response</a:t>
            </a:r>
          </a:p>
          <a:p>
            <a:endParaRPr lang="en-US" dirty="0" smtClean="0"/>
          </a:p>
          <a:p>
            <a:pPr marL="285750" indent="-285750">
              <a:buFont typeface="Arial"/>
              <a:buChar char="•"/>
            </a:pPr>
            <a:r>
              <a:rPr lang="en-US" dirty="0" smtClean="0"/>
              <a:t>Very limited secondary information being a SME </a:t>
            </a:r>
          </a:p>
          <a:p>
            <a:endParaRPr lang="en-US" dirty="0" smtClean="0"/>
          </a:p>
          <a:p>
            <a:pPr marL="285750" indent="-285750">
              <a:buFont typeface="Arial"/>
              <a:buChar char="•"/>
            </a:pPr>
            <a:r>
              <a:rPr lang="en-US" dirty="0" smtClean="0"/>
              <a:t>HR manager/employees interviewed are very tight pressed for time</a:t>
            </a:r>
          </a:p>
          <a:p>
            <a:r>
              <a:rPr lang="en-US" dirty="0" smtClean="0"/>
              <a:t>	-Recently shifted their office to new location </a:t>
            </a:r>
          </a:p>
          <a:p>
            <a:r>
              <a:rPr lang="en-US" dirty="0" smtClean="0"/>
              <a:t>	-Do not respond to our queries promptly</a:t>
            </a:r>
          </a:p>
          <a:p>
            <a:endParaRPr lang="en-US" dirty="0" smtClean="0"/>
          </a:p>
          <a:p>
            <a:pPr marL="285750" indent="-285750">
              <a:buFont typeface="Arial"/>
              <a:buChar char="•"/>
            </a:pPr>
            <a:r>
              <a:rPr lang="en-US" dirty="0" smtClean="0"/>
              <a:t>Interview questions are very precise to get hold of HR manager </a:t>
            </a:r>
          </a:p>
          <a:p>
            <a:r>
              <a:rPr lang="en-US" dirty="0" smtClean="0"/>
              <a:t>	-Answers provided are vague </a:t>
            </a:r>
          </a:p>
          <a:p>
            <a:r>
              <a:rPr lang="en-US" dirty="0" smtClean="0"/>
              <a:t>	-A need to keep prompting to understand more </a:t>
            </a:r>
          </a:p>
          <a:p>
            <a:r>
              <a:rPr lang="en-US" dirty="0" smtClean="0"/>
              <a:t>	-A need to interview more than 1 BGC employee</a:t>
            </a:r>
          </a:p>
          <a:p>
            <a:endParaRPr lang="en-US" dirty="0" smtClean="0"/>
          </a:p>
          <a:p>
            <a:pPr marL="285750" indent="-285750">
              <a:buFont typeface="Arial"/>
              <a:buChar char="•"/>
            </a:pPr>
            <a:r>
              <a:rPr lang="en-US" dirty="0" smtClean="0"/>
              <a:t>Highly sensitive questions are not answered or accurately provided</a:t>
            </a:r>
          </a:p>
          <a:p>
            <a:r>
              <a:rPr lang="en-US" dirty="0" smtClean="0"/>
              <a:t>	-The views provided might be “politically correct”  </a:t>
            </a:r>
          </a:p>
          <a:p>
            <a:pPr marL="285750" indent="-285750">
              <a:buFont typeface="Arial"/>
              <a:buChar char="•"/>
            </a:pPr>
            <a:endParaRPr lang="en-US" dirty="0" smtClean="0"/>
          </a:p>
          <a:p>
            <a:pPr marL="285750" indent="-285750">
              <a:buFont typeface="Arial"/>
              <a:buChar char="•"/>
            </a:pP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Need to interview more</a:t>
            </a:r>
            <a:r>
              <a:rPr lang="en-US" baseline="0" dirty="0" smtClean="0"/>
              <a:t> than 1 person </a:t>
            </a:r>
          </a:p>
          <a:p>
            <a:r>
              <a:rPr lang="en-US" baseline="0" dirty="0" smtClean="0"/>
              <a:t>Private company very limited info about the </a:t>
            </a:r>
            <a:r>
              <a:rPr lang="en-US" baseline="0" dirty="0" err="1" smtClean="0"/>
              <a:t>sectot</a:t>
            </a:r>
            <a:endParaRPr lang="en-US" baseline="0" dirty="0" smtClean="0"/>
          </a:p>
          <a:p>
            <a:r>
              <a:rPr lang="en-US" baseline="0" dirty="0" smtClean="0"/>
              <a:t>Secondary information are limited</a:t>
            </a:r>
          </a:p>
          <a:p>
            <a:r>
              <a:rPr lang="en-US" baseline="0" dirty="0" smtClean="0"/>
              <a:t>Do not have sufficient information </a:t>
            </a:r>
          </a:p>
          <a:p>
            <a:r>
              <a:rPr lang="en-US" baseline="0" dirty="0" smtClean="0"/>
              <a:t>Slow respond </a:t>
            </a:r>
            <a:r>
              <a:rPr lang="en-US" baseline="0" dirty="0" err="1" smtClean="0"/>
              <a:t>bla</a:t>
            </a:r>
            <a:r>
              <a:rPr lang="en-US" baseline="0" dirty="0" smtClean="0"/>
              <a:t> </a:t>
            </a:r>
            <a:r>
              <a:rPr lang="en-US" baseline="0" dirty="0" err="1" smtClean="0"/>
              <a:t>bla</a:t>
            </a:r>
            <a:r>
              <a:rPr lang="en-US" baseline="0" dirty="0" smtClean="0"/>
              <a:t> </a:t>
            </a:r>
            <a:r>
              <a:rPr lang="en-US" baseline="0" dirty="0" err="1" smtClean="0"/>
              <a:t>bla</a:t>
            </a:r>
            <a:r>
              <a:rPr lang="en-US" baseline="0" dirty="0" smtClean="0"/>
              <a:t>~</a:t>
            </a:r>
          </a:p>
          <a:p>
            <a:endParaRPr lang="en-US" baseline="0" dirty="0" smtClean="0"/>
          </a:p>
          <a:p>
            <a:r>
              <a:rPr lang="en-US" baseline="0" dirty="0" smtClean="0"/>
              <a:t>How c</a:t>
            </a:r>
          </a:p>
          <a:p>
            <a:r>
              <a:rPr lang="en-US" baseline="0" dirty="0" smtClean="0"/>
              <a:t>-Email more corporate company for detailed info : </a:t>
            </a:r>
            <a:r>
              <a:rPr lang="en-US" baseline="0" dirty="0" err="1" smtClean="0"/>
              <a:t>Singstats</a:t>
            </a:r>
            <a:r>
              <a:rPr lang="en-US" baseline="0" dirty="0" smtClean="0"/>
              <a:t> instead of emailing them </a:t>
            </a:r>
          </a:p>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46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Need to interview more</a:t>
            </a:r>
            <a:r>
              <a:rPr lang="en-US" baseline="0" dirty="0" smtClean="0"/>
              <a:t> than 1 person </a:t>
            </a:r>
          </a:p>
          <a:p>
            <a:r>
              <a:rPr lang="en-US" baseline="0" dirty="0" smtClean="0"/>
              <a:t>Private company very limited info about the </a:t>
            </a:r>
            <a:r>
              <a:rPr lang="en-US" baseline="0" dirty="0" err="1" smtClean="0"/>
              <a:t>sectot</a:t>
            </a:r>
            <a:endParaRPr lang="en-US" baseline="0" dirty="0" smtClean="0"/>
          </a:p>
          <a:p>
            <a:r>
              <a:rPr lang="en-US" baseline="0" dirty="0" smtClean="0"/>
              <a:t>Secondary information are limited</a:t>
            </a:r>
          </a:p>
          <a:p>
            <a:r>
              <a:rPr lang="en-US" baseline="0" dirty="0" smtClean="0"/>
              <a:t>Do not have sufficient information </a:t>
            </a:r>
          </a:p>
          <a:p>
            <a:r>
              <a:rPr lang="en-US" baseline="0" dirty="0" smtClean="0"/>
              <a:t>Slow respond </a:t>
            </a:r>
            <a:r>
              <a:rPr lang="en-US" baseline="0" dirty="0" err="1" smtClean="0"/>
              <a:t>bla</a:t>
            </a:r>
            <a:r>
              <a:rPr lang="en-US" baseline="0" dirty="0" smtClean="0"/>
              <a:t> </a:t>
            </a:r>
            <a:r>
              <a:rPr lang="en-US" baseline="0" dirty="0" err="1" smtClean="0"/>
              <a:t>bla</a:t>
            </a:r>
            <a:r>
              <a:rPr lang="en-US" baseline="0" dirty="0" smtClean="0"/>
              <a:t> </a:t>
            </a:r>
            <a:r>
              <a:rPr lang="en-US" baseline="0" dirty="0" err="1" smtClean="0"/>
              <a:t>bla</a:t>
            </a:r>
            <a:r>
              <a:rPr lang="en-US" baseline="0" dirty="0" smtClean="0"/>
              <a:t>~</a:t>
            </a:r>
          </a:p>
          <a:p>
            <a:endParaRPr lang="en-US" baseline="0" dirty="0" smtClean="0"/>
          </a:p>
          <a:p>
            <a:r>
              <a:rPr lang="en-US" baseline="0" dirty="0" smtClean="0"/>
              <a:t>How c</a:t>
            </a:r>
          </a:p>
          <a:p>
            <a:r>
              <a:rPr lang="en-US" baseline="0" dirty="0" smtClean="0"/>
              <a:t>-Email more corporate company for detailed info : </a:t>
            </a:r>
            <a:r>
              <a:rPr lang="en-US" baseline="0" dirty="0" err="1" smtClean="0"/>
              <a:t>Singstats</a:t>
            </a:r>
            <a:r>
              <a:rPr lang="en-US" baseline="0" dirty="0" smtClean="0"/>
              <a:t> instead of emailing them </a:t>
            </a:r>
          </a:p>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47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u="sng" dirty="0" smtClean="0"/>
              <a:t>Background information</a:t>
            </a:r>
          </a:p>
          <a:p>
            <a:r>
              <a:rPr lang="en-US" b="0" u="none" dirty="0" smtClean="0"/>
              <a:t>BGC</a:t>
            </a:r>
            <a:r>
              <a:rPr lang="en-US" b="0" u="none" baseline="0" dirty="0" smtClean="0"/>
              <a:t> is 9 years old, since 2005. </a:t>
            </a:r>
          </a:p>
          <a:p>
            <a:r>
              <a:rPr lang="en-US" b="0" u="none" baseline="0" dirty="0" smtClean="0"/>
              <a:t>BGC, founded by </a:t>
            </a:r>
            <a:r>
              <a:rPr lang="en-US" b="0" u="none" baseline="0" dirty="0" err="1" smtClean="0"/>
              <a:t>Trsitan</a:t>
            </a:r>
            <a:r>
              <a:rPr lang="en-US" b="0" u="none" baseline="0" dirty="0" smtClean="0"/>
              <a:t> Chew since 2005.</a:t>
            </a:r>
          </a:p>
          <a:p>
            <a:r>
              <a:rPr lang="en-US" b="0" u="none" baseline="0" dirty="0" smtClean="0"/>
              <a:t>Being a high level international recruitment and search firm, BGC specializes in searching from high-level position for all companies who wants the real talent.  </a:t>
            </a:r>
          </a:p>
          <a:p>
            <a:r>
              <a:rPr lang="en-US" b="0" u="none" baseline="0" dirty="0" smtClean="0"/>
              <a:t>It identifies and delivers “human capital” solutions, which is a key aspect to every successful company’s growth.</a:t>
            </a:r>
          </a:p>
          <a:p>
            <a:endParaRPr lang="en-US" b="0" u="none" baseline="0" dirty="0" smtClean="0"/>
          </a:p>
          <a:p>
            <a:r>
              <a:rPr lang="en-US" b="0" u="none" baseline="0" dirty="0" smtClean="0"/>
              <a:t>Established offices are in Singapore, Hong Kong, Shanghai, Malaysia and Indonesia. </a:t>
            </a:r>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smtClean="0"/>
              <a:t>BGC strongly believes that the quest for talent is not transitory, but continuous and to foster enduring relationship built on trust for both employers and job-seekers.</a:t>
            </a:r>
          </a:p>
          <a:p>
            <a:r>
              <a:rPr lang="en-US" sz="1200" kern="1200" dirty="0" smtClean="0">
                <a:solidFill>
                  <a:schemeClr val="tx1"/>
                </a:solidFill>
                <a:latin typeface="+mn-lt"/>
                <a:ea typeface="+mn-ea"/>
                <a:cs typeface="+mn-cs"/>
              </a:rPr>
              <a:t> </a:t>
            </a:r>
            <a:r>
              <a:rPr lang="en-US" sz="1200" b="1" u="sng" kern="1200" dirty="0" smtClean="0">
                <a:solidFill>
                  <a:schemeClr val="tx1"/>
                </a:solidFill>
                <a:latin typeface="+mn-lt"/>
                <a:ea typeface="+mn-ea"/>
                <a:cs typeface="+mn-cs"/>
              </a:rPr>
              <a:t>Services  </a:t>
            </a:r>
            <a:r>
              <a:rPr lang="en-US" sz="1200" kern="1200" dirty="0" smtClean="0">
                <a:solidFill>
                  <a:schemeClr val="tx1"/>
                </a:solidFill>
                <a:latin typeface="+mn-lt"/>
                <a:ea typeface="+mn-ea"/>
                <a:cs typeface="+mn-cs"/>
              </a:rPr>
              <a:t>o Regional Recruitment  o Executive Search  o Permanent Selection  o Contract / Temporary Staffing  o HR &amp; Payroll Outsourcing Services  o Outplacement Services  </a:t>
            </a:r>
            <a:r>
              <a:rPr lang="en-US" sz="1200" b="1" u="sng" kern="1200" dirty="0" smtClean="0">
                <a:solidFill>
                  <a:schemeClr val="tx1"/>
                </a:solidFill>
                <a:latin typeface="+mn-lt"/>
                <a:ea typeface="+mn-ea"/>
                <a:cs typeface="+mn-cs"/>
              </a:rPr>
              <a:t>Specializations </a:t>
            </a:r>
            <a:r>
              <a:rPr lang="en-US" sz="1200" kern="1200" dirty="0" smtClean="0">
                <a:solidFill>
                  <a:schemeClr val="tx1"/>
                </a:solidFill>
                <a:latin typeface="+mn-lt"/>
                <a:ea typeface="+mn-ea"/>
                <a:cs typeface="+mn-cs"/>
              </a:rPr>
              <a:t>o Banking &amp; Finance o Industry &amp; Commerce o Information Technology and Technology o Energy o Commodities </a:t>
            </a:r>
            <a:endParaRPr lang="en-US" b="1" u="sng" dirty="0" smtClean="0"/>
          </a:p>
          <a:p>
            <a:endParaRPr lang="en-US" b="1" u="sng" dirty="0" smtClean="0"/>
          </a:p>
          <a:p>
            <a:r>
              <a:rPr lang="en-US" b="1" u="sng" dirty="0" smtClean="0"/>
              <a:t>Why we choose BGC? </a:t>
            </a:r>
          </a:p>
          <a:p>
            <a:r>
              <a:rPr lang="en-US" dirty="0" smtClean="0"/>
              <a:t>-Recruitment</a:t>
            </a:r>
            <a:r>
              <a:rPr lang="en-US" baseline="0" dirty="0" smtClean="0"/>
              <a:t> industry is a interesting sector. There are numerous competitors trying to gain a part in the market share. </a:t>
            </a:r>
          </a:p>
          <a:p>
            <a:r>
              <a:rPr lang="en-US" baseline="0" dirty="0" smtClean="0"/>
              <a:t>And most importantly, there is a close fit of what we have been learning for the past 12 weeks. </a:t>
            </a:r>
          </a:p>
          <a:p>
            <a:r>
              <a:rPr lang="en-US" baseline="0" dirty="0" smtClean="0"/>
              <a:t>As we all know, outsourcing have become a growing trend in today’s society especially due to the fast-paced technology changes. </a:t>
            </a:r>
          </a:p>
          <a:p>
            <a:r>
              <a:rPr lang="en-US" baseline="0" dirty="0" smtClean="0"/>
              <a:t>Besides, more companies are now outsourcing their payroll services to other companies.</a:t>
            </a:r>
          </a:p>
          <a:p>
            <a:endParaRPr lang="en-US" baseline="0" dirty="0" smtClean="0"/>
          </a:p>
          <a:p>
            <a:endParaRPr lang="en-US" b="1" u="sng" baseline="0" dirty="0" smtClean="0"/>
          </a:p>
          <a:p>
            <a:r>
              <a:rPr lang="en-US" b="1" u="sng" baseline="0" dirty="0" smtClean="0"/>
              <a:t>How we gain access to the organization? </a:t>
            </a:r>
          </a:p>
          <a:p>
            <a:r>
              <a:rPr lang="en-US" baseline="0" dirty="0" smtClean="0"/>
              <a:t>We obtained both secondary and primary research to get hold of information. </a:t>
            </a:r>
          </a:p>
          <a:p>
            <a:r>
              <a:rPr lang="en-US" baseline="0" dirty="0" smtClean="0"/>
              <a:t>We have conducted a series of interviews with the HR manager, HR consultants, Former employees as well as ex-candidates of BGC. </a:t>
            </a:r>
          </a:p>
          <a:p>
            <a:endParaRPr lang="en-US" baseline="0" dirty="0" smtClean="0"/>
          </a:p>
          <a:p>
            <a:r>
              <a:rPr lang="en-US" b="1" u="sng" baseline="0" dirty="0" smtClean="0"/>
              <a:t>HR manager: </a:t>
            </a:r>
          </a:p>
          <a:p>
            <a:pPr marL="171450" indent="-171450">
              <a:buFont typeface="Arial"/>
              <a:buChar char="•"/>
            </a:pPr>
            <a:r>
              <a:rPr lang="en-US" baseline="0" dirty="0" smtClean="0"/>
              <a:t>Kimberly </a:t>
            </a:r>
            <a:r>
              <a:rPr lang="en-US" baseline="0" dirty="0" err="1" smtClean="0"/>
              <a:t>Unwin</a:t>
            </a:r>
            <a:r>
              <a:rPr lang="en-US" baseline="0" dirty="0" smtClean="0"/>
              <a:t> </a:t>
            </a:r>
          </a:p>
          <a:p>
            <a:pPr marL="0" indent="0">
              <a:buFont typeface="Arial"/>
              <a:buNone/>
            </a:pPr>
            <a:r>
              <a:rPr lang="en-US" baseline="0" dirty="0" smtClean="0"/>
              <a:t>HR manager since 2010 </a:t>
            </a:r>
          </a:p>
          <a:p>
            <a:pPr marL="0" indent="0">
              <a:buFont typeface="Arial"/>
              <a:buNone/>
            </a:pPr>
            <a:r>
              <a:rPr lang="en-US" sz="1200" kern="1200" dirty="0" smtClean="0">
                <a:solidFill>
                  <a:schemeClr val="tx1"/>
                </a:solidFill>
                <a:latin typeface="+mn-lt"/>
                <a:ea typeface="+mn-ea"/>
                <a:cs typeface="+mn-cs"/>
              </a:rPr>
              <a:t>Was a Career Consultant with over seven years of working experience in various countries and industries.</a:t>
            </a:r>
            <a:r>
              <a:rPr lang="en-US" sz="1200" kern="1200" baseline="0" dirty="0" smtClean="0">
                <a:solidFill>
                  <a:schemeClr val="tx1"/>
                </a:solidFill>
                <a:latin typeface="+mn-lt"/>
                <a:ea typeface="+mn-ea"/>
                <a:cs typeface="+mn-cs"/>
              </a:rPr>
              <a:t> </a:t>
            </a:r>
          </a:p>
          <a:p>
            <a:pPr marL="0" indent="0">
              <a:buFont typeface="Arial"/>
              <a:buNone/>
            </a:pPr>
            <a:endParaRPr lang="en-US" baseline="0" dirty="0" smtClean="0"/>
          </a:p>
          <a:p>
            <a:r>
              <a:rPr lang="en-US" b="1" u="sng" baseline="0" dirty="0" smtClean="0"/>
              <a:t>HR consultants: </a:t>
            </a:r>
          </a:p>
          <a:p>
            <a:endParaRPr lang="en-US" baseline="0" dirty="0" smtClean="0"/>
          </a:p>
          <a:p>
            <a:pPr marL="171450" indent="-171450">
              <a:buFont typeface="Arial"/>
              <a:buChar char="•"/>
            </a:pPr>
            <a:r>
              <a:rPr lang="en-US" baseline="0" dirty="0" smtClean="0"/>
              <a:t>Adrian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2012, currently working in the “Executive” department doing recruitment for the “Executive team.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was once offered to be a ‘Team Leader’ where they were made to do more sales but did not have an attractive pay raise.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refused the offer because it is “not worth the effort”. He graduated with the degree in Applied Mathematics.</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Gary Chun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2008, currently</a:t>
            </a:r>
            <a:r>
              <a:rPr lang="en-US" sz="1200" kern="1200" baseline="0" dirty="0" smtClean="0">
                <a:solidFill>
                  <a:schemeClr val="tx1"/>
                </a:solidFill>
                <a:effectLst/>
                <a:latin typeface="+mn-lt"/>
                <a:ea typeface="+mn-ea"/>
                <a:cs typeface="+mn-cs"/>
              </a:rPr>
              <a:t> working as a “Senior HR consultant”.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Team has won TOP SALES of BGC for a consecutive of 5 years. </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b="1" u="sng" kern="1200" dirty="0" smtClean="0">
                <a:solidFill>
                  <a:schemeClr val="tx1"/>
                </a:solidFill>
                <a:effectLst/>
                <a:latin typeface="+mn-lt"/>
                <a:ea typeface="+mn-ea"/>
                <a:cs typeface="+mn-cs"/>
              </a:rPr>
              <a:t>Former</a:t>
            </a:r>
            <a:r>
              <a:rPr lang="en-US" sz="1200" b="1" u="sng" kern="1200" baseline="0" dirty="0" smtClean="0">
                <a:solidFill>
                  <a:schemeClr val="tx1"/>
                </a:solidFill>
                <a:effectLst/>
                <a:latin typeface="+mn-lt"/>
                <a:ea typeface="+mn-ea"/>
                <a:cs typeface="+mn-cs"/>
              </a:rPr>
              <a:t> </a:t>
            </a:r>
            <a:r>
              <a:rPr lang="en-US" sz="1200" b="1" u="sng" kern="1200" dirty="0" smtClean="0">
                <a:solidFill>
                  <a:schemeClr val="tx1"/>
                </a:solidFill>
                <a:effectLst/>
                <a:latin typeface="+mn-lt"/>
                <a:ea typeface="+mn-ea"/>
                <a:cs typeface="+mn-cs"/>
              </a:rPr>
              <a:t> employees (Temp staffs):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Michelle</a:t>
            </a:r>
            <a:r>
              <a:rPr lang="en-US" sz="1200" kern="1200" baseline="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Temporary staffs as at 2012, recruitment consultant for temp jobs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Yvonne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Joined BGC in 2012, full-time position and was tasked to handle the temp jobs </a:t>
            </a:r>
            <a:endParaRPr lang="en-US" sz="1200" kern="1200" dirty="0" smtClean="0">
              <a:solidFill>
                <a:schemeClr val="tx1"/>
              </a:solidFill>
              <a:effectLst/>
              <a:latin typeface="+mn-lt"/>
              <a:ea typeface="+mn-ea"/>
              <a:cs typeface="+mn-cs"/>
            </a:endParaRPr>
          </a:p>
          <a:p>
            <a:pPr marL="171450" indent="-171450">
              <a:buFont typeface="Arial"/>
              <a:buChar char="•"/>
            </a:pPr>
            <a:endParaRPr lang="en-US" baseline="0" dirty="0" smtClean="0"/>
          </a:p>
          <a:p>
            <a:endParaRPr lang="en-US" baseline="0" dirty="0" smtClean="0"/>
          </a:p>
          <a:p>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CB30FED0-F059-4389-BEDE-10B48022C029}" type="slidenum">
              <a:rPr lang="en-US" smtClean="0"/>
              <a:pPr/>
              <a:t>5</a:t>
            </a:fld>
            <a:endParaRPr lang="en-US"/>
          </a:p>
        </p:txBody>
      </p:sp>
    </p:spTree>
    <p:extLst>
      <p:ext uri="{BB962C8B-B14F-4D97-AF65-F5344CB8AC3E}">
        <p14:creationId xmlns:p14="http://schemas.microsoft.com/office/powerpoint/2010/main" val="679696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Outline what you have</a:t>
            </a:r>
            <a:r>
              <a:rPr lang="en-US" baseline="0" dirty="0" smtClean="0"/>
              <a:t> learned from this fieldwork </a:t>
            </a:r>
          </a:p>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48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Outline what you have</a:t>
            </a:r>
            <a:r>
              <a:rPr lang="en-US" baseline="0" dirty="0" smtClean="0"/>
              <a:t> learned from this fieldwork </a:t>
            </a:r>
          </a:p>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49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CB30FED0-F059-4389-BEDE-10B48022C029}" type="slidenum">
              <a:rPr lang="en-US" smtClean="0"/>
              <a:pPr/>
              <a:t>52</a:t>
            </a:fld>
            <a:endParaRPr lang="en-US"/>
          </a:p>
        </p:txBody>
      </p:sp>
    </p:spTree>
    <p:extLst>
      <p:ext uri="{BB962C8B-B14F-4D97-AF65-F5344CB8AC3E}">
        <p14:creationId xmlns:p14="http://schemas.microsoft.com/office/powerpoint/2010/main" val="679696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Porter five forces analysis</a:t>
            </a:r>
            <a:r>
              <a:rPr lang="en-US" sz="1200" b="0" i="0" kern="1200" dirty="0" smtClean="0">
                <a:solidFill>
                  <a:schemeClr val="tx1"/>
                </a:solidFill>
                <a:latin typeface="+mn-lt"/>
                <a:ea typeface="+mn-ea"/>
                <a:cs typeface="+mn-cs"/>
              </a:rPr>
              <a:t> is a framework for industry analysis and business strategy development.</a:t>
            </a:r>
            <a:endParaRPr lang="en-US" dirty="0"/>
          </a:p>
        </p:txBody>
      </p:sp>
      <p:sp>
        <p:nvSpPr>
          <p:cNvPr id="4" name="Slide Number Placeholder 3"/>
          <p:cNvSpPr>
            <a:spLocks noGrp="1"/>
          </p:cNvSpPr>
          <p:nvPr>
            <p:ph type="sldNum" sz="quarter" idx="10"/>
          </p:nvPr>
        </p:nvSpPr>
        <p:spPr/>
        <p:txBody>
          <a:bodyPr/>
          <a:lstStyle/>
          <a:p>
            <a:fld id="{AB1A3B36-6F8B-43C3-8337-A68A2B91F0D7}" type="slidenum">
              <a:rPr lang="en-US" smtClean="0"/>
              <a:pPr/>
              <a:t>53</a:t>
            </a:fld>
            <a:endParaRPr lang="en-US"/>
          </a:p>
        </p:txBody>
      </p:sp>
    </p:spTree>
    <p:extLst>
      <p:ext uri="{BB962C8B-B14F-4D97-AF65-F5344CB8AC3E}">
        <p14:creationId xmlns:p14="http://schemas.microsoft.com/office/powerpoint/2010/main" val="2572394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The use of recruitment services increases the exposure of companies to potential candidates and thus employment services are decidedly popular. However, most companies have the resources to be capable of conducting their own recruitment and so the threat of substitutes with respect to the employment services market is strong. </a:t>
            </a:r>
          </a:p>
          <a:p>
            <a:endParaRPr lang="en-US" sz="1200" kern="1200" baseline="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 Consumer switching costs are low</a:t>
            </a:r>
            <a:r>
              <a:rPr lang="en-US" dirty="0" smtClean="0"/>
              <a:t/>
            </a:r>
            <a:br>
              <a:rPr lang="en-US" dirty="0" smtClean="0"/>
            </a:br>
            <a:r>
              <a:rPr lang="en-US" sz="1200" b="0" i="0" kern="1200" dirty="0" smtClean="0">
                <a:solidFill>
                  <a:schemeClr val="tx1"/>
                </a:solidFill>
                <a:latin typeface="+mn-lt"/>
                <a:ea typeface="+mn-ea"/>
                <a:cs typeface="+mn-cs"/>
              </a:rPr>
              <a:t>• Substitute product is cheaper than industry product</a:t>
            </a:r>
            <a:r>
              <a:rPr lang="en-US" dirty="0" smtClean="0"/>
              <a:t/>
            </a:r>
            <a:br>
              <a:rPr lang="en-US" dirty="0" smtClean="0"/>
            </a:br>
            <a:r>
              <a:rPr lang="en-US" sz="1200" b="0" i="0" kern="1200" dirty="0" smtClean="0">
                <a:solidFill>
                  <a:schemeClr val="tx1"/>
                </a:solidFill>
                <a:latin typeface="+mn-lt"/>
                <a:ea typeface="+mn-ea"/>
                <a:cs typeface="+mn-cs"/>
              </a:rPr>
              <a:t>• Substitute product quality is equal or superior to industry product quality</a:t>
            </a:r>
            <a:r>
              <a:rPr lang="en-US" dirty="0" smtClean="0"/>
              <a:t/>
            </a:r>
            <a:br>
              <a:rPr lang="en-US" dirty="0" smtClean="0"/>
            </a:br>
            <a:r>
              <a:rPr lang="en-US" sz="1200" b="0" i="0" kern="1200" dirty="0" smtClean="0">
                <a:solidFill>
                  <a:schemeClr val="tx1"/>
                </a:solidFill>
                <a:latin typeface="+mn-lt"/>
                <a:ea typeface="+mn-ea"/>
                <a:cs typeface="+mn-cs"/>
              </a:rPr>
              <a:t>• Substitute performance is equal or superior to industry product performance</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market is growing rapidly and there are an increasing number of large highly reputable companies with strong brand names present in the region. The market is growing rapidly and there are an increasing number of large highly reputable companies with strong brand names present in the region. A lack of end-user switching costs and easy access to clients through direct marketing, aids new entrants in building a client base. Overall, the threat of new entrants into the employment services market is moderate.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Buyer power is strengthened by the ability to switch from one market player to another at relatively low cost and the ability to utilize multiple agencies in advertising specific positions. Some of the recruitments agencies can differentiate themselves through the training they offer to clients however as times go by, training is becoming standardized throughout the industry with many companies offering similar programs. At such, buyers/clients typically have a high degree of choice and often utilize multiple agencies in advertising a specific position.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Changing suppliers can incur significant costs in terms of staff training and most </a:t>
            </a:r>
            <a:r>
              <a:rPr lang="en-US" sz="1200" b="0" i="0" kern="1200" dirty="0" smtClean="0">
                <a:solidFill>
                  <a:schemeClr val="tx1"/>
                </a:solidFill>
                <a:latin typeface="+mn-lt"/>
                <a:ea typeface="+mn-ea"/>
                <a:cs typeface="+mn-cs"/>
              </a:rPr>
              <a:t>supplier’s services</a:t>
            </a:r>
            <a:r>
              <a:rPr lang="en-US" sz="1200" b="0" i="0" kern="1200" baseline="0" dirty="0" smtClean="0">
                <a:solidFill>
                  <a:schemeClr val="tx1"/>
                </a:solidFill>
                <a:latin typeface="+mn-lt"/>
                <a:ea typeface="+mn-ea"/>
                <a:cs typeface="+mn-cs"/>
              </a:rPr>
              <a:t> are </a:t>
            </a:r>
            <a:r>
              <a:rPr lang="en-US" sz="1200" b="0" i="0" kern="1200" dirty="0" smtClean="0">
                <a:solidFill>
                  <a:schemeClr val="tx1"/>
                </a:solidFill>
                <a:latin typeface="+mn-lt"/>
                <a:ea typeface="+mn-ea"/>
                <a:cs typeface="+mn-cs"/>
              </a:rPr>
              <a:t>quite similar, supplier bargaining power can</a:t>
            </a:r>
            <a:r>
              <a:rPr lang="en-US" sz="1200" b="0" i="0" kern="1200" baseline="0" dirty="0" smtClean="0">
                <a:solidFill>
                  <a:schemeClr val="tx1"/>
                </a:solidFill>
                <a:latin typeface="+mn-lt"/>
                <a:ea typeface="+mn-ea"/>
                <a:cs typeface="+mn-cs"/>
              </a:rPr>
              <a:t> be considered</a:t>
            </a:r>
            <a:r>
              <a:rPr lang="en-US" sz="1200" b="0" i="0" kern="1200" dirty="0" smtClean="0">
                <a:solidFill>
                  <a:schemeClr val="tx1"/>
                </a:solidFill>
                <a:latin typeface="+mn-lt"/>
                <a:ea typeface="+mn-ea"/>
                <a:cs typeface="+mn-cs"/>
              </a:rPr>
              <a:t> low. With</a:t>
            </a:r>
            <a:r>
              <a:rPr lang="en-US" sz="1200" b="0" i="0" kern="1200" baseline="0" dirty="0" smtClean="0">
                <a:solidFill>
                  <a:schemeClr val="tx1"/>
                </a:solidFill>
                <a:latin typeface="+mn-lt"/>
                <a:ea typeface="+mn-ea"/>
                <a:cs typeface="+mn-cs"/>
              </a:rPr>
              <a:t> the further addition of many substitutes around, the o</a:t>
            </a:r>
            <a:r>
              <a:rPr lang="en-US" sz="1200" kern="1200" baseline="0" dirty="0" smtClean="0">
                <a:solidFill>
                  <a:schemeClr val="tx1"/>
                </a:solidFill>
                <a:latin typeface="+mn-lt"/>
                <a:ea typeface="+mn-ea"/>
                <a:cs typeface="+mn-cs"/>
              </a:rPr>
              <a:t>verall supplier power with respect to the industry is moderate. </a:t>
            </a:r>
          </a:p>
        </p:txBody>
      </p:sp>
      <p:sp>
        <p:nvSpPr>
          <p:cNvPr id="4" name="Slide Number Placeholder 3"/>
          <p:cNvSpPr>
            <a:spLocks noGrp="1"/>
          </p:cNvSpPr>
          <p:nvPr>
            <p:ph type="sldNum" sz="quarter" idx="10"/>
          </p:nvPr>
        </p:nvSpPr>
        <p:spPr/>
        <p:txBody>
          <a:bodyPr/>
          <a:lstStyle/>
          <a:p>
            <a:fld id="{AB1A3B36-6F8B-43C3-8337-A68A2B91F0D7}" type="slidenum">
              <a:rPr lang="en-US" smtClean="0"/>
              <a:pPr/>
              <a:t>54</a:t>
            </a:fld>
            <a:endParaRPr lang="en-US"/>
          </a:p>
        </p:txBody>
      </p:sp>
    </p:spTree>
    <p:extLst>
      <p:ext uri="{BB962C8B-B14F-4D97-AF65-F5344CB8AC3E}">
        <p14:creationId xmlns:p14="http://schemas.microsoft.com/office/powerpoint/2010/main" val="1508422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u="sng" kern="1200" dirty="0" smtClean="0">
                <a:solidFill>
                  <a:schemeClr val="tx1"/>
                </a:solidFill>
                <a:latin typeface="+mn-lt"/>
                <a:ea typeface="+mn-ea"/>
                <a:cs typeface="+mn-cs"/>
              </a:rPr>
              <a:t>SWOT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Strengths: Company culture competitive but closely knitted, hires people with drive and are intrinsically motivated by competition</a:t>
            </a:r>
          </a:p>
          <a:p>
            <a:r>
              <a:rPr lang="en-US" sz="1200" kern="1200" dirty="0" smtClean="0">
                <a:solidFill>
                  <a:schemeClr val="tx1"/>
                </a:solidFill>
                <a:latin typeface="+mn-lt"/>
                <a:ea typeface="+mn-ea"/>
                <a:cs typeface="+mn-cs"/>
              </a:rPr>
              <a:t>Weaknesses: Currently everyone’s job scope is ‘everywhere’ employees have to do multiple things at one go, need to have specialized roles like analyst, sales, client management, etc. instead of having every employee do a mixture of things, it is not going to grow like that</a:t>
            </a:r>
          </a:p>
          <a:p>
            <a:r>
              <a:rPr lang="en-US" sz="1200" kern="1200" dirty="0" smtClean="0">
                <a:solidFill>
                  <a:schemeClr val="tx1"/>
                </a:solidFill>
                <a:latin typeface="+mn-lt"/>
                <a:ea typeface="+mn-ea"/>
                <a:cs typeface="+mn-cs"/>
              </a:rPr>
              <a:t>Threats: Current competitors in the market, </a:t>
            </a:r>
            <a:r>
              <a:rPr lang="en-US" sz="1200" kern="1200" dirty="0" err="1" smtClean="0">
                <a:solidFill>
                  <a:schemeClr val="tx1"/>
                </a:solidFill>
                <a:latin typeface="+mn-lt"/>
                <a:ea typeface="+mn-ea"/>
                <a:cs typeface="+mn-cs"/>
              </a:rPr>
              <a:t>recruitplus</a:t>
            </a:r>
            <a:r>
              <a:rPr lang="en-US" sz="1200" kern="1200" dirty="0" smtClean="0">
                <a:solidFill>
                  <a:schemeClr val="tx1"/>
                </a:solidFill>
                <a:latin typeface="+mn-lt"/>
                <a:ea typeface="+mn-ea"/>
                <a:cs typeface="+mn-cs"/>
              </a:rPr>
              <a:t>, prime staff… a lot of recruitment firms out there</a:t>
            </a:r>
          </a:p>
          <a:p>
            <a:r>
              <a:rPr lang="en-US" sz="1200" kern="1200" dirty="0" smtClean="0">
                <a:solidFill>
                  <a:schemeClr val="tx1"/>
                </a:solidFill>
                <a:latin typeface="+mn-lt"/>
                <a:ea typeface="+mn-ea"/>
                <a:cs typeface="+mn-cs"/>
              </a:rPr>
              <a:t>Opportunities: Increase difficulty for companies to source for employees themselves efficiently (can also be a threat for BGC)</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B1A3B36-6F8B-43C3-8337-A68A2B91F0D7}" type="slidenum">
              <a:rPr lang="en-US" smtClean="0"/>
              <a:pPr/>
              <a:t>55</a:t>
            </a:fld>
            <a:endParaRPr lang="en-US"/>
          </a:p>
        </p:txBody>
      </p:sp>
    </p:spTree>
    <p:extLst>
      <p:ext uri="{BB962C8B-B14F-4D97-AF65-F5344CB8AC3E}">
        <p14:creationId xmlns:p14="http://schemas.microsoft.com/office/powerpoint/2010/main" val="2596162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Outline what you have</a:t>
            </a:r>
            <a:r>
              <a:rPr lang="en-US" baseline="0" dirty="0" smtClean="0"/>
              <a:t> learned from this fieldwork </a:t>
            </a:r>
          </a:p>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56</a:t>
            </a:fld>
            <a:endParaRPr lang="en-US"/>
          </a:p>
        </p:txBody>
      </p:sp>
    </p:spTree>
    <p:extLst>
      <p:ext uri="{BB962C8B-B14F-4D97-AF65-F5344CB8AC3E}">
        <p14:creationId xmlns:p14="http://schemas.microsoft.com/office/powerpoint/2010/main" val="2083865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Outline what you have</a:t>
            </a:r>
            <a:r>
              <a:rPr lang="en-US" baseline="0" dirty="0" smtClean="0"/>
              <a:t> learned from this fieldwork </a:t>
            </a:r>
          </a:p>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57</a:t>
            </a:fld>
            <a:endParaRPr lang="en-US"/>
          </a:p>
        </p:txBody>
      </p:sp>
    </p:spTree>
    <p:extLst>
      <p:ext uri="{BB962C8B-B14F-4D97-AF65-F5344CB8AC3E}">
        <p14:creationId xmlns:p14="http://schemas.microsoft.com/office/powerpoint/2010/main" val="2439120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Outline what you have</a:t>
            </a:r>
            <a:r>
              <a:rPr lang="en-US" baseline="0" dirty="0" smtClean="0"/>
              <a:t> learned from this fieldwork </a:t>
            </a:r>
          </a:p>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58</a:t>
            </a:fld>
            <a:endParaRPr lang="en-US"/>
          </a:p>
        </p:txBody>
      </p:sp>
    </p:spTree>
    <p:extLst>
      <p:ext uri="{BB962C8B-B14F-4D97-AF65-F5344CB8AC3E}">
        <p14:creationId xmlns:p14="http://schemas.microsoft.com/office/powerpoint/2010/main" val="1974053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Outline what you have</a:t>
            </a:r>
            <a:r>
              <a:rPr lang="en-US" baseline="0" dirty="0" smtClean="0"/>
              <a:t> learned from this fieldwork </a:t>
            </a:r>
          </a:p>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59</a:t>
            </a:fld>
            <a:endParaRPr lang="en-US"/>
          </a:p>
        </p:txBody>
      </p:sp>
    </p:spTree>
    <p:extLst>
      <p:ext uri="{BB962C8B-B14F-4D97-AF65-F5344CB8AC3E}">
        <p14:creationId xmlns:p14="http://schemas.microsoft.com/office/powerpoint/2010/main" val="3908370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u="sng" dirty="0" smtClean="0"/>
              <a:t>Background information</a:t>
            </a:r>
          </a:p>
          <a:p>
            <a:r>
              <a:rPr lang="en-US" b="0" u="none" dirty="0" smtClean="0"/>
              <a:t>BGC</a:t>
            </a:r>
            <a:r>
              <a:rPr lang="en-US" b="0" u="none" baseline="0" dirty="0" smtClean="0"/>
              <a:t> is 9 years old, since 2005. </a:t>
            </a:r>
          </a:p>
          <a:p>
            <a:r>
              <a:rPr lang="en-US" b="0" u="none" baseline="0" dirty="0" smtClean="0"/>
              <a:t>BGC, founded by </a:t>
            </a:r>
            <a:r>
              <a:rPr lang="en-US" b="0" u="none" baseline="0" dirty="0" err="1" smtClean="0"/>
              <a:t>Trsitan</a:t>
            </a:r>
            <a:r>
              <a:rPr lang="en-US" b="0" u="none" baseline="0" dirty="0" smtClean="0"/>
              <a:t> Chew since 2005.</a:t>
            </a:r>
          </a:p>
          <a:p>
            <a:r>
              <a:rPr lang="en-US" b="0" u="none" baseline="0" dirty="0" smtClean="0"/>
              <a:t>Being a high level international recruitment and search firm, BGC specializes in searching from high-level position for all companies who wants the real talent.  </a:t>
            </a:r>
          </a:p>
          <a:p>
            <a:r>
              <a:rPr lang="en-US" b="0" u="none" baseline="0" dirty="0" smtClean="0"/>
              <a:t>It identifies and delivers “human capital” solutions, which is a key aspect to every successful company’s growth.</a:t>
            </a:r>
          </a:p>
          <a:p>
            <a:endParaRPr lang="en-US" b="0" u="none" baseline="0" dirty="0" smtClean="0"/>
          </a:p>
          <a:p>
            <a:r>
              <a:rPr lang="en-US" b="0" u="none" baseline="0" dirty="0" smtClean="0"/>
              <a:t>Established offices are in Singapore, Hong Kong, Shanghai, Malaysia and Indonesia. </a:t>
            </a:r>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smtClean="0"/>
              <a:t>BGC strongly believes that the quest for talent is not transitory, but continuous and to foster enduring relationship built on trust for both employers and job-seekers.</a:t>
            </a:r>
          </a:p>
          <a:p>
            <a:r>
              <a:rPr lang="en-US" sz="1200" kern="1200" dirty="0" smtClean="0">
                <a:solidFill>
                  <a:schemeClr val="tx1"/>
                </a:solidFill>
                <a:latin typeface="+mn-lt"/>
                <a:ea typeface="+mn-ea"/>
                <a:cs typeface="+mn-cs"/>
              </a:rPr>
              <a:t> </a:t>
            </a:r>
            <a:r>
              <a:rPr lang="en-US" sz="1200" b="1" u="sng" kern="1200" dirty="0" smtClean="0">
                <a:solidFill>
                  <a:schemeClr val="tx1"/>
                </a:solidFill>
                <a:latin typeface="+mn-lt"/>
                <a:ea typeface="+mn-ea"/>
                <a:cs typeface="+mn-cs"/>
              </a:rPr>
              <a:t>Services  </a:t>
            </a:r>
            <a:r>
              <a:rPr lang="en-US" sz="1200" kern="1200" dirty="0" smtClean="0">
                <a:solidFill>
                  <a:schemeClr val="tx1"/>
                </a:solidFill>
                <a:latin typeface="+mn-lt"/>
                <a:ea typeface="+mn-ea"/>
                <a:cs typeface="+mn-cs"/>
              </a:rPr>
              <a:t>o Regional Recruitment  o Executive Search  o Permanent Selection  o Contract / Temporary Staffing  o HR &amp; Payroll Outsourcing Services  o Outplacement Services  </a:t>
            </a:r>
            <a:r>
              <a:rPr lang="en-US" sz="1200" b="1" u="sng" kern="1200" dirty="0" smtClean="0">
                <a:solidFill>
                  <a:schemeClr val="tx1"/>
                </a:solidFill>
                <a:latin typeface="+mn-lt"/>
                <a:ea typeface="+mn-ea"/>
                <a:cs typeface="+mn-cs"/>
              </a:rPr>
              <a:t>Specializations </a:t>
            </a:r>
            <a:r>
              <a:rPr lang="en-US" sz="1200" kern="1200" dirty="0" smtClean="0">
                <a:solidFill>
                  <a:schemeClr val="tx1"/>
                </a:solidFill>
                <a:latin typeface="+mn-lt"/>
                <a:ea typeface="+mn-ea"/>
                <a:cs typeface="+mn-cs"/>
              </a:rPr>
              <a:t>o Banking &amp; Finance o Industry &amp; Commerce o Information Technology and Technology o Energy o Commodities </a:t>
            </a:r>
            <a:endParaRPr lang="en-US" b="1" u="sng" dirty="0" smtClean="0"/>
          </a:p>
          <a:p>
            <a:endParaRPr lang="en-US" b="1" u="sng" dirty="0" smtClean="0"/>
          </a:p>
          <a:p>
            <a:r>
              <a:rPr lang="en-US" b="1" u="sng" dirty="0" smtClean="0"/>
              <a:t>Why we choose BGC? </a:t>
            </a:r>
          </a:p>
          <a:p>
            <a:r>
              <a:rPr lang="en-US" dirty="0" smtClean="0"/>
              <a:t>-Recruitment</a:t>
            </a:r>
            <a:r>
              <a:rPr lang="en-US" baseline="0" dirty="0" smtClean="0"/>
              <a:t> industry is a interesting sector. There are numerous competitors trying to gain a part in the market share. </a:t>
            </a:r>
          </a:p>
          <a:p>
            <a:r>
              <a:rPr lang="en-US" baseline="0" dirty="0" smtClean="0"/>
              <a:t>And most importantly, there is a close fit of what we have been learning for the past 12 weeks. </a:t>
            </a:r>
          </a:p>
          <a:p>
            <a:r>
              <a:rPr lang="en-US" baseline="0" dirty="0" smtClean="0"/>
              <a:t>As we all know, outsourcing have become a growing trend in today’s society especially due to the fast-paced technology changes. </a:t>
            </a:r>
          </a:p>
          <a:p>
            <a:r>
              <a:rPr lang="en-US" baseline="0" dirty="0" smtClean="0"/>
              <a:t>Besides, more companies are now outsourcing their payroll services to other companies.</a:t>
            </a:r>
          </a:p>
          <a:p>
            <a:endParaRPr lang="en-US" baseline="0" dirty="0" smtClean="0"/>
          </a:p>
          <a:p>
            <a:endParaRPr lang="en-US" b="1" u="sng" baseline="0" dirty="0" smtClean="0"/>
          </a:p>
          <a:p>
            <a:r>
              <a:rPr lang="en-US" b="1" u="sng" baseline="0" dirty="0" smtClean="0"/>
              <a:t>How we gain access to the organization? </a:t>
            </a:r>
          </a:p>
          <a:p>
            <a:r>
              <a:rPr lang="en-US" baseline="0" dirty="0" smtClean="0"/>
              <a:t>We obtained both secondary and primary research to get hold of information. </a:t>
            </a:r>
          </a:p>
          <a:p>
            <a:r>
              <a:rPr lang="en-US" baseline="0" dirty="0" smtClean="0"/>
              <a:t>We have conducted a series of interviews with the HR manager, HR consultants, Former employees as well as ex-candidates of BGC. </a:t>
            </a:r>
          </a:p>
          <a:p>
            <a:endParaRPr lang="en-US" baseline="0" dirty="0" smtClean="0"/>
          </a:p>
          <a:p>
            <a:r>
              <a:rPr lang="en-US" b="1" u="sng" baseline="0" dirty="0" smtClean="0"/>
              <a:t>HR manager: </a:t>
            </a:r>
          </a:p>
          <a:p>
            <a:pPr marL="171450" indent="-171450">
              <a:buFont typeface="Arial"/>
              <a:buChar char="•"/>
            </a:pPr>
            <a:r>
              <a:rPr lang="en-US" baseline="0" dirty="0" smtClean="0"/>
              <a:t>Kimberly </a:t>
            </a:r>
            <a:r>
              <a:rPr lang="en-US" baseline="0" dirty="0" err="1" smtClean="0"/>
              <a:t>Unwin</a:t>
            </a:r>
            <a:r>
              <a:rPr lang="en-US" baseline="0" dirty="0" smtClean="0"/>
              <a:t> </a:t>
            </a:r>
          </a:p>
          <a:p>
            <a:pPr marL="0" indent="0">
              <a:buFont typeface="Arial"/>
              <a:buNone/>
            </a:pPr>
            <a:r>
              <a:rPr lang="en-US" baseline="0" dirty="0" smtClean="0"/>
              <a:t>HR manager since 2010 </a:t>
            </a:r>
          </a:p>
          <a:p>
            <a:pPr marL="0" indent="0">
              <a:buFont typeface="Arial"/>
              <a:buNone/>
            </a:pPr>
            <a:r>
              <a:rPr lang="en-US" sz="1200" kern="1200" dirty="0" smtClean="0">
                <a:solidFill>
                  <a:schemeClr val="tx1"/>
                </a:solidFill>
                <a:latin typeface="+mn-lt"/>
                <a:ea typeface="+mn-ea"/>
                <a:cs typeface="+mn-cs"/>
              </a:rPr>
              <a:t>Was a Career Consultant with over seven years of working experience in various countries and industries.</a:t>
            </a:r>
            <a:r>
              <a:rPr lang="en-US" sz="1200" kern="1200" baseline="0" dirty="0" smtClean="0">
                <a:solidFill>
                  <a:schemeClr val="tx1"/>
                </a:solidFill>
                <a:latin typeface="+mn-lt"/>
                <a:ea typeface="+mn-ea"/>
                <a:cs typeface="+mn-cs"/>
              </a:rPr>
              <a:t> </a:t>
            </a:r>
          </a:p>
          <a:p>
            <a:pPr marL="0" indent="0">
              <a:buFont typeface="Arial"/>
              <a:buNone/>
            </a:pPr>
            <a:endParaRPr lang="en-US" baseline="0" dirty="0" smtClean="0"/>
          </a:p>
          <a:p>
            <a:r>
              <a:rPr lang="en-US" b="1" u="sng" baseline="0" dirty="0" smtClean="0"/>
              <a:t>HR consultants: </a:t>
            </a:r>
          </a:p>
          <a:p>
            <a:endParaRPr lang="en-US" baseline="0" dirty="0" smtClean="0"/>
          </a:p>
          <a:p>
            <a:pPr marL="171450" indent="-171450">
              <a:buFont typeface="Arial"/>
              <a:buChar char="•"/>
            </a:pPr>
            <a:r>
              <a:rPr lang="en-US" baseline="0" dirty="0" smtClean="0"/>
              <a:t>Adrian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2012, currently working in the “Executive” department doing recruitment for the “Executive team.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was once offered to be a ‘Team Leader’ where they were made to do more sales but did not have an attractive pay raise.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refused the offer because it is “not worth the effort”. He graduated with the degree in Applied Mathematics.</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Gary Chun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2008, currently</a:t>
            </a:r>
            <a:r>
              <a:rPr lang="en-US" sz="1200" kern="1200" baseline="0" dirty="0" smtClean="0">
                <a:solidFill>
                  <a:schemeClr val="tx1"/>
                </a:solidFill>
                <a:effectLst/>
                <a:latin typeface="+mn-lt"/>
                <a:ea typeface="+mn-ea"/>
                <a:cs typeface="+mn-cs"/>
              </a:rPr>
              <a:t> working as a “Senior HR consultant”.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Team has won TOP SALES of BGC for a consecutive of 5 years. </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b="1" u="sng" kern="1200" dirty="0" smtClean="0">
                <a:solidFill>
                  <a:schemeClr val="tx1"/>
                </a:solidFill>
                <a:effectLst/>
                <a:latin typeface="+mn-lt"/>
                <a:ea typeface="+mn-ea"/>
                <a:cs typeface="+mn-cs"/>
              </a:rPr>
              <a:t>Former</a:t>
            </a:r>
            <a:r>
              <a:rPr lang="en-US" sz="1200" b="1" u="sng" kern="1200" baseline="0" dirty="0" smtClean="0">
                <a:solidFill>
                  <a:schemeClr val="tx1"/>
                </a:solidFill>
                <a:effectLst/>
                <a:latin typeface="+mn-lt"/>
                <a:ea typeface="+mn-ea"/>
                <a:cs typeface="+mn-cs"/>
              </a:rPr>
              <a:t> </a:t>
            </a:r>
            <a:r>
              <a:rPr lang="en-US" sz="1200" b="1" u="sng" kern="1200" dirty="0" smtClean="0">
                <a:solidFill>
                  <a:schemeClr val="tx1"/>
                </a:solidFill>
                <a:effectLst/>
                <a:latin typeface="+mn-lt"/>
                <a:ea typeface="+mn-ea"/>
                <a:cs typeface="+mn-cs"/>
              </a:rPr>
              <a:t> employees (Temp staffs):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Michelle</a:t>
            </a:r>
            <a:r>
              <a:rPr lang="en-US" sz="1200" kern="1200" baseline="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Temporary staffs as at 2012, recruitment consultant for temp jobs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Yvonne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Joined BGC in 2012, full-time position and was tasked to handle the temp jobs </a:t>
            </a:r>
            <a:endParaRPr lang="en-US" sz="1200" kern="1200" dirty="0" smtClean="0">
              <a:solidFill>
                <a:schemeClr val="tx1"/>
              </a:solidFill>
              <a:effectLst/>
              <a:latin typeface="+mn-lt"/>
              <a:ea typeface="+mn-ea"/>
              <a:cs typeface="+mn-cs"/>
            </a:endParaRPr>
          </a:p>
          <a:p>
            <a:pPr marL="171450" indent="-171450">
              <a:buFont typeface="Arial"/>
              <a:buChar char="•"/>
            </a:pPr>
            <a:endParaRPr lang="en-US" baseline="0" dirty="0" smtClean="0"/>
          </a:p>
          <a:p>
            <a:endParaRPr lang="en-US" baseline="0" dirty="0" smtClean="0"/>
          </a:p>
          <a:p>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CB30FED0-F059-4389-BEDE-10B48022C029}" type="slidenum">
              <a:rPr lang="en-US" smtClean="0"/>
              <a:pPr/>
              <a:t>6</a:t>
            </a:fld>
            <a:endParaRPr lang="en-US"/>
          </a:p>
        </p:txBody>
      </p:sp>
    </p:spTree>
    <p:extLst>
      <p:ext uri="{BB962C8B-B14F-4D97-AF65-F5344CB8AC3E}">
        <p14:creationId xmlns:p14="http://schemas.microsoft.com/office/powerpoint/2010/main" val="6796969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Outline what you have</a:t>
            </a:r>
            <a:r>
              <a:rPr lang="en-US" baseline="0" dirty="0" smtClean="0"/>
              <a:t> learned from this fieldwork </a:t>
            </a:r>
          </a:p>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60</a:t>
            </a:fld>
            <a:endParaRPr lang="en-US"/>
          </a:p>
        </p:txBody>
      </p:sp>
    </p:spTree>
    <p:extLst>
      <p:ext uri="{BB962C8B-B14F-4D97-AF65-F5344CB8AC3E}">
        <p14:creationId xmlns:p14="http://schemas.microsoft.com/office/powerpoint/2010/main" val="916657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Outline what you have</a:t>
            </a:r>
            <a:r>
              <a:rPr lang="en-US" baseline="0" dirty="0" smtClean="0"/>
              <a:t> learned from this fieldwork </a:t>
            </a:r>
          </a:p>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61</a:t>
            </a:fld>
            <a:endParaRPr lang="en-US"/>
          </a:p>
        </p:txBody>
      </p:sp>
    </p:spTree>
    <p:extLst>
      <p:ext uri="{BB962C8B-B14F-4D97-AF65-F5344CB8AC3E}">
        <p14:creationId xmlns:p14="http://schemas.microsoft.com/office/powerpoint/2010/main" val="517753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62</a:t>
            </a:fld>
            <a:endParaRPr lang="en-US"/>
          </a:p>
        </p:txBody>
      </p:sp>
    </p:spTree>
    <p:extLst>
      <p:ext uri="{BB962C8B-B14F-4D97-AF65-F5344CB8AC3E}">
        <p14:creationId xmlns:p14="http://schemas.microsoft.com/office/powerpoint/2010/main" val="2133219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(Paul)</a:t>
            </a:r>
          </a:p>
          <a:p>
            <a:r>
              <a:rPr lang="en-US" dirty="0" smtClean="0"/>
              <a:t>Improve</a:t>
            </a:r>
            <a:r>
              <a:rPr lang="en-US" baseline="0" dirty="0" smtClean="0"/>
              <a:t> Job Design – E.g. Specialize and learn from competitors and established head hunting firms</a:t>
            </a:r>
          </a:p>
          <a:p>
            <a:r>
              <a:rPr lang="en-US" baseline="0" dirty="0" smtClean="0"/>
              <a:t>Career Development – E.g. International HRM, Job Rotation</a:t>
            </a:r>
          </a:p>
          <a:p>
            <a:r>
              <a:rPr lang="en-US" baseline="0" dirty="0" smtClean="0"/>
              <a:t>Work-Life Balance – E.g. Work From Home, </a:t>
            </a:r>
            <a:r>
              <a:rPr lang="en-US" baseline="0" dirty="0" err="1" smtClean="0"/>
              <a:t>Fexi</a:t>
            </a:r>
            <a:r>
              <a:rPr lang="en-US" baseline="0" dirty="0" smtClean="0"/>
              <a:t>-Time </a:t>
            </a:r>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63</a:t>
            </a:fld>
            <a:endParaRPr lang="en-US"/>
          </a:p>
        </p:txBody>
      </p:sp>
    </p:spTree>
    <p:extLst>
      <p:ext uri="{BB962C8B-B14F-4D97-AF65-F5344CB8AC3E}">
        <p14:creationId xmlns:p14="http://schemas.microsoft.com/office/powerpoint/2010/main" val="261964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u="sng" dirty="0" smtClean="0"/>
              <a:t>Background information</a:t>
            </a:r>
          </a:p>
          <a:p>
            <a:r>
              <a:rPr lang="en-US" b="0" u="none" dirty="0" smtClean="0"/>
              <a:t>BGC</a:t>
            </a:r>
            <a:r>
              <a:rPr lang="en-US" b="0" u="none" baseline="0" dirty="0" smtClean="0"/>
              <a:t> is 9 years old, since 2005. </a:t>
            </a:r>
          </a:p>
          <a:p>
            <a:r>
              <a:rPr lang="en-US" b="0" u="none" baseline="0" dirty="0" smtClean="0"/>
              <a:t>BGC, founded by </a:t>
            </a:r>
            <a:r>
              <a:rPr lang="en-US" b="0" u="none" baseline="0" dirty="0" err="1" smtClean="0"/>
              <a:t>Trsitan</a:t>
            </a:r>
            <a:r>
              <a:rPr lang="en-US" b="0" u="none" baseline="0" dirty="0" smtClean="0"/>
              <a:t> Chew since 2005.</a:t>
            </a:r>
          </a:p>
          <a:p>
            <a:r>
              <a:rPr lang="en-US" b="0" u="none" baseline="0" dirty="0" smtClean="0"/>
              <a:t>Being a high level international recruitment and search firm, BGC specializes in searching from high-level position for all companies who wants the real talent.  </a:t>
            </a:r>
          </a:p>
          <a:p>
            <a:r>
              <a:rPr lang="en-US" b="0" u="none" baseline="0" dirty="0" smtClean="0"/>
              <a:t>It identifies and delivers “human capital” solutions, which is a key aspect to every successful company’s growth.</a:t>
            </a:r>
          </a:p>
          <a:p>
            <a:endParaRPr lang="en-US" b="0" u="none" baseline="0" dirty="0" smtClean="0"/>
          </a:p>
          <a:p>
            <a:r>
              <a:rPr lang="en-US" b="0" u="none" baseline="0" dirty="0" smtClean="0"/>
              <a:t>Established offices are in Singapore, Hong Kong, Shanghai, Malaysia and Indonesia. </a:t>
            </a:r>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smtClean="0"/>
              <a:t>BGC strongly believes that the quest for talent is not transitory, but continuous and to foster enduring relationship built on trust for both employers and job-seekers.</a:t>
            </a:r>
          </a:p>
          <a:p>
            <a:r>
              <a:rPr lang="en-US" sz="1200" kern="1200" dirty="0" smtClean="0">
                <a:solidFill>
                  <a:schemeClr val="tx1"/>
                </a:solidFill>
                <a:latin typeface="+mn-lt"/>
                <a:ea typeface="+mn-ea"/>
                <a:cs typeface="+mn-cs"/>
              </a:rPr>
              <a:t> </a:t>
            </a:r>
            <a:r>
              <a:rPr lang="en-US" sz="1200" b="1" u="sng" kern="1200" dirty="0" smtClean="0">
                <a:solidFill>
                  <a:schemeClr val="tx1"/>
                </a:solidFill>
                <a:latin typeface="+mn-lt"/>
                <a:ea typeface="+mn-ea"/>
                <a:cs typeface="+mn-cs"/>
              </a:rPr>
              <a:t>Services  </a:t>
            </a:r>
            <a:r>
              <a:rPr lang="en-US" sz="1200" kern="1200" dirty="0" smtClean="0">
                <a:solidFill>
                  <a:schemeClr val="tx1"/>
                </a:solidFill>
                <a:latin typeface="+mn-lt"/>
                <a:ea typeface="+mn-ea"/>
                <a:cs typeface="+mn-cs"/>
              </a:rPr>
              <a:t>o Regional Recruitment  o Executive Search  o Permanent Selection  o Contract / Temporary Staffing  o HR &amp; Payroll Outsourcing Services  o Outplacement Services  </a:t>
            </a:r>
            <a:r>
              <a:rPr lang="en-US" sz="1200" b="1" u="sng" kern="1200" dirty="0" smtClean="0">
                <a:solidFill>
                  <a:schemeClr val="tx1"/>
                </a:solidFill>
                <a:latin typeface="+mn-lt"/>
                <a:ea typeface="+mn-ea"/>
                <a:cs typeface="+mn-cs"/>
              </a:rPr>
              <a:t>Specializations </a:t>
            </a:r>
            <a:r>
              <a:rPr lang="en-US" sz="1200" kern="1200" dirty="0" smtClean="0">
                <a:solidFill>
                  <a:schemeClr val="tx1"/>
                </a:solidFill>
                <a:latin typeface="+mn-lt"/>
                <a:ea typeface="+mn-ea"/>
                <a:cs typeface="+mn-cs"/>
              </a:rPr>
              <a:t>o Banking &amp; Finance o Industry &amp; Commerce o Information Technology and Technology o Energy o Commodities </a:t>
            </a:r>
            <a:endParaRPr lang="en-US" b="1" u="sng" dirty="0" smtClean="0"/>
          </a:p>
          <a:p>
            <a:endParaRPr lang="en-US" b="1" u="sng" dirty="0" smtClean="0"/>
          </a:p>
          <a:p>
            <a:r>
              <a:rPr lang="en-US" b="1" u="sng" dirty="0" smtClean="0"/>
              <a:t>Why we choose BGC? </a:t>
            </a:r>
          </a:p>
          <a:p>
            <a:r>
              <a:rPr lang="en-US" dirty="0" smtClean="0"/>
              <a:t>-Recruitment</a:t>
            </a:r>
            <a:r>
              <a:rPr lang="en-US" baseline="0" dirty="0" smtClean="0"/>
              <a:t> industry is a interesting sector. There are numerous competitors trying to gain a part in the market share. </a:t>
            </a:r>
          </a:p>
          <a:p>
            <a:r>
              <a:rPr lang="en-US" baseline="0" dirty="0" smtClean="0"/>
              <a:t>And most importantly, there is a close fit of what we have been learning for the past 12 weeks. </a:t>
            </a:r>
          </a:p>
          <a:p>
            <a:r>
              <a:rPr lang="en-US" baseline="0" dirty="0" smtClean="0"/>
              <a:t>As we all know, outsourcing have become a growing trend in today’s society especially due to the fast-paced technology changes. </a:t>
            </a:r>
          </a:p>
          <a:p>
            <a:r>
              <a:rPr lang="en-US" baseline="0" dirty="0" smtClean="0"/>
              <a:t>Besides, more companies are now outsourcing their payroll services to other companies.</a:t>
            </a:r>
          </a:p>
          <a:p>
            <a:endParaRPr lang="en-US" baseline="0" dirty="0" smtClean="0"/>
          </a:p>
          <a:p>
            <a:endParaRPr lang="en-US" b="1" u="sng" baseline="0" dirty="0" smtClean="0"/>
          </a:p>
          <a:p>
            <a:r>
              <a:rPr lang="en-US" b="1" u="sng" baseline="0" dirty="0" smtClean="0"/>
              <a:t>How we gain access to the organization? </a:t>
            </a:r>
          </a:p>
          <a:p>
            <a:r>
              <a:rPr lang="en-US" baseline="0" dirty="0" smtClean="0"/>
              <a:t>We obtained both secondary and primary research to get hold of information. </a:t>
            </a:r>
          </a:p>
          <a:p>
            <a:r>
              <a:rPr lang="en-US" baseline="0" dirty="0" smtClean="0"/>
              <a:t>We have conducted a series of interviews with the HR manager, HR consultants, Former employees as well as ex-candidates of BGC. </a:t>
            </a:r>
          </a:p>
          <a:p>
            <a:endParaRPr lang="en-US" baseline="0" dirty="0" smtClean="0"/>
          </a:p>
          <a:p>
            <a:r>
              <a:rPr lang="en-US" b="1" u="sng" baseline="0" dirty="0" smtClean="0"/>
              <a:t>HR manager: </a:t>
            </a:r>
          </a:p>
          <a:p>
            <a:pPr marL="171450" indent="-171450">
              <a:buFont typeface="Arial"/>
              <a:buChar char="•"/>
            </a:pPr>
            <a:r>
              <a:rPr lang="en-US" baseline="0" dirty="0" smtClean="0"/>
              <a:t>Kimberly </a:t>
            </a:r>
            <a:r>
              <a:rPr lang="en-US" baseline="0" dirty="0" err="1" smtClean="0"/>
              <a:t>Unwin</a:t>
            </a:r>
            <a:r>
              <a:rPr lang="en-US" baseline="0" dirty="0" smtClean="0"/>
              <a:t> </a:t>
            </a:r>
          </a:p>
          <a:p>
            <a:pPr marL="0" indent="0">
              <a:buFont typeface="Arial"/>
              <a:buNone/>
            </a:pPr>
            <a:r>
              <a:rPr lang="en-US" baseline="0" dirty="0" smtClean="0"/>
              <a:t>HR manager since 2010 </a:t>
            </a:r>
          </a:p>
          <a:p>
            <a:pPr marL="0" indent="0">
              <a:buFont typeface="Arial"/>
              <a:buNone/>
            </a:pPr>
            <a:r>
              <a:rPr lang="en-US" sz="1200" kern="1200" dirty="0" smtClean="0">
                <a:solidFill>
                  <a:schemeClr val="tx1"/>
                </a:solidFill>
                <a:latin typeface="+mn-lt"/>
                <a:ea typeface="+mn-ea"/>
                <a:cs typeface="+mn-cs"/>
              </a:rPr>
              <a:t>Was a Career Consultant with over seven years of working experience in various countries and industries.</a:t>
            </a:r>
            <a:r>
              <a:rPr lang="en-US" sz="1200" kern="1200" baseline="0" dirty="0" smtClean="0">
                <a:solidFill>
                  <a:schemeClr val="tx1"/>
                </a:solidFill>
                <a:latin typeface="+mn-lt"/>
                <a:ea typeface="+mn-ea"/>
                <a:cs typeface="+mn-cs"/>
              </a:rPr>
              <a:t> </a:t>
            </a:r>
          </a:p>
          <a:p>
            <a:pPr marL="0" indent="0">
              <a:buFont typeface="Arial"/>
              <a:buNone/>
            </a:pPr>
            <a:endParaRPr lang="en-US" baseline="0" dirty="0" smtClean="0"/>
          </a:p>
          <a:p>
            <a:r>
              <a:rPr lang="en-US" b="1" u="sng" baseline="0" dirty="0" smtClean="0"/>
              <a:t>HR consultants: </a:t>
            </a:r>
          </a:p>
          <a:p>
            <a:endParaRPr lang="en-US" baseline="0" dirty="0" smtClean="0"/>
          </a:p>
          <a:p>
            <a:pPr marL="171450" indent="-171450">
              <a:buFont typeface="Arial"/>
              <a:buChar char="•"/>
            </a:pPr>
            <a:r>
              <a:rPr lang="en-US" baseline="0" dirty="0" smtClean="0"/>
              <a:t>Adrian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2012, currently working in the “Executive” department doing recruitment for the “Executive team.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was once offered to be a ‘Team Leader’ where they were made to do more sales but did not have an attractive pay raise.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He refused the offer because it is “not worth the effort”. He graduated with the degree in Applied Mathematics.</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Gary Chun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An employee since 2008, currently</a:t>
            </a:r>
            <a:r>
              <a:rPr lang="en-US" sz="1200" kern="1200" baseline="0" dirty="0" smtClean="0">
                <a:solidFill>
                  <a:schemeClr val="tx1"/>
                </a:solidFill>
                <a:effectLst/>
                <a:latin typeface="+mn-lt"/>
                <a:ea typeface="+mn-ea"/>
                <a:cs typeface="+mn-cs"/>
              </a:rPr>
              <a:t> working as a “Senior HR consultant”.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Team has won TOP SALES of BGC for a consecutive of 5 years. </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b="1" u="sng" kern="1200" dirty="0" smtClean="0">
                <a:solidFill>
                  <a:schemeClr val="tx1"/>
                </a:solidFill>
                <a:effectLst/>
                <a:latin typeface="+mn-lt"/>
                <a:ea typeface="+mn-ea"/>
                <a:cs typeface="+mn-cs"/>
              </a:rPr>
              <a:t>Former</a:t>
            </a:r>
            <a:r>
              <a:rPr lang="en-US" sz="1200" b="1" u="sng" kern="1200" baseline="0" dirty="0" smtClean="0">
                <a:solidFill>
                  <a:schemeClr val="tx1"/>
                </a:solidFill>
                <a:effectLst/>
                <a:latin typeface="+mn-lt"/>
                <a:ea typeface="+mn-ea"/>
                <a:cs typeface="+mn-cs"/>
              </a:rPr>
              <a:t> </a:t>
            </a:r>
            <a:r>
              <a:rPr lang="en-US" sz="1200" b="1" u="sng" kern="1200" dirty="0" smtClean="0">
                <a:solidFill>
                  <a:schemeClr val="tx1"/>
                </a:solidFill>
                <a:effectLst/>
                <a:latin typeface="+mn-lt"/>
                <a:ea typeface="+mn-ea"/>
                <a:cs typeface="+mn-cs"/>
              </a:rPr>
              <a:t> employees (Temp staffs):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Michelle</a:t>
            </a:r>
            <a:r>
              <a:rPr lang="en-US" sz="1200" kern="1200" baseline="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Temporary staffs as at 2012, recruitment consultant for temp jobs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Yvonne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Joined BGC in 2012, full-time position and was tasked to handle the temp jobs </a:t>
            </a:r>
            <a:endParaRPr lang="en-US" sz="1200" kern="1200" dirty="0" smtClean="0">
              <a:solidFill>
                <a:schemeClr val="tx1"/>
              </a:solidFill>
              <a:effectLst/>
              <a:latin typeface="+mn-lt"/>
              <a:ea typeface="+mn-ea"/>
              <a:cs typeface="+mn-cs"/>
            </a:endParaRPr>
          </a:p>
          <a:p>
            <a:pPr marL="171450" indent="-171450">
              <a:buFont typeface="Arial"/>
              <a:buChar char="•"/>
            </a:pPr>
            <a:endParaRPr lang="en-US" baseline="0" dirty="0" smtClean="0"/>
          </a:p>
          <a:p>
            <a:endParaRPr lang="en-US" baseline="0" dirty="0" smtClean="0"/>
          </a:p>
          <a:p>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CB30FED0-F059-4389-BEDE-10B48022C029}" type="slidenum">
              <a:rPr lang="en-US" smtClean="0"/>
              <a:pPr/>
              <a:t>8</a:t>
            </a:fld>
            <a:endParaRPr lang="en-US"/>
          </a:p>
        </p:txBody>
      </p:sp>
    </p:spTree>
    <p:extLst>
      <p:ext uri="{BB962C8B-B14F-4D97-AF65-F5344CB8AC3E}">
        <p14:creationId xmlns:p14="http://schemas.microsoft.com/office/powerpoint/2010/main" val="679696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15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B30FED0-F059-4389-BEDE-10B48022C029}"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A099F5-FAA9-48AD-A653-4A5F722D36D2}" type="datetimeFigureOut">
              <a:rPr lang="en-US" smtClean="0"/>
              <a:pPr/>
              <a:t>9/4/14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CEBEF-8440-487B-A866-47ECEFF7A6D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A099F5-FAA9-48AD-A653-4A5F722D36D2}" type="datetimeFigureOut">
              <a:rPr lang="en-US" smtClean="0"/>
              <a:pPr/>
              <a:t>9/4/14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CEBEF-8440-487B-A866-47ECEFF7A6D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A099F5-FAA9-48AD-A653-4A5F722D36D2}" type="datetimeFigureOut">
              <a:rPr lang="en-US" smtClean="0"/>
              <a:pPr/>
              <a:t>9/4/14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CEBEF-8440-487B-A866-47ECEFF7A6D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A099F5-FAA9-48AD-A653-4A5F722D36D2}" type="datetimeFigureOut">
              <a:rPr lang="en-US" smtClean="0"/>
              <a:pPr/>
              <a:t>9/4/14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CEBEF-8440-487B-A866-47ECEFF7A6D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A099F5-FAA9-48AD-A653-4A5F722D36D2}" type="datetimeFigureOut">
              <a:rPr lang="en-US" smtClean="0"/>
              <a:pPr/>
              <a:t>9/4/14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CEBEF-8440-487B-A866-47ECEFF7A6D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A099F5-FAA9-48AD-A653-4A5F722D36D2}" type="datetimeFigureOut">
              <a:rPr lang="en-US" smtClean="0"/>
              <a:pPr/>
              <a:t>9/4/14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CEBEF-8440-487B-A866-47ECEFF7A6D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A099F5-FAA9-48AD-A653-4A5F722D36D2}" type="datetimeFigureOut">
              <a:rPr lang="en-US" smtClean="0"/>
              <a:pPr/>
              <a:t>9/4/14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1CEBEF-8440-487B-A866-47ECEFF7A6D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A099F5-FAA9-48AD-A653-4A5F722D36D2}" type="datetimeFigureOut">
              <a:rPr lang="en-US" smtClean="0"/>
              <a:pPr/>
              <a:t>9/4/14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1CEBEF-8440-487B-A866-47ECEFF7A6D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A099F5-FAA9-48AD-A653-4A5F722D36D2}" type="datetimeFigureOut">
              <a:rPr lang="en-US" smtClean="0"/>
              <a:pPr/>
              <a:t>9/4/14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1CEBEF-8440-487B-A866-47ECEFF7A6D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A099F5-FAA9-48AD-A653-4A5F722D36D2}" type="datetimeFigureOut">
              <a:rPr lang="en-US" smtClean="0"/>
              <a:pPr/>
              <a:t>9/4/14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CEBEF-8440-487B-A866-47ECEFF7A6D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A099F5-FAA9-48AD-A653-4A5F722D36D2}" type="datetimeFigureOut">
              <a:rPr lang="en-US" smtClean="0"/>
              <a:pPr/>
              <a:t>9/4/14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CEBEF-8440-487B-A866-47ECEFF7A6D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099F5-FAA9-48AD-A653-4A5F722D36D2}" type="datetimeFigureOut">
              <a:rPr lang="en-US" smtClean="0"/>
              <a:pPr/>
              <a:t>9/4/14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CEBEF-8440-487B-A866-47ECEFF7A6D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5.gif"/><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3.gif"/><Relationship Id="rId5" Type="http://schemas.openxmlformats.org/officeDocument/2006/relationships/image" Target="../media/image34.png"/><Relationship Id="rId6" Type="http://schemas.openxmlformats.org/officeDocument/2006/relationships/image" Target="../media/image35.jpeg"/><Relationship Id="rId7"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7.jpe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9" Type="http://schemas.openxmlformats.org/officeDocument/2006/relationships/image" Target="../media/image54.png"/><Relationship Id="rId20" Type="http://schemas.openxmlformats.org/officeDocument/2006/relationships/image" Target="../media/image65.png"/><Relationship Id="rId21" Type="http://schemas.openxmlformats.org/officeDocument/2006/relationships/image" Target="../media/image66.png"/><Relationship Id="rId22" Type="http://schemas.openxmlformats.org/officeDocument/2006/relationships/image" Target="../media/image67.png"/><Relationship Id="rId23" Type="http://schemas.openxmlformats.org/officeDocument/2006/relationships/image" Target="../media/image68.png"/><Relationship Id="rId24" Type="http://schemas.openxmlformats.org/officeDocument/2006/relationships/image" Target="../media/image69.png"/><Relationship Id="rId25" Type="http://schemas.openxmlformats.org/officeDocument/2006/relationships/image" Target="../media/image70.png"/><Relationship Id="rId26" Type="http://schemas.openxmlformats.org/officeDocument/2006/relationships/image" Target="../media/image71.png"/><Relationship Id="rId27" Type="http://schemas.openxmlformats.org/officeDocument/2006/relationships/image" Target="../media/image72.png"/><Relationship Id="rId28" Type="http://schemas.openxmlformats.org/officeDocument/2006/relationships/image" Target="../media/image73.png"/><Relationship Id="rId29" Type="http://schemas.openxmlformats.org/officeDocument/2006/relationships/image" Target="../media/image74.jpeg"/><Relationship Id="rId30" Type="http://schemas.microsoft.com/office/2007/relationships/hdphoto" Target="../media/hdphoto5.wdp"/><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7" Type="http://schemas.openxmlformats.org/officeDocument/2006/relationships/image" Target="../media/image62.png"/><Relationship Id="rId18" Type="http://schemas.openxmlformats.org/officeDocument/2006/relationships/image" Target="../media/image63.png"/><Relationship Id="rId19"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5" Type="http://schemas.microsoft.com/office/2007/relationships/hdphoto" Target="../media/hdphoto2.wdp"/><Relationship Id="rId6" Type="http://schemas.openxmlformats.org/officeDocument/2006/relationships/image" Target="../media/image11.png"/><Relationship Id="rId7" Type="http://schemas.microsoft.com/office/2007/relationships/hdphoto" Target="../media/hdphoto3.wdp"/><Relationship Id="rId8" Type="http://schemas.openxmlformats.org/officeDocument/2006/relationships/image" Target="../media/image12.png"/><Relationship Id="rId9"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9" Type="http://schemas.openxmlformats.org/officeDocument/2006/relationships/image" Target="../media/image54.png"/><Relationship Id="rId20" Type="http://schemas.openxmlformats.org/officeDocument/2006/relationships/image" Target="../media/image65.png"/><Relationship Id="rId21" Type="http://schemas.openxmlformats.org/officeDocument/2006/relationships/image" Target="../media/image66.png"/><Relationship Id="rId22" Type="http://schemas.openxmlformats.org/officeDocument/2006/relationships/image" Target="../media/image67.png"/><Relationship Id="rId23" Type="http://schemas.openxmlformats.org/officeDocument/2006/relationships/image" Target="../media/image68.png"/><Relationship Id="rId24" Type="http://schemas.openxmlformats.org/officeDocument/2006/relationships/image" Target="../media/image69.png"/><Relationship Id="rId25" Type="http://schemas.openxmlformats.org/officeDocument/2006/relationships/image" Target="../media/image70.png"/><Relationship Id="rId26" Type="http://schemas.openxmlformats.org/officeDocument/2006/relationships/image" Target="../media/image71.png"/><Relationship Id="rId27" Type="http://schemas.openxmlformats.org/officeDocument/2006/relationships/image" Target="../media/image72.png"/><Relationship Id="rId28" Type="http://schemas.openxmlformats.org/officeDocument/2006/relationships/image" Target="../media/image73.png"/><Relationship Id="rId29" Type="http://schemas.openxmlformats.org/officeDocument/2006/relationships/image" Target="../media/image75.png"/><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7" Type="http://schemas.openxmlformats.org/officeDocument/2006/relationships/image" Target="../media/image62.png"/><Relationship Id="rId18" Type="http://schemas.openxmlformats.org/officeDocument/2006/relationships/image" Target="../media/image63.png"/><Relationship Id="rId19"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2.jpeg"/><Relationship Id="rId5" Type="http://schemas.openxmlformats.org/officeDocument/2006/relationships/image" Target="../media/image83.jpeg"/><Relationship Id="rId6" Type="http://schemas.openxmlformats.org/officeDocument/2006/relationships/image" Target="../media/image84.jpeg"/><Relationship Id="rId7" Type="http://schemas.openxmlformats.org/officeDocument/2006/relationships/image" Target="../media/image85.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3" Type="http://schemas.openxmlformats.org/officeDocument/2006/relationships/image" Target="../media/image86.jpeg"/><Relationship Id="rId4" Type="http://schemas.openxmlformats.org/officeDocument/2006/relationships/image" Target="../media/image3.png"/><Relationship Id="rId5" Type="http://schemas.openxmlformats.org/officeDocument/2006/relationships/image" Target="../media/image87.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3" Type="http://schemas.openxmlformats.org/officeDocument/2006/relationships/image" Target="../media/image88.jpeg"/><Relationship Id="rId4" Type="http://schemas.openxmlformats.org/officeDocument/2006/relationships/image" Target="../media/image3.png"/><Relationship Id="rId5" Type="http://schemas.openxmlformats.org/officeDocument/2006/relationships/image" Target="../media/image89.jpe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file://localhost/Users/PaulSeet/Dropbox/MNO2302/Final%20Project/Slides/MNO%202302_TeamA_BGC.pptx" TargetMode="External"/><Relationship Id="rId5" Type="http://schemas.openxmlformats.org/officeDocument/2006/relationships/slide" Target="slide7.xml"/><Relationship Id="rId6" Type="http://schemas.openxmlformats.org/officeDocument/2006/relationships/slide" Target="slide62.xml"/><Relationship Id="rId7" Type="http://schemas.openxmlformats.org/officeDocument/2006/relationships/slide" Target="slide63.xml"/><Relationship Id="rId8" Type="http://schemas.openxmlformats.org/officeDocument/2006/relationships/slide" Target="slide53.xml"/><Relationship Id="rId9" Type="http://schemas.openxmlformats.org/officeDocument/2006/relationships/slide" Target="slide55.xml"/><Relationship Id="rId10" Type="http://schemas.openxmlformats.org/officeDocument/2006/relationships/slide" Target="slide56.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www.linkedin.com/pub/kimberly-unwin/5a/7aa/31b" TargetMode="External"/><Relationship Id="rId5" Type="http://schemas.openxmlformats.org/officeDocument/2006/relationships/hyperlink" Target="http://www.linkedin.com/pub/tristan-chew/7/79/873" TargetMode="External"/><Relationship Id="rId6" Type="http://schemas.openxmlformats.org/officeDocument/2006/relationships/hyperlink" Target="http://www.bgc-group.com" TargetMode="External"/><Relationship Id="rId7"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chart" Target="../charts/chart3.xml"/><Relationship Id="rId5"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3581400"/>
            <a:ext cx="9144000" cy="1066800"/>
          </a:xfrm>
          <a:prstGeom prst="rect">
            <a:avLst/>
          </a:prstGeom>
          <a:solidFill>
            <a:srgbClr val="089FC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cstate="print"/>
          <a:srcRect l="10234" t="10620" r="9070" b="10631"/>
          <a:stretch/>
        </p:blipFill>
        <p:spPr>
          <a:xfrm>
            <a:off x="0" y="21555"/>
            <a:ext cx="9144000" cy="3559845"/>
          </a:xfrm>
          <a:prstGeom prst="rect">
            <a:avLst/>
          </a:prstGeom>
          <a:noFill/>
          <a:ln w="57150" cmpd="sng">
            <a:noFill/>
          </a:ln>
          <a:effectLst/>
        </p:spPr>
      </p:pic>
      <p:sp>
        <p:nvSpPr>
          <p:cNvPr id="8" name="Title 1"/>
          <p:cNvSpPr>
            <a:spLocks noGrp="1"/>
          </p:cNvSpPr>
          <p:nvPr>
            <p:ph type="title"/>
          </p:nvPr>
        </p:nvSpPr>
        <p:spPr>
          <a:xfrm>
            <a:off x="0" y="3657600"/>
            <a:ext cx="9144000" cy="838200"/>
          </a:xfrm>
          <a:ln w="57150" cmpd="sng">
            <a:noFill/>
          </a:ln>
        </p:spPr>
        <p:txBody>
          <a:bodyPr>
            <a:noAutofit/>
          </a:bodyPr>
          <a:lstStyle/>
          <a:p>
            <a:pPr lvl="0">
              <a:defRPr/>
            </a:pPr>
            <a:r>
              <a:rPr lang="en-US" sz="4000" b="1" dirty="0" smtClean="0">
                <a:solidFill>
                  <a:schemeClr val="bg1"/>
                </a:solidFill>
                <a:latin typeface="Arial"/>
                <a:cs typeface="Arial"/>
              </a:rPr>
              <a:t>HR Case Study on BGC Group</a:t>
            </a:r>
          </a:p>
        </p:txBody>
      </p:sp>
      <p:sp>
        <p:nvSpPr>
          <p:cNvPr id="11" name="TextBox 10"/>
          <p:cNvSpPr txBox="1"/>
          <p:nvPr/>
        </p:nvSpPr>
        <p:spPr>
          <a:xfrm>
            <a:off x="0" y="6324600"/>
            <a:ext cx="6858000" cy="369332"/>
          </a:xfrm>
          <a:prstGeom prst="rect">
            <a:avLst/>
          </a:prstGeom>
          <a:noFill/>
        </p:spPr>
        <p:txBody>
          <a:bodyPr wrap="square" rtlCol="0">
            <a:spAutoFit/>
          </a:bodyPr>
          <a:lstStyle/>
          <a:p>
            <a:r>
              <a:rPr lang="en-US" b="1" spc="150" dirty="0" smtClean="0">
                <a:solidFill>
                  <a:srgbClr val="473A09"/>
                </a:solidFill>
                <a:latin typeface="Arial"/>
                <a:cs typeface="Arial"/>
              </a:rPr>
              <a:t>Sharon | </a:t>
            </a:r>
            <a:r>
              <a:rPr lang="en-US" b="1" spc="150" dirty="0" err="1" smtClean="0">
                <a:solidFill>
                  <a:srgbClr val="473A09"/>
                </a:solidFill>
                <a:latin typeface="Arial"/>
                <a:cs typeface="Arial"/>
              </a:rPr>
              <a:t>Sucipto</a:t>
            </a:r>
            <a:r>
              <a:rPr lang="en-US" b="1" spc="150" dirty="0" smtClean="0">
                <a:solidFill>
                  <a:srgbClr val="473A09"/>
                </a:solidFill>
                <a:latin typeface="Arial"/>
                <a:cs typeface="Arial"/>
              </a:rPr>
              <a:t> | Joanne | Si Min | Paul | </a:t>
            </a:r>
            <a:r>
              <a:rPr lang="en-US" b="1" spc="150" dirty="0" err="1" smtClean="0">
                <a:solidFill>
                  <a:srgbClr val="473A09"/>
                </a:solidFill>
                <a:latin typeface="Arial"/>
                <a:cs typeface="Arial"/>
              </a:rPr>
              <a:t>Rui</a:t>
            </a:r>
            <a:r>
              <a:rPr lang="en-US" b="1" spc="150" dirty="0" smtClean="0">
                <a:solidFill>
                  <a:srgbClr val="473A09"/>
                </a:solidFill>
                <a:latin typeface="Arial"/>
                <a:cs typeface="Arial"/>
              </a:rPr>
              <a:t> Ann |</a:t>
            </a:r>
            <a:endParaRPr lang="en-US" b="1" spc="150" dirty="0">
              <a:solidFill>
                <a:srgbClr val="473A09"/>
              </a:solidFill>
              <a:latin typeface="Arial"/>
              <a:cs typeface="Arial"/>
            </a:endParaRPr>
          </a:p>
        </p:txBody>
      </p:sp>
      <p:sp>
        <p:nvSpPr>
          <p:cNvPr id="14" name="Rectangle 13"/>
          <p:cNvSpPr/>
          <p:nvPr/>
        </p:nvSpPr>
        <p:spPr>
          <a:xfrm>
            <a:off x="0" y="6019800"/>
            <a:ext cx="9144000" cy="76200"/>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16" name="Title 1"/>
          <p:cNvSpPr txBox="1">
            <a:spLocks/>
          </p:cNvSpPr>
          <p:nvPr/>
        </p:nvSpPr>
        <p:spPr>
          <a:xfrm>
            <a:off x="25400" y="4876800"/>
            <a:ext cx="9144000" cy="838200"/>
          </a:xfrm>
          <a:prstGeom prst="rect">
            <a:avLst/>
          </a:prstGeom>
          <a:ln w="57150" cmpd="sng">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3600" i="1" spc="150" dirty="0" smtClean="0">
                <a:solidFill>
                  <a:srgbClr val="473A09"/>
                </a:solidFill>
                <a:latin typeface="Arial"/>
                <a:cs typeface="Arial"/>
              </a:rPr>
              <a:t>Delivering Human Capital Solutions</a:t>
            </a:r>
          </a:p>
        </p:txBody>
      </p:sp>
      <p:grpSp>
        <p:nvGrpSpPr>
          <p:cNvPr id="17" name="Group 16"/>
          <p:cNvGrpSpPr/>
          <p:nvPr/>
        </p:nvGrpSpPr>
        <p:grpSpPr>
          <a:xfrm>
            <a:off x="6629400" y="5863332"/>
            <a:ext cx="1828800" cy="918468"/>
            <a:chOff x="-1295400" y="1159133"/>
            <a:chExt cx="1828800" cy="923330"/>
          </a:xfrm>
        </p:grpSpPr>
        <p:sp>
          <p:nvSpPr>
            <p:cNvPr id="10" name="TextBox 9"/>
            <p:cNvSpPr txBox="1"/>
            <p:nvPr/>
          </p:nvSpPr>
          <p:spPr>
            <a:xfrm>
              <a:off x="-1295400" y="1159133"/>
              <a:ext cx="1066800" cy="923330"/>
            </a:xfrm>
            <a:prstGeom prst="rect">
              <a:avLst/>
            </a:prstGeom>
            <a:noFill/>
          </p:spPr>
          <p:txBody>
            <a:bodyPr wrap="square" rtlCol="0">
              <a:spAutoFit/>
            </a:bodyPr>
            <a:lstStyle/>
            <a:p>
              <a:r>
                <a:rPr lang="en-US" sz="5400" b="1" dirty="0" smtClean="0">
                  <a:solidFill>
                    <a:schemeClr val="accent1"/>
                  </a:solidFill>
                  <a:latin typeface="Rockwell" pitchFamily="18" charset="0"/>
                </a:rPr>
                <a:t>w</a:t>
              </a:r>
              <a:endParaRPr lang="en-US" sz="5400" b="1" dirty="0">
                <a:solidFill>
                  <a:schemeClr val="accent1"/>
                </a:solidFill>
                <a:latin typeface="Rockwell" pitchFamily="18" charset="0"/>
              </a:endParaRPr>
            </a:p>
          </p:txBody>
        </p:sp>
        <p:sp>
          <p:nvSpPr>
            <p:cNvPr id="13" name="TextBox 12"/>
            <p:cNvSpPr txBox="1"/>
            <p:nvPr/>
          </p:nvSpPr>
          <p:spPr>
            <a:xfrm>
              <a:off x="-838200" y="1159133"/>
              <a:ext cx="1066800" cy="923330"/>
            </a:xfrm>
            <a:prstGeom prst="rect">
              <a:avLst/>
            </a:prstGeom>
            <a:noFill/>
          </p:spPr>
          <p:txBody>
            <a:bodyPr wrap="square" rtlCol="0">
              <a:spAutoFit/>
            </a:bodyPr>
            <a:lstStyle/>
            <a:p>
              <a:r>
                <a:rPr lang="en-US" sz="5400" b="1" dirty="0" smtClean="0">
                  <a:solidFill>
                    <a:schemeClr val="accent3"/>
                  </a:solidFill>
                  <a:latin typeface="Rockwell" pitchFamily="18" charset="0"/>
                </a:rPr>
                <a:t>p</a:t>
              </a:r>
              <a:endParaRPr lang="en-US" sz="5400" b="1" dirty="0">
                <a:solidFill>
                  <a:schemeClr val="accent3"/>
                </a:solidFill>
                <a:latin typeface="Rockwell" pitchFamily="18" charset="0"/>
              </a:endParaRPr>
            </a:p>
          </p:txBody>
        </p:sp>
        <p:sp>
          <p:nvSpPr>
            <p:cNvPr id="15" name="TextBox 14"/>
            <p:cNvSpPr txBox="1"/>
            <p:nvPr/>
          </p:nvSpPr>
          <p:spPr>
            <a:xfrm>
              <a:off x="-533400" y="1159133"/>
              <a:ext cx="1066800" cy="923330"/>
            </a:xfrm>
            <a:prstGeom prst="rect">
              <a:avLst/>
            </a:prstGeom>
            <a:noFill/>
          </p:spPr>
          <p:txBody>
            <a:bodyPr wrap="square" rtlCol="0">
              <a:spAutoFit/>
            </a:bodyPr>
            <a:lstStyle/>
            <a:p>
              <a:r>
                <a:rPr lang="en-US" sz="5400" b="1" dirty="0" smtClean="0">
                  <a:solidFill>
                    <a:schemeClr val="accent6"/>
                  </a:solidFill>
                  <a:latin typeface="Rockwell" pitchFamily="18" charset="0"/>
                </a:rPr>
                <a:t>c</a:t>
              </a:r>
              <a:endParaRPr lang="en-US" sz="5400" b="1" dirty="0">
                <a:solidFill>
                  <a:schemeClr val="accent6"/>
                </a:solidFill>
                <a:latin typeface="Rockwell" pitchFamily="18" charset="0"/>
              </a:endParaRPr>
            </a:p>
          </p:txBody>
        </p:sp>
      </p:grpSp>
      <p:pic>
        <p:nvPicPr>
          <p:cNvPr id="19" name="Picture 18"/>
          <p:cNvPicPr>
            <a:picLocks noChangeAspect="1"/>
          </p:cNvPicPr>
          <p:nvPr/>
        </p:nvPicPr>
        <p:blipFill rotWithShape="1">
          <a:blip r:embed="rId3" cstate="print"/>
          <a:srcRect l="49948" t="36271" r="6061" b="27115"/>
          <a:stretch/>
        </p:blipFill>
        <p:spPr>
          <a:xfrm>
            <a:off x="7924800" y="6226801"/>
            <a:ext cx="1214581" cy="631199"/>
          </a:xfrm>
          <a:prstGeom prst="rect">
            <a:avLst/>
          </a:prstGeom>
        </p:spPr>
      </p:pic>
    </p:spTree>
    <p:extLst>
      <p:ext uri="{BB962C8B-B14F-4D97-AF65-F5344CB8AC3E}">
        <p14:creationId xmlns:p14="http://schemas.microsoft.com/office/powerpoint/2010/main" val="2650927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3313837"/>
            <a:ext cx="762000" cy="1635156"/>
          </a:xfrm>
          <a:prstGeom prst="rect">
            <a:avLst/>
          </a:prstGeom>
          <a:solidFill>
            <a:srgbClr val="089FC1"/>
          </a:solidFill>
          <a:ln w="381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2286000" y="2323237"/>
            <a:ext cx="762000" cy="2625756"/>
          </a:xfrm>
          <a:prstGeom prst="rect">
            <a:avLst/>
          </a:prstGeom>
          <a:solidFill>
            <a:schemeClr val="tx1">
              <a:lumMod val="50000"/>
              <a:lumOff val="50000"/>
            </a:schemeClr>
          </a:solidFill>
          <a:ln w="381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p:cNvCxnSpPr>
            <a:stCxn id="17" idx="1"/>
            <a:endCxn id="16" idx="0"/>
          </p:cNvCxnSpPr>
          <p:nvPr/>
        </p:nvCxnSpPr>
        <p:spPr>
          <a:xfrm flipH="1">
            <a:off x="1066800" y="2126903"/>
            <a:ext cx="1219200" cy="805934"/>
          </a:xfrm>
          <a:prstGeom prst="straightConnector1">
            <a:avLst/>
          </a:prstGeom>
          <a:ln w="381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7" name="Freeform 3"/>
          <p:cNvSpPr/>
          <p:nvPr/>
        </p:nvSpPr>
        <p:spPr>
          <a:xfrm>
            <a:off x="246759" y="4953000"/>
            <a:ext cx="3258441" cy="45719"/>
          </a:xfrm>
          <a:custGeom>
            <a:avLst/>
            <a:gdLst>
              <a:gd name="connsiteX0" fmla="*/ 6350 w 2839720"/>
              <a:gd name="connsiteY0" fmla="*/ 6350 h 18796"/>
              <a:gd name="connsiteX1" fmla="*/ 2833369 w 2839720"/>
              <a:gd name="connsiteY1" fmla="*/ 6350 h 18796"/>
            </a:gdLst>
            <a:ahLst/>
            <a:cxnLst>
              <a:cxn ang="0">
                <a:pos x="connsiteX0" y="connsiteY0"/>
              </a:cxn>
              <a:cxn ang="1">
                <a:pos x="connsiteX1" y="connsiteY1"/>
              </a:cxn>
            </a:cxnLst>
            <a:rect l="l" t="t" r="r" b="b"/>
            <a:pathLst>
              <a:path w="2839720" h="18796">
                <a:moveTo>
                  <a:pt x="6350" y="6350"/>
                </a:moveTo>
                <a:lnTo>
                  <a:pt x="2833369" y="6350"/>
                </a:lnTo>
              </a:path>
            </a:pathLst>
          </a:custGeom>
          <a:ln w="12700">
            <a:solidFill>
              <a:srgbClr val="89898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Oval 29"/>
          <p:cNvSpPr/>
          <p:nvPr/>
        </p:nvSpPr>
        <p:spPr>
          <a:xfrm>
            <a:off x="1295400" y="2323237"/>
            <a:ext cx="533400" cy="533400"/>
          </a:xfrm>
          <a:prstGeom prst="ellipse">
            <a:avLst/>
          </a:prstGeom>
          <a:solidFill>
            <a:srgbClr val="089FC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1"/>
          <p:cNvSpPr txBox="1"/>
          <p:nvPr/>
        </p:nvSpPr>
        <p:spPr>
          <a:xfrm>
            <a:off x="566292" y="4990237"/>
            <a:ext cx="2634108" cy="877163"/>
          </a:xfrm>
          <a:prstGeom prst="rect">
            <a:avLst/>
          </a:prstGeom>
          <a:noFill/>
          <a:ln>
            <a:solidFill>
              <a:schemeClr val="bg1"/>
            </a:solid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50% </a:t>
            </a:r>
            <a:r>
              <a:rPr lang="en-US" altLang="zh-CN" b="1" dirty="0">
                <a:solidFill>
                  <a:srgbClr val="025668"/>
                </a:solidFill>
                <a:latin typeface="Arial"/>
                <a:ea typeface="Verdana" pitchFamily="34" charset="0"/>
                <a:cs typeface="Arial"/>
              </a:rPr>
              <a:t>i</a:t>
            </a:r>
            <a:r>
              <a:rPr lang="en-US" altLang="zh-CN" b="1" dirty="0" smtClean="0">
                <a:solidFill>
                  <a:srgbClr val="025668"/>
                </a:solidFill>
                <a:latin typeface="Arial"/>
                <a:ea typeface="Verdana" pitchFamily="34" charset="0"/>
                <a:cs typeface="Arial"/>
              </a:rPr>
              <a:t>ncrease </a:t>
            </a:r>
          </a:p>
          <a:p>
            <a:pPr algn="ctr">
              <a:tabLst/>
            </a:pPr>
            <a:r>
              <a:rPr lang="en-US" altLang="zh-CN" b="1" dirty="0" smtClean="0">
                <a:solidFill>
                  <a:srgbClr val="025668"/>
                </a:solidFill>
                <a:latin typeface="Arial"/>
                <a:ea typeface="Verdana" pitchFamily="34" charset="0"/>
                <a:cs typeface="Arial"/>
              </a:rPr>
              <a:t>In the group’s overall revenue in 2015</a:t>
            </a:r>
          </a:p>
        </p:txBody>
      </p:sp>
      <p:sp>
        <p:nvSpPr>
          <p:cNvPr id="9" name="Rectangle 8"/>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10" name="Rectangle 9"/>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11" name="Picture 10"/>
          <p:cNvPicPr>
            <a:picLocks noChangeAspect="1"/>
          </p:cNvPicPr>
          <p:nvPr/>
        </p:nvPicPr>
        <p:blipFill>
          <a:blip r:embed="rId2"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12"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Group</a:t>
            </a:r>
          </a:p>
        </p:txBody>
      </p:sp>
      <p:sp>
        <p:nvSpPr>
          <p:cNvPr id="13" name="TextBox 12"/>
          <p:cNvSpPr txBox="1"/>
          <p:nvPr/>
        </p:nvSpPr>
        <p:spPr>
          <a:xfrm>
            <a:off x="7620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Strategic Vision</a:t>
            </a:r>
            <a:endParaRPr lang="en-US" sz="2000" spc="100" dirty="0">
              <a:solidFill>
                <a:schemeClr val="bg1"/>
              </a:solidFill>
              <a:latin typeface="Arial"/>
              <a:cs typeface="Arial"/>
            </a:endParaRPr>
          </a:p>
        </p:txBody>
      </p:sp>
      <p:sp>
        <p:nvSpPr>
          <p:cNvPr id="16" name="TextBox 15"/>
          <p:cNvSpPr txBox="1"/>
          <p:nvPr/>
        </p:nvSpPr>
        <p:spPr>
          <a:xfrm>
            <a:off x="685800" y="2932837"/>
            <a:ext cx="762000" cy="381000"/>
          </a:xfrm>
          <a:prstGeom prst="rect">
            <a:avLst/>
          </a:prstGeom>
          <a:noFill/>
        </p:spPr>
        <p:txBody>
          <a:bodyPr wrap="square" rtlCol="0">
            <a:spAutoFit/>
          </a:bodyPr>
          <a:lstStyle/>
          <a:p>
            <a:r>
              <a:rPr lang="en-US" b="1" dirty="0" smtClean="0">
                <a:latin typeface="Arial"/>
                <a:cs typeface="Arial"/>
              </a:rPr>
              <a:t>2014</a:t>
            </a:r>
            <a:endParaRPr lang="en-US" b="1" dirty="0">
              <a:latin typeface="Arial"/>
              <a:cs typeface="Arial"/>
            </a:endParaRPr>
          </a:p>
        </p:txBody>
      </p:sp>
      <p:sp>
        <p:nvSpPr>
          <p:cNvPr id="17" name="TextBox 16"/>
          <p:cNvSpPr txBox="1"/>
          <p:nvPr/>
        </p:nvSpPr>
        <p:spPr>
          <a:xfrm>
            <a:off x="2286000" y="1942237"/>
            <a:ext cx="698178" cy="369332"/>
          </a:xfrm>
          <a:prstGeom prst="rect">
            <a:avLst/>
          </a:prstGeom>
          <a:noFill/>
        </p:spPr>
        <p:txBody>
          <a:bodyPr wrap="none" rtlCol="0">
            <a:spAutoFit/>
          </a:bodyPr>
          <a:lstStyle/>
          <a:p>
            <a:r>
              <a:rPr lang="en-US" b="1" dirty="0" smtClean="0">
                <a:latin typeface="Arial"/>
                <a:cs typeface="Arial"/>
              </a:rPr>
              <a:t>2015</a:t>
            </a:r>
            <a:endParaRPr lang="en-US" b="1" dirty="0">
              <a:latin typeface="Arial"/>
              <a:cs typeface="Arial"/>
            </a:endParaRPr>
          </a:p>
        </p:txBody>
      </p:sp>
      <p:sp>
        <p:nvSpPr>
          <p:cNvPr id="29" name="TextBox 28"/>
          <p:cNvSpPr txBox="1"/>
          <p:nvPr/>
        </p:nvSpPr>
        <p:spPr>
          <a:xfrm>
            <a:off x="1295400" y="2399437"/>
            <a:ext cx="609600" cy="338554"/>
          </a:xfrm>
          <a:prstGeom prst="rect">
            <a:avLst/>
          </a:prstGeom>
          <a:noFill/>
        </p:spPr>
        <p:txBody>
          <a:bodyPr wrap="square" rtlCol="0">
            <a:spAutoFit/>
          </a:bodyPr>
          <a:lstStyle/>
          <a:p>
            <a:r>
              <a:rPr lang="en-US" sz="1600" b="1" dirty="0" smtClean="0">
                <a:latin typeface="Arial"/>
                <a:cs typeface="Arial"/>
              </a:rPr>
              <a:t>1.5x</a:t>
            </a:r>
            <a:endParaRPr lang="en-US" sz="1600" b="1" dirty="0">
              <a:latin typeface="Arial"/>
              <a:cs typeface="Arial"/>
            </a:endParaRPr>
          </a:p>
        </p:txBody>
      </p:sp>
      <p:graphicFrame>
        <p:nvGraphicFramePr>
          <p:cNvPr id="31" name="Chart 30"/>
          <p:cNvGraphicFramePr/>
          <p:nvPr>
            <p:extLst>
              <p:ext uri="{D42A27DB-BD31-4B8C-83A1-F6EECF244321}">
                <p14:modId xmlns:p14="http://schemas.microsoft.com/office/powerpoint/2010/main" val="1925211634"/>
              </p:ext>
            </p:extLst>
          </p:nvPr>
        </p:nvGraphicFramePr>
        <p:xfrm>
          <a:off x="4724400" y="2094637"/>
          <a:ext cx="4038600" cy="2971800"/>
        </p:xfrm>
        <a:graphic>
          <a:graphicData uri="http://schemas.openxmlformats.org/drawingml/2006/chart">
            <c:chart xmlns:c="http://schemas.openxmlformats.org/drawingml/2006/chart" xmlns:r="http://schemas.openxmlformats.org/officeDocument/2006/relationships" r:id="rId3"/>
          </a:graphicData>
        </a:graphic>
      </p:graphicFrame>
      <p:sp>
        <p:nvSpPr>
          <p:cNvPr id="36" name="Freeform 3"/>
          <p:cNvSpPr/>
          <p:nvPr/>
        </p:nvSpPr>
        <p:spPr>
          <a:xfrm flipV="1">
            <a:off x="5173192" y="4897369"/>
            <a:ext cx="3190649" cy="92866"/>
          </a:xfrm>
          <a:custGeom>
            <a:avLst/>
            <a:gdLst>
              <a:gd name="connsiteX0" fmla="*/ 6350 w 2839720"/>
              <a:gd name="connsiteY0" fmla="*/ 6350 h 18796"/>
              <a:gd name="connsiteX1" fmla="*/ 2833369 w 2839720"/>
              <a:gd name="connsiteY1" fmla="*/ 6350 h 18796"/>
            </a:gdLst>
            <a:ahLst/>
            <a:cxnLst>
              <a:cxn ang="0">
                <a:pos x="connsiteX0" y="connsiteY0"/>
              </a:cxn>
              <a:cxn ang="1">
                <a:pos x="connsiteX1" y="connsiteY1"/>
              </a:cxn>
            </a:cxnLst>
            <a:rect l="l" t="t" r="r" b="b"/>
            <a:pathLst>
              <a:path w="2839720" h="18796">
                <a:moveTo>
                  <a:pt x="6350" y="6350"/>
                </a:moveTo>
                <a:lnTo>
                  <a:pt x="2833369" y="6350"/>
                </a:lnTo>
              </a:path>
            </a:pathLst>
          </a:custGeom>
          <a:ln w="12700">
            <a:solidFill>
              <a:srgbClr val="89898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TextBox 36"/>
          <p:cNvSpPr txBox="1"/>
          <p:nvPr/>
        </p:nvSpPr>
        <p:spPr>
          <a:xfrm>
            <a:off x="4876800" y="3771037"/>
            <a:ext cx="427158" cy="353943"/>
          </a:xfrm>
          <a:prstGeom prst="rect">
            <a:avLst/>
          </a:prstGeom>
          <a:noFill/>
        </p:spPr>
        <p:txBody>
          <a:bodyPr wrap="none" rtlCol="0">
            <a:spAutoFit/>
          </a:bodyPr>
          <a:lstStyle/>
          <a:p>
            <a:r>
              <a:rPr lang="en-US" sz="1700" b="1" dirty="0" smtClean="0">
                <a:solidFill>
                  <a:schemeClr val="bg1"/>
                </a:solidFill>
                <a:latin typeface="Arial"/>
                <a:cs typeface="Arial"/>
              </a:rPr>
              <a:t>70</a:t>
            </a:r>
            <a:endParaRPr lang="en-US" sz="1700" b="1" dirty="0">
              <a:solidFill>
                <a:schemeClr val="bg1"/>
              </a:solidFill>
              <a:latin typeface="Arial"/>
              <a:cs typeface="Arial"/>
            </a:endParaRPr>
          </a:p>
        </p:txBody>
      </p:sp>
      <p:sp>
        <p:nvSpPr>
          <p:cNvPr id="38" name="TextBox 37"/>
          <p:cNvSpPr txBox="1"/>
          <p:nvPr/>
        </p:nvSpPr>
        <p:spPr>
          <a:xfrm>
            <a:off x="7772400" y="2551837"/>
            <a:ext cx="1250650" cy="353943"/>
          </a:xfrm>
          <a:prstGeom prst="rect">
            <a:avLst/>
          </a:prstGeom>
          <a:noFill/>
        </p:spPr>
        <p:txBody>
          <a:bodyPr wrap="none" rtlCol="0">
            <a:spAutoFit/>
          </a:bodyPr>
          <a:lstStyle/>
          <a:p>
            <a:r>
              <a:rPr lang="en-US" sz="1700" b="1" dirty="0" smtClean="0">
                <a:latin typeface="Arial"/>
                <a:cs typeface="Arial"/>
              </a:rPr>
              <a:t>Singapore</a:t>
            </a:r>
            <a:endParaRPr lang="en-US" sz="1700" b="1" dirty="0">
              <a:latin typeface="Arial"/>
              <a:cs typeface="Arial"/>
            </a:endParaRPr>
          </a:p>
        </p:txBody>
      </p:sp>
      <p:sp>
        <p:nvSpPr>
          <p:cNvPr id="39" name="TextBox 38"/>
          <p:cNvSpPr txBox="1"/>
          <p:nvPr/>
        </p:nvSpPr>
        <p:spPr>
          <a:xfrm>
            <a:off x="3810000" y="2780437"/>
            <a:ext cx="1686667" cy="353943"/>
          </a:xfrm>
          <a:prstGeom prst="rect">
            <a:avLst/>
          </a:prstGeom>
          <a:noFill/>
        </p:spPr>
        <p:txBody>
          <a:bodyPr wrap="none" rtlCol="0">
            <a:spAutoFit/>
          </a:bodyPr>
          <a:lstStyle/>
          <a:p>
            <a:r>
              <a:rPr lang="en-US" sz="1700" b="1" dirty="0" smtClean="0">
                <a:latin typeface="Arial"/>
                <a:cs typeface="Arial"/>
              </a:rPr>
              <a:t>Shanghai (9%)</a:t>
            </a:r>
            <a:endParaRPr lang="en-US" sz="1700" b="1" dirty="0">
              <a:latin typeface="Arial"/>
              <a:cs typeface="Arial"/>
            </a:endParaRPr>
          </a:p>
        </p:txBody>
      </p:sp>
      <p:sp>
        <p:nvSpPr>
          <p:cNvPr id="40" name="TextBox 39"/>
          <p:cNvSpPr txBox="1"/>
          <p:nvPr/>
        </p:nvSpPr>
        <p:spPr>
          <a:xfrm>
            <a:off x="3962400" y="2247037"/>
            <a:ext cx="1879979" cy="353943"/>
          </a:xfrm>
          <a:prstGeom prst="rect">
            <a:avLst/>
          </a:prstGeom>
          <a:noFill/>
        </p:spPr>
        <p:txBody>
          <a:bodyPr wrap="none" rtlCol="0">
            <a:spAutoFit/>
          </a:bodyPr>
          <a:lstStyle/>
          <a:p>
            <a:r>
              <a:rPr lang="en-US" sz="1700" b="1" dirty="0" smtClean="0">
                <a:latin typeface="Arial"/>
                <a:cs typeface="Arial"/>
              </a:rPr>
              <a:t>Hong Kong (5%) </a:t>
            </a:r>
            <a:endParaRPr lang="en-US" sz="1700" b="1" dirty="0">
              <a:latin typeface="Arial"/>
              <a:cs typeface="Arial"/>
            </a:endParaRPr>
          </a:p>
        </p:txBody>
      </p:sp>
      <p:sp>
        <p:nvSpPr>
          <p:cNvPr id="41" name="TextBox 40"/>
          <p:cNvSpPr txBox="1"/>
          <p:nvPr/>
        </p:nvSpPr>
        <p:spPr>
          <a:xfrm>
            <a:off x="4724400" y="1816894"/>
            <a:ext cx="2171118" cy="353943"/>
          </a:xfrm>
          <a:prstGeom prst="rect">
            <a:avLst/>
          </a:prstGeom>
          <a:noFill/>
        </p:spPr>
        <p:txBody>
          <a:bodyPr wrap="none" rtlCol="0">
            <a:spAutoFit/>
          </a:bodyPr>
          <a:lstStyle/>
          <a:p>
            <a:r>
              <a:rPr lang="en-US" sz="1700" b="1" dirty="0" smtClean="0">
                <a:latin typeface="Arial"/>
                <a:cs typeface="Arial"/>
              </a:rPr>
              <a:t>Kuala Lumpur (9%)</a:t>
            </a:r>
            <a:endParaRPr lang="en-US" sz="1700" b="1" dirty="0">
              <a:latin typeface="Arial"/>
              <a:cs typeface="Arial"/>
            </a:endParaRPr>
          </a:p>
        </p:txBody>
      </p:sp>
      <p:sp>
        <p:nvSpPr>
          <p:cNvPr id="42" name="TextBox 1"/>
          <p:cNvSpPr txBox="1"/>
          <p:nvPr/>
        </p:nvSpPr>
        <p:spPr>
          <a:xfrm>
            <a:off x="5209097" y="4990237"/>
            <a:ext cx="3172903" cy="877163"/>
          </a:xfrm>
          <a:prstGeom prst="rect">
            <a:avLst/>
          </a:prstGeom>
          <a:noFill/>
          <a:ln>
            <a:solidFill>
              <a:schemeClr val="bg1"/>
            </a:solid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Increase the number of local employees to 90 over the next few years</a:t>
            </a:r>
          </a:p>
        </p:txBody>
      </p:sp>
      <p:sp>
        <p:nvSpPr>
          <p:cNvPr id="28" name="TextBox 27"/>
          <p:cNvSpPr txBox="1"/>
          <p:nvPr/>
        </p:nvSpPr>
        <p:spPr>
          <a:xfrm>
            <a:off x="6629400" y="3889683"/>
            <a:ext cx="914400" cy="353943"/>
          </a:xfrm>
          <a:prstGeom prst="rect">
            <a:avLst/>
          </a:prstGeom>
          <a:noFill/>
        </p:spPr>
        <p:txBody>
          <a:bodyPr wrap="square" rtlCol="0">
            <a:spAutoFit/>
          </a:bodyPr>
          <a:lstStyle/>
          <a:p>
            <a:r>
              <a:rPr lang="en-US" sz="1700" b="1" dirty="0" smtClean="0">
                <a:solidFill>
                  <a:schemeClr val="bg1"/>
                </a:solidFill>
                <a:latin typeface="Arial"/>
                <a:cs typeface="Arial"/>
              </a:rPr>
              <a:t>82%</a:t>
            </a:r>
            <a:endParaRPr lang="en-US" sz="1700" b="1" dirty="0">
              <a:solidFill>
                <a:schemeClr val="bg1"/>
              </a:solidFill>
              <a:latin typeface="Arial"/>
              <a:cs typeface="Arial"/>
            </a:endParaRPr>
          </a:p>
        </p:txBody>
      </p:sp>
      <p:sp>
        <p:nvSpPr>
          <p:cNvPr id="25" name="Rectangle 24"/>
          <p:cNvSpPr/>
          <p:nvPr/>
        </p:nvSpPr>
        <p:spPr>
          <a:xfrm>
            <a:off x="0" y="0"/>
            <a:ext cx="9180512" cy="6912768"/>
          </a:xfrm>
          <a:prstGeom prst="rect">
            <a:avLst/>
          </a:prstGeom>
          <a:solidFill>
            <a:schemeClr val="bg1">
              <a:lumMod val="8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p:cNvSpPr/>
          <p:nvPr/>
        </p:nvSpPr>
        <p:spPr>
          <a:xfrm>
            <a:off x="0" y="1295400"/>
            <a:ext cx="9144000" cy="609600"/>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27" name="TextBox 26"/>
          <p:cNvSpPr txBox="1"/>
          <p:nvPr/>
        </p:nvSpPr>
        <p:spPr>
          <a:xfrm>
            <a:off x="762000" y="1295400"/>
            <a:ext cx="7620000" cy="523220"/>
          </a:xfrm>
          <a:prstGeom prst="rect">
            <a:avLst/>
          </a:prstGeom>
          <a:noFill/>
        </p:spPr>
        <p:txBody>
          <a:bodyPr wrap="square" rtlCol="0" anchor="ctr">
            <a:spAutoFit/>
          </a:bodyPr>
          <a:lstStyle/>
          <a:p>
            <a:pPr algn="ctr"/>
            <a:r>
              <a:rPr lang="en-SG" sz="2800" b="1" dirty="0" smtClean="0">
                <a:solidFill>
                  <a:schemeClr val="bg1"/>
                </a:solidFill>
                <a:latin typeface="+mj-lt"/>
                <a:ea typeface="Verdana" pitchFamily="34" charset="0"/>
                <a:cs typeface="Verdana" pitchFamily="34" charset="0"/>
              </a:rPr>
              <a:t>KEY ISSUES</a:t>
            </a:r>
          </a:p>
        </p:txBody>
      </p:sp>
      <p:sp>
        <p:nvSpPr>
          <p:cNvPr id="32" name="TextBox 31"/>
          <p:cNvSpPr txBox="1"/>
          <p:nvPr/>
        </p:nvSpPr>
        <p:spPr>
          <a:xfrm>
            <a:off x="216024" y="1988840"/>
            <a:ext cx="8784976" cy="3046988"/>
          </a:xfrm>
          <a:prstGeom prst="rect">
            <a:avLst/>
          </a:prstGeom>
          <a:noFill/>
        </p:spPr>
        <p:txBody>
          <a:bodyPr wrap="square" rtlCol="0">
            <a:spAutoFit/>
          </a:bodyPr>
          <a:lstStyle/>
          <a:p>
            <a:pPr marL="457200" indent="-457200">
              <a:buFont typeface="Arial" pitchFamily="34" charset="0"/>
              <a:buChar char="•"/>
            </a:pPr>
            <a:r>
              <a:rPr lang="en-SG" sz="2400" b="1" dirty="0">
                <a:latin typeface="Arial"/>
                <a:ea typeface="Verdana" pitchFamily="34" charset="0"/>
                <a:cs typeface="Arial"/>
              </a:rPr>
              <a:t>How </a:t>
            </a:r>
            <a:r>
              <a:rPr lang="en-SG" sz="2400" b="1" dirty="0" smtClean="0">
                <a:latin typeface="Arial"/>
                <a:ea typeface="Verdana" pitchFamily="34" charset="0"/>
                <a:cs typeface="Arial"/>
              </a:rPr>
              <a:t>can BGC Group achieve its strategic goals of sustainable organizational growth</a:t>
            </a:r>
          </a:p>
          <a:p>
            <a:endParaRPr lang="en-SG" sz="2400" b="1" dirty="0">
              <a:latin typeface="Arial"/>
              <a:ea typeface="Verdana" pitchFamily="34" charset="0"/>
              <a:cs typeface="Arial"/>
            </a:endParaRPr>
          </a:p>
          <a:p>
            <a:pPr marL="457200" indent="-457200">
              <a:buFont typeface="Arial" pitchFamily="34" charset="0"/>
              <a:buChar char="•"/>
            </a:pPr>
            <a:r>
              <a:rPr lang="en-SG" sz="2400" b="1" dirty="0" smtClean="0">
                <a:latin typeface="Arial"/>
                <a:ea typeface="Verdana" pitchFamily="34" charset="0"/>
                <a:cs typeface="Arial"/>
              </a:rPr>
              <a:t>What are the key HRM Issues preventing them from achieving these goals</a:t>
            </a:r>
          </a:p>
          <a:p>
            <a:pPr marL="457200" indent="-457200">
              <a:buFont typeface="Arial" pitchFamily="34" charset="0"/>
              <a:buChar char="•"/>
            </a:pPr>
            <a:endParaRPr lang="en-SG" sz="2400" b="1" dirty="0">
              <a:latin typeface="Arial"/>
              <a:ea typeface="Verdana" pitchFamily="34" charset="0"/>
              <a:cs typeface="Arial"/>
            </a:endParaRPr>
          </a:p>
          <a:p>
            <a:pPr marL="457200" indent="-457200">
              <a:buFont typeface="Arial" pitchFamily="34" charset="0"/>
              <a:buChar char="•"/>
            </a:pPr>
            <a:r>
              <a:rPr lang="en-SG" sz="2400" b="1" dirty="0" smtClean="0">
                <a:latin typeface="Arial"/>
                <a:ea typeface="Verdana" pitchFamily="34" charset="0"/>
                <a:cs typeface="Arial"/>
              </a:rPr>
              <a:t>What solutions can BGC Group implement to help them grow</a:t>
            </a:r>
          </a:p>
        </p:txBody>
      </p:sp>
    </p:spTree>
    <p:extLst>
      <p:ext uri="{BB962C8B-B14F-4D97-AF65-F5344CB8AC3E}">
        <p14:creationId xmlns:p14="http://schemas.microsoft.com/office/powerpoint/2010/main" val="27692532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Rectangle 284"/>
          <p:cNvSpPr/>
          <p:nvPr/>
        </p:nvSpPr>
        <p:spPr>
          <a:xfrm flipH="1">
            <a:off x="4419600" y="3429000"/>
            <a:ext cx="304800" cy="381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4" name="Rectangle 283"/>
          <p:cNvSpPr/>
          <p:nvPr/>
        </p:nvSpPr>
        <p:spPr>
          <a:xfrm flipH="1">
            <a:off x="5029200" y="5791200"/>
            <a:ext cx="304800" cy="381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13" name="Rectangle 12"/>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14" name="Picture 13"/>
          <p:cNvPicPr>
            <a:picLocks noChangeAspect="1"/>
          </p:cNvPicPr>
          <p:nvPr/>
        </p:nvPicPr>
        <p:blipFill>
          <a:blip r:embed="rId2" cstate="print"/>
          <a:stretch>
            <a:fillRect/>
          </a:stretch>
        </p:blipFill>
        <p:spPr>
          <a:xfrm>
            <a:off x="6934200" y="152400"/>
            <a:ext cx="1981200" cy="1254285"/>
          </a:xfrm>
          <a:prstGeom prst="rect">
            <a:avLst/>
          </a:prstGeom>
          <a:ln>
            <a:noFill/>
          </a:ln>
          <a:effectLst>
            <a:reflection blurRad="6350" stA="52000" endA="300" endPos="35000" dir="5400000" sy="-100000" algn="bl" rotWithShape="0"/>
          </a:effectLst>
        </p:spPr>
      </p:pic>
      <p:sp>
        <p:nvSpPr>
          <p:cNvPr id="15"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Industry Analysis</a:t>
            </a:r>
          </a:p>
        </p:txBody>
      </p:sp>
      <p:sp>
        <p:nvSpPr>
          <p:cNvPr id="16" name="TextBox 15"/>
          <p:cNvSpPr txBox="1"/>
          <p:nvPr/>
        </p:nvSpPr>
        <p:spPr>
          <a:xfrm>
            <a:off x="85626" y="838200"/>
            <a:ext cx="5422894" cy="400110"/>
          </a:xfrm>
          <a:prstGeom prst="rect">
            <a:avLst/>
          </a:prstGeom>
          <a:noFill/>
        </p:spPr>
        <p:txBody>
          <a:bodyPr wrap="square" rtlCol="0">
            <a:spAutoFit/>
          </a:bodyPr>
          <a:lstStyle/>
          <a:p>
            <a:r>
              <a:rPr lang="en-US" sz="2000" spc="100" dirty="0" smtClean="0">
                <a:solidFill>
                  <a:schemeClr val="bg1"/>
                </a:solidFill>
                <a:latin typeface="Arial"/>
                <a:cs typeface="Arial"/>
              </a:rPr>
              <a:t>Porter’s 5 Forces</a:t>
            </a:r>
            <a:endParaRPr lang="en-US" sz="2000" spc="100" dirty="0">
              <a:solidFill>
                <a:schemeClr val="bg1"/>
              </a:solidFill>
              <a:latin typeface="Arial"/>
              <a:cs typeface="Arial"/>
            </a:endParaRPr>
          </a:p>
        </p:txBody>
      </p:sp>
      <p:sp>
        <p:nvSpPr>
          <p:cNvPr id="118" name="Rectangle 117"/>
          <p:cNvSpPr/>
          <p:nvPr/>
        </p:nvSpPr>
        <p:spPr>
          <a:xfrm>
            <a:off x="2819400" y="1480428"/>
            <a:ext cx="6324600" cy="7244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2" name="TextBox 121"/>
          <p:cNvSpPr txBox="1"/>
          <p:nvPr/>
        </p:nvSpPr>
        <p:spPr>
          <a:xfrm>
            <a:off x="2743200" y="1524000"/>
            <a:ext cx="3886200" cy="646331"/>
          </a:xfrm>
          <a:prstGeom prst="rect">
            <a:avLst/>
          </a:prstGeom>
          <a:noFill/>
        </p:spPr>
        <p:txBody>
          <a:bodyPr wrap="square" rtlCol="0">
            <a:spAutoFit/>
          </a:bodyPr>
          <a:lstStyle/>
          <a:p>
            <a:pPr algn="ctr"/>
            <a:r>
              <a:rPr lang="en-SG" b="1" dirty="0" smtClean="0">
                <a:latin typeface="Arial"/>
                <a:ea typeface="Verdana" pitchFamily="34" charset="0"/>
                <a:cs typeface="Arial"/>
              </a:rPr>
              <a:t>Extent of the competition in the </a:t>
            </a:r>
          </a:p>
          <a:p>
            <a:pPr algn="ctr"/>
            <a:r>
              <a:rPr lang="en-SG" b="1" dirty="0" smtClean="0">
                <a:latin typeface="Arial"/>
                <a:ea typeface="Verdana" pitchFamily="34" charset="0"/>
                <a:cs typeface="Arial"/>
              </a:rPr>
              <a:t>Employment Services Industry</a:t>
            </a:r>
            <a:endParaRPr lang="en-SG" b="1" dirty="0">
              <a:latin typeface="Arial"/>
              <a:ea typeface="Verdana" pitchFamily="34" charset="0"/>
              <a:cs typeface="Arial"/>
            </a:endParaRPr>
          </a:p>
        </p:txBody>
      </p:sp>
      <p:sp>
        <p:nvSpPr>
          <p:cNvPr id="123" name="TextBox 122"/>
          <p:cNvSpPr txBox="1"/>
          <p:nvPr/>
        </p:nvSpPr>
        <p:spPr>
          <a:xfrm>
            <a:off x="685800" y="2590800"/>
            <a:ext cx="2304256" cy="369332"/>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Buyer’s Power</a:t>
            </a:r>
            <a:endParaRPr lang="en-SG" b="1" dirty="0">
              <a:solidFill>
                <a:srgbClr val="025668"/>
              </a:solidFill>
              <a:latin typeface="Arial"/>
              <a:ea typeface="Verdana" pitchFamily="34" charset="0"/>
              <a:cs typeface="Arial"/>
            </a:endParaRPr>
          </a:p>
        </p:txBody>
      </p:sp>
      <p:sp>
        <p:nvSpPr>
          <p:cNvPr id="124" name="Oval 123"/>
          <p:cNvSpPr/>
          <p:nvPr/>
        </p:nvSpPr>
        <p:spPr>
          <a:xfrm>
            <a:off x="179512" y="2492896"/>
            <a:ext cx="504056" cy="576064"/>
          </a:xfrm>
          <a:prstGeom prst="ellipse">
            <a:avLst/>
          </a:prstGeom>
          <a:solidFill>
            <a:schemeClr val="bg1">
              <a:lumMod val="8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a:solidFill>
                  <a:srgbClr val="025668"/>
                </a:solidFill>
                <a:latin typeface="Arial"/>
                <a:ea typeface="Verdana" pitchFamily="34" charset="0"/>
                <a:cs typeface="Arial"/>
              </a:rPr>
              <a:t>1</a:t>
            </a:r>
          </a:p>
        </p:txBody>
      </p:sp>
      <p:sp>
        <p:nvSpPr>
          <p:cNvPr id="125" name="Oval 124"/>
          <p:cNvSpPr/>
          <p:nvPr/>
        </p:nvSpPr>
        <p:spPr>
          <a:xfrm>
            <a:off x="179512" y="3284984"/>
            <a:ext cx="504056" cy="576064"/>
          </a:xfrm>
          <a:prstGeom prst="ellipse">
            <a:avLst/>
          </a:prstGeom>
          <a:solidFill>
            <a:schemeClr val="bg1">
              <a:lumMod val="8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rgbClr val="025668"/>
                </a:solidFill>
                <a:latin typeface="Arial"/>
                <a:ea typeface="Verdana" pitchFamily="34" charset="0"/>
                <a:cs typeface="Arial"/>
              </a:rPr>
              <a:t>2</a:t>
            </a:r>
            <a:endParaRPr lang="en-SG" b="1" dirty="0">
              <a:solidFill>
                <a:srgbClr val="025668"/>
              </a:solidFill>
              <a:latin typeface="Arial"/>
              <a:ea typeface="Verdana" pitchFamily="34" charset="0"/>
              <a:cs typeface="Arial"/>
            </a:endParaRPr>
          </a:p>
        </p:txBody>
      </p:sp>
      <p:sp>
        <p:nvSpPr>
          <p:cNvPr id="126" name="Oval 125"/>
          <p:cNvSpPr/>
          <p:nvPr/>
        </p:nvSpPr>
        <p:spPr>
          <a:xfrm>
            <a:off x="179512" y="4094212"/>
            <a:ext cx="504056" cy="576064"/>
          </a:xfrm>
          <a:prstGeom prst="ellipse">
            <a:avLst/>
          </a:prstGeom>
          <a:solidFill>
            <a:schemeClr val="bg1">
              <a:lumMod val="8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rgbClr val="025668"/>
                </a:solidFill>
                <a:latin typeface="Arial"/>
                <a:ea typeface="Verdana" pitchFamily="34" charset="0"/>
                <a:cs typeface="Arial"/>
              </a:rPr>
              <a:t>3</a:t>
            </a:r>
            <a:endParaRPr lang="en-SG" b="1" dirty="0">
              <a:solidFill>
                <a:srgbClr val="025668"/>
              </a:solidFill>
              <a:latin typeface="Arial"/>
              <a:ea typeface="Verdana" pitchFamily="34" charset="0"/>
              <a:cs typeface="Arial"/>
            </a:endParaRPr>
          </a:p>
        </p:txBody>
      </p:sp>
      <p:sp>
        <p:nvSpPr>
          <p:cNvPr id="127" name="Oval 126"/>
          <p:cNvSpPr/>
          <p:nvPr/>
        </p:nvSpPr>
        <p:spPr>
          <a:xfrm>
            <a:off x="179512" y="4941168"/>
            <a:ext cx="504056" cy="576064"/>
          </a:xfrm>
          <a:prstGeom prst="ellipse">
            <a:avLst/>
          </a:prstGeom>
          <a:solidFill>
            <a:schemeClr val="bg1">
              <a:lumMod val="8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rgbClr val="025668"/>
                </a:solidFill>
                <a:latin typeface="Arial"/>
                <a:ea typeface="Verdana" pitchFamily="34" charset="0"/>
                <a:cs typeface="Arial"/>
              </a:rPr>
              <a:t>4</a:t>
            </a:r>
            <a:endParaRPr lang="en-SG" b="1" dirty="0">
              <a:solidFill>
                <a:srgbClr val="025668"/>
              </a:solidFill>
              <a:latin typeface="Arial"/>
              <a:ea typeface="Verdana" pitchFamily="34" charset="0"/>
              <a:cs typeface="Arial"/>
            </a:endParaRPr>
          </a:p>
        </p:txBody>
      </p:sp>
      <p:sp>
        <p:nvSpPr>
          <p:cNvPr id="128" name="Oval 127"/>
          <p:cNvSpPr/>
          <p:nvPr/>
        </p:nvSpPr>
        <p:spPr>
          <a:xfrm>
            <a:off x="179512" y="5733256"/>
            <a:ext cx="504056" cy="576064"/>
          </a:xfrm>
          <a:prstGeom prst="ellipse">
            <a:avLst/>
          </a:prstGeom>
          <a:solidFill>
            <a:schemeClr val="bg1">
              <a:lumMod val="8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rgbClr val="025668"/>
                </a:solidFill>
                <a:latin typeface="Arial"/>
                <a:ea typeface="Verdana" pitchFamily="34" charset="0"/>
                <a:cs typeface="Arial"/>
              </a:rPr>
              <a:t>5</a:t>
            </a:r>
            <a:endParaRPr lang="en-SG" b="1" dirty="0">
              <a:solidFill>
                <a:srgbClr val="025668"/>
              </a:solidFill>
              <a:latin typeface="Arial"/>
              <a:ea typeface="Verdana" pitchFamily="34" charset="0"/>
              <a:cs typeface="Arial"/>
            </a:endParaRPr>
          </a:p>
        </p:txBody>
      </p:sp>
      <p:sp>
        <p:nvSpPr>
          <p:cNvPr id="129" name="TextBox 128"/>
          <p:cNvSpPr txBox="1"/>
          <p:nvPr/>
        </p:nvSpPr>
        <p:spPr>
          <a:xfrm>
            <a:off x="685800" y="3429000"/>
            <a:ext cx="2178620" cy="369332"/>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Supplier’s Power</a:t>
            </a:r>
            <a:endParaRPr lang="en-SG" b="1" dirty="0">
              <a:solidFill>
                <a:srgbClr val="025668"/>
              </a:solidFill>
              <a:latin typeface="Arial"/>
              <a:ea typeface="Verdana" pitchFamily="34" charset="0"/>
              <a:cs typeface="Arial"/>
            </a:endParaRPr>
          </a:p>
        </p:txBody>
      </p:sp>
      <p:sp>
        <p:nvSpPr>
          <p:cNvPr id="130" name="TextBox 129"/>
          <p:cNvSpPr txBox="1"/>
          <p:nvPr/>
        </p:nvSpPr>
        <p:spPr>
          <a:xfrm>
            <a:off x="685800" y="5715000"/>
            <a:ext cx="2178620" cy="646331"/>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Degree of </a:t>
            </a:r>
          </a:p>
          <a:p>
            <a:pPr algn="ctr"/>
            <a:r>
              <a:rPr lang="en-SG" b="1" dirty="0" smtClean="0">
                <a:solidFill>
                  <a:srgbClr val="025668"/>
                </a:solidFill>
                <a:latin typeface="Arial"/>
                <a:ea typeface="Verdana" pitchFamily="34" charset="0"/>
                <a:cs typeface="Arial"/>
              </a:rPr>
              <a:t>Rivalry</a:t>
            </a:r>
            <a:endParaRPr lang="en-SG" b="1" dirty="0">
              <a:solidFill>
                <a:srgbClr val="025668"/>
              </a:solidFill>
              <a:latin typeface="Arial"/>
              <a:ea typeface="Verdana" pitchFamily="34" charset="0"/>
              <a:cs typeface="Arial"/>
            </a:endParaRPr>
          </a:p>
        </p:txBody>
      </p:sp>
      <p:sp>
        <p:nvSpPr>
          <p:cNvPr id="131" name="TextBox 130"/>
          <p:cNvSpPr txBox="1"/>
          <p:nvPr/>
        </p:nvSpPr>
        <p:spPr>
          <a:xfrm>
            <a:off x="611560" y="4884311"/>
            <a:ext cx="2178620" cy="646331"/>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Threat of </a:t>
            </a:r>
          </a:p>
          <a:p>
            <a:pPr algn="ctr"/>
            <a:r>
              <a:rPr lang="en-SG" b="1" dirty="0" smtClean="0">
                <a:solidFill>
                  <a:srgbClr val="025668"/>
                </a:solidFill>
                <a:latin typeface="Arial"/>
                <a:ea typeface="Verdana" pitchFamily="34" charset="0"/>
                <a:cs typeface="Arial"/>
              </a:rPr>
              <a:t>Substitutes</a:t>
            </a:r>
            <a:endParaRPr lang="en-SG" b="1" dirty="0">
              <a:solidFill>
                <a:srgbClr val="025668"/>
              </a:solidFill>
              <a:latin typeface="Arial"/>
              <a:ea typeface="Verdana" pitchFamily="34" charset="0"/>
              <a:cs typeface="Arial"/>
            </a:endParaRPr>
          </a:p>
        </p:txBody>
      </p:sp>
      <p:sp>
        <p:nvSpPr>
          <p:cNvPr id="132" name="TextBox 131"/>
          <p:cNvSpPr txBox="1"/>
          <p:nvPr/>
        </p:nvSpPr>
        <p:spPr>
          <a:xfrm>
            <a:off x="685800" y="4114800"/>
            <a:ext cx="2232248" cy="646331"/>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Threat of </a:t>
            </a:r>
          </a:p>
          <a:p>
            <a:pPr algn="ctr"/>
            <a:r>
              <a:rPr lang="en-SG" b="1" dirty="0" smtClean="0">
                <a:solidFill>
                  <a:srgbClr val="025668"/>
                </a:solidFill>
                <a:latin typeface="Arial"/>
                <a:ea typeface="Verdana" pitchFamily="34" charset="0"/>
                <a:cs typeface="Arial"/>
              </a:rPr>
              <a:t>New Entrants</a:t>
            </a:r>
            <a:endParaRPr lang="en-SG" b="1" dirty="0">
              <a:solidFill>
                <a:srgbClr val="025668"/>
              </a:solidFill>
              <a:latin typeface="Arial"/>
              <a:ea typeface="Verdana" pitchFamily="34" charset="0"/>
              <a:cs typeface="Arial"/>
            </a:endParaRPr>
          </a:p>
        </p:txBody>
      </p:sp>
      <p:sp>
        <p:nvSpPr>
          <p:cNvPr id="141" name="TextBox 1"/>
          <p:cNvSpPr txBox="1"/>
          <p:nvPr/>
        </p:nvSpPr>
        <p:spPr>
          <a:xfrm>
            <a:off x="143930" y="1948190"/>
            <a:ext cx="841076" cy="261610"/>
          </a:xfrm>
          <a:prstGeom prst="rect">
            <a:avLst/>
          </a:prstGeom>
          <a:noFill/>
        </p:spPr>
        <p:txBody>
          <a:bodyPr wrap="none" lIns="0" tIns="0" rIns="0" rtlCol="0">
            <a:spAutoFit/>
          </a:bodyPr>
          <a:lstStyle/>
          <a:p>
            <a:pPr>
              <a:lnSpc>
                <a:spcPts val="1700"/>
              </a:lnSpc>
              <a:tabLst/>
            </a:pPr>
            <a:r>
              <a:rPr lang="en-US" altLang="zh-CN" sz="1400" dirty="0" smtClean="0">
                <a:solidFill>
                  <a:srgbClr val="000000"/>
                </a:solidFill>
                <a:latin typeface="Arial"/>
                <a:cs typeface="Arial"/>
              </a:rPr>
              <a:t>Very High </a:t>
            </a:r>
          </a:p>
        </p:txBody>
      </p:sp>
      <p:sp>
        <p:nvSpPr>
          <p:cNvPr id="142" name="TextBox 1"/>
          <p:cNvSpPr txBox="1"/>
          <p:nvPr/>
        </p:nvSpPr>
        <p:spPr>
          <a:xfrm>
            <a:off x="144004" y="1524000"/>
            <a:ext cx="751307" cy="261610"/>
          </a:xfrm>
          <a:prstGeom prst="rect">
            <a:avLst/>
          </a:prstGeom>
          <a:noFill/>
        </p:spPr>
        <p:txBody>
          <a:bodyPr wrap="none" lIns="0" tIns="0" rIns="0" rtlCol="0">
            <a:spAutoFit/>
          </a:bodyPr>
          <a:lstStyle/>
          <a:p>
            <a:pPr>
              <a:lnSpc>
                <a:spcPts val="1700"/>
              </a:lnSpc>
              <a:tabLst/>
            </a:pPr>
            <a:r>
              <a:rPr lang="en-US" altLang="zh-CN" sz="1400" dirty="0" smtClean="0">
                <a:solidFill>
                  <a:srgbClr val="000000"/>
                </a:solidFill>
                <a:latin typeface="Arial"/>
                <a:cs typeface="Arial"/>
              </a:rPr>
              <a:t>Very Low</a:t>
            </a:r>
          </a:p>
        </p:txBody>
      </p:sp>
      <p:cxnSp>
        <p:nvCxnSpPr>
          <p:cNvPr id="223" name="Straight Connector 222"/>
          <p:cNvCxnSpPr/>
          <p:nvPr/>
        </p:nvCxnSpPr>
        <p:spPr>
          <a:xfrm>
            <a:off x="0" y="3212976"/>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36512" y="4005064"/>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36512" y="4797152"/>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36512" y="5589240"/>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sp>
        <p:nvSpPr>
          <p:cNvPr id="232" name="Rectangle 231"/>
          <p:cNvSpPr/>
          <p:nvPr/>
        </p:nvSpPr>
        <p:spPr>
          <a:xfrm>
            <a:off x="3200400" y="25908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3" name="Rectangle 232"/>
          <p:cNvSpPr/>
          <p:nvPr/>
        </p:nvSpPr>
        <p:spPr>
          <a:xfrm>
            <a:off x="3810000" y="25908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4" name="Rectangle 233"/>
          <p:cNvSpPr/>
          <p:nvPr/>
        </p:nvSpPr>
        <p:spPr>
          <a:xfrm>
            <a:off x="4419600" y="25908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5" name="Rectangle 234"/>
          <p:cNvSpPr/>
          <p:nvPr/>
        </p:nvSpPr>
        <p:spPr>
          <a:xfrm>
            <a:off x="5029200" y="25908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6" name="Rectangle 235"/>
          <p:cNvSpPr/>
          <p:nvPr/>
        </p:nvSpPr>
        <p:spPr>
          <a:xfrm>
            <a:off x="5638800" y="25908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8" name="Rectangle 237"/>
          <p:cNvSpPr/>
          <p:nvPr/>
        </p:nvSpPr>
        <p:spPr>
          <a:xfrm>
            <a:off x="3200400" y="34290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9" name="Rectangle 238"/>
          <p:cNvSpPr/>
          <p:nvPr/>
        </p:nvSpPr>
        <p:spPr>
          <a:xfrm>
            <a:off x="3810000" y="34290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0" name="Rectangle 239"/>
          <p:cNvSpPr/>
          <p:nvPr/>
        </p:nvSpPr>
        <p:spPr>
          <a:xfrm>
            <a:off x="4419600" y="34290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1" name="Rectangle 240"/>
          <p:cNvSpPr/>
          <p:nvPr/>
        </p:nvSpPr>
        <p:spPr>
          <a:xfrm>
            <a:off x="5029200" y="3429000"/>
            <a:ext cx="609600" cy="381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2" name="Rectangle 241"/>
          <p:cNvSpPr/>
          <p:nvPr/>
        </p:nvSpPr>
        <p:spPr>
          <a:xfrm>
            <a:off x="5638800" y="34290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3" name="Rectangle 242"/>
          <p:cNvSpPr/>
          <p:nvPr/>
        </p:nvSpPr>
        <p:spPr>
          <a:xfrm>
            <a:off x="3200400" y="4267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4" name="Rectangle 243"/>
          <p:cNvSpPr/>
          <p:nvPr/>
        </p:nvSpPr>
        <p:spPr>
          <a:xfrm>
            <a:off x="3810000" y="4267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5" name="Rectangle 244"/>
          <p:cNvSpPr/>
          <p:nvPr/>
        </p:nvSpPr>
        <p:spPr>
          <a:xfrm>
            <a:off x="4419600" y="4267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6" name="Rectangle 245"/>
          <p:cNvSpPr/>
          <p:nvPr/>
        </p:nvSpPr>
        <p:spPr>
          <a:xfrm>
            <a:off x="5029200" y="42672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7" name="Rectangle 246"/>
          <p:cNvSpPr/>
          <p:nvPr/>
        </p:nvSpPr>
        <p:spPr>
          <a:xfrm>
            <a:off x="5638800" y="42672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8" name="Rectangle 247"/>
          <p:cNvSpPr/>
          <p:nvPr/>
        </p:nvSpPr>
        <p:spPr>
          <a:xfrm>
            <a:off x="3200400" y="5029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9" name="Rectangle 248"/>
          <p:cNvSpPr/>
          <p:nvPr/>
        </p:nvSpPr>
        <p:spPr>
          <a:xfrm>
            <a:off x="3810000" y="5029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0" name="Rectangle 249"/>
          <p:cNvSpPr/>
          <p:nvPr/>
        </p:nvSpPr>
        <p:spPr>
          <a:xfrm>
            <a:off x="4419600" y="5029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1" name="Rectangle 250"/>
          <p:cNvSpPr/>
          <p:nvPr/>
        </p:nvSpPr>
        <p:spPr>
          <a:xfrm>
            <a:off x="5029200" y="5029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2" name="Rectangle 251"/>
          <p:cNvSpPr/>
          <p:nvPr/>
        </p:nvSpPr>
        <p:spPr>
          <a:xfrm>
            <a:off x="5638800" y="50292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3" name="Rectangle 252"/>
          <p:cNvSpPr/>
          <p:nvPr/>
        </p:nvSpPr>
        <p:spPr>
          <a:xfrm>
            <a:off x="3200400" y="5791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4" name="Rectangle 253"/>
          <p:cNvSpPr/>
          <p:nvPr/>
        </p:nvSpPr>
        <p:spPr>
          <a:xfrm>
            <a:off x="3810000" y="5791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5" name="Rectangle 254"/>
          <p:cNvSpPr/>
          <p:nvPr/>
        </p:nvSpPr>
        <p:spPr>
          <a:xfrm>
            <a:off x="4419600" y="5791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6" name="Rectangle 255"/>
          <p:cNvSpPr/>
          <p:nvPr/>
        </p:nvSpPr>
        <p:spPr>
          <a:xfrm>
            <a:off x="5029200" y="57912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7" name="Rectangle 256"/>
          <p:cNvSpPr/>
          <p:nvPr/>
        </p:nvSpPr>
        <p:spPr>
          <a:xfrm>
            <a:off x="5638800" y="57912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2" name="Rectangle 271"/>
          <p:cNvSpPr/>
          <p:nvPr/>
        </p:nvSpPr>
        <p:spPr>
          <a:xfrm flipH="1">
            <a:off x="990600" y="1905000"/>
            <a:ext cx="304800" cy="3048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3" name="Rectangle 272"/>
          <p:cNvSpPr/>
          <p:nvPr/>
        </p:nvSpPr>
        <p:spPr>
          <a:xfrm flipH="1">
            <a:off x="1295400" y="1905000"/>
            <a:ext cx="304800" cy="3048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4" name="Rectangle 273"/>
          <p:cNvSpPr/>
          <p:nvPr/>
        </p:nvSpPr>
        <p:spPr>
          <a:xfrm flipH="1">
            <a:off x="1600200" y="1905000"/>
            <a:ext cx="304800" cy="3048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5" name="Rectangle 274"/>
          <p:cNvSpPr/>
          <p:nvPr/>
        </p:nvSpPr>
        <p:spPr>
          <a:xfrm flipH="1">
            <a:off x="1905000" y="1905000"/>
            <a:ext cx="304800" cy="3048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7" name="Rectangle 276"/>
          <p:cNvSpPr/>
          <p:nvPr/>
        </p:nvSpPr>
        <p:spPr>
          <a:xfrm flipH="1">
            <a:off x="2209800" y="1905000"/>
            <a:ext cx="304800" cy="3048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8" name="Rectangle 277"/>
          <p:cNvSpPr/>
          <p:nvPr/>
        </p:nvSpPr>
        <p:spPr>
          <a:xfrm flipH="1">
            <a:off x="990600" y="1447800"/>
            <a:ext cx="304800" cy="3048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9" name="Rectangle 278"/>
          <p:cNvSpPr/>
          <p:nvPr/>
        </p:nvSpPr>
        <p:spPr>
          <a:xfrm flipH="1">
            <a:off x="1295400" y="1447800"/>
            <a:ext cx="304800" cy="3048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0" name="Rectangle 279"/>
          <p:cNvSpPr/>
          <p:nvPr/>
        </p:nvSpPr>
        <p:spPr>
          <a:xfrm flipH="1">
            <a:off x="1600200" y="1447800"/>
            <a:ext cx="304800" cy="3048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1" name="Rectangle 280"/>
          <p:cNvSpPr/>
          <p:nvPr/>
        </p:nvSpPr>
        <p:spPr>
          <a:xfrm flipH="1">
            <a:off x="1905000" y="1447800"/>
            <a:ext cx="304800" cy="3048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2" name="Rectangle 281"/>
          <p:cNvSpPr/>
          <p:nvPr/>
        </p:nvSpPr>
        <p:spPr>
          <a:xfrm flipH="1">
            <a:off x="2209800" y="1447800"/>
            <a:ext cx="304800" cy="3048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TextBox 285"/>
          <p:cNvSpPr txBox="1"/>
          <p:nvPr/>
        </p:nvSpPr>
        <p:spPr>
          <a:xfrm>
            <a:off x="6718300" y="1676400"/>
            <a:ext cx="2425700" cy="369332"/>
          </a:xfrm>
          <a:prstGeom prst="rect">
            <a:avLst/>
          </a:prstGeom>
          <a:noFill/>
        </p:spPr>
        <p:txBody>
          <a:bodyPr wrap="square" rtlCol="0">
            <a:spAutoFit/>
          </a:bodyPr>
          <a:lstStyle/>
          <a:p>
            <a:pPr algn="ctr"/>
            <a:r>
              <a:rPr lang="en-SG" b="1" dirty="0" smtClean="0">
                <a:latin typeface="Arial"/>
                <a:ea typeface="Verdana" pitchFamily="34" charset="0"/>
                <a:cs typeface="Arial"/>
              </a:rPr>
              <a:t>Main driving </a:t>
            </a:r>
            <a:r>
              <a:rPr lang="en-SG" b="1" dirty="0">
                <a:latin typeface="Arial"/>
                <a:ea typeface="Verdana" pitchFamily="34" charset="0"/>
                <a:cs typeface="Arial"/>
              </a:rPr>
              <a:t>f</a:t>
            </a:r>
            <a:r>
              <a:rPr lang="en-SG" b="1" dirty="0" smtClean="0">
                <a:latin typeface="Arial"/>
                <a:ea typeface="Verdana" pitchFamily="34" charset="0"/>
                <a:cs typeface="Arial"/>
              </a:rPr>
              <a:t>actors</a:t>
            </a:r>
            <a:endParaRPr lang="en-SG" b="1" dirty="0">
              <a:latin typeface="Arial"/>
              <a:ea typeface="Verdana" pitchFamily="34" charset="0"/>
              <a:cs typeface="Arial"/>
            </a:endParaRPr>
          </a:p>
        </p:txBody>
      </p:sp>
      <p:cxnSp>
        <p:nvCxnSpPr>
          <p:cNvPr id="4" name="Straight Connector 3"/>
          <p:cNvCxnSpPr/>
          <p:nvPr/>
        </p:nvCxnSpPr>
        <p:spPr>
          <a:xfrm>
            <a:off x="6629400" y="1600200"/>
            <a:ext cx="0" cy="533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1447800" y="6423144"/>
            <a:ext cx="2209800" cy="446892"/>
          </a:xfrm>
          <a:prstGeom prst="rect">
            <a:avLst/>
          </a:prstGeom>
          <a:solidFill>
            <a:srgbClr val="FFFFFF"/>
          </a:solidFill>
          <a:ln w="38100" cmpd="sng">
            <a:solidFill>
              <a:srgbClr val="025668"/>
            </a:solidFill>
          </a:ln>
        </p:spPr>
        <p:txBody>
          <a:bodyPr wrap="square" rtlCol="0" anchor="ctr">
            <a:spAutoFit/>
          </a:bodyPr>
          <a:lstStyle/>
          <a:p>
            <a:pPr algn="ctr"/>
            <a:r>
              <a:rPr lang="en-SG" b="1" dirty="0" smtClean="0">
                <a:latin typeface="Arial"/>
                <a:cs typeface="Arial"/>
              </a:rPr>
              <a:t>Strategic Analysis</a:t>
            </a:r>
            <a:endParaRPr lang="en-SG" b="1" dirty="0">
              <a:latin typeface="Arial"/>
              <a:cs typeface="Arial"/>
            </a:endParaRPr>
          </a:p>
        </p:txBody>
      </p:sp>
      <p:sp>
        <p:nvSpPr>
          <p:cNvPr id="70" name="TextBox 69"/>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71" name="TextBox 70"/>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72" name="Rectangle 71"/>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73" name="TextBox 72"/>
          <p:cNvSpPr txBox="1"/>
          <p:nvPr/>
        </p:nvSpPr>
        <p:spPr>
          <a:xfrm>
            <a:off x="3067472" y="6456368"/>
            <a:ext cx="2799928" cy="369332"/>
          </a:xfrm>
          <a:prstGeom prst="rect">
            <a:avLst/>
          </a:prstGeom>
          <a:noFill/>
        </p:spPr>
        <p:txBody>
          <a:bodyPr wrap="square" rtlCol="0">
            <a:spAutoFit/>
          </a:bodyPr>
          <a:lstStyle/>
          <a:p>
            <a:pPr algn="ctr"/>
            <a:r>
              <a:rPr lang="en-SG" dirty="0" smtClean="0">
                <a:solidFill>
                  <a:schemeClr val="bg1"/>
                </a:solidFill>
                <a:latin typeface="Arial"/>
                <a:cs typeface="Arial"/>
              </a:rPr>
              <a:t>HR Analysis</a:t>
            </a:r>
            <a:endParaRPr lang="en-SG" dirty="0">
              <a:solidFill>
                <a:schemeClr val="bg1"/>
              </a:solidFill>
              <a:latin typeface="Arial"/>
              <a:cs typeface="Arial"/>
            </a:endParaRPr>
          </a:p>
        </p:txBody>
      </p:sp>
      <p:sp>
        <p:nvSpPr>
          <p:cNvPr id="74" name="TextBox 73"/>
          <p:cNvSpPr txBox="1"/>
          <p:nvPr/>
        </p:nvSpPr>
        <p:spPr>
          <a:xfrm>
            <a:off x="6683829" y="2590800"/>
            <a:ext cx="2313554" cy="369332"/>
          </a:xfrm>
          <a:prstGeom prst="rect">
            <a:avLst/>
          </a:prstGeom>
          <a:noFill/>
        </p:spPr>
        <p:txBody>
          <a:bodyPr wrap="none" rtlCol="0">
            <a:spAutoFit/>
          </a:bodyPr>
          <a:lstStyle/>
          <a:p>
            <a:r>
              <a:rPr lang="en-US" b="1" dirty="0" smtClean="0">
                <a:solidFill>
                  <a:srgbClr val="025668"/>
                </a:solidFill>
                <a:latin typeface="Arial"/>
                <a:cs typeface="Arial"/>
              </a:rPr>
              <a:t>Low </a:t>
            </a:r>
            <a:r>
              <a:rPr lang="en-US" b="1" dirty="0">
                <a:solidFill>
                  <a:srgbClr val="025668"/>
                </a:solidFill>
                <a:latin typeface="Arial"/>
                <a:cs typeface="Arial"/>
              </a:rPr>
              <a:t>s</a:t>
            </a:r>
            <a:r>
              <a:rPr lang="en-US" b="1" dirty="0" smtClean="0">
                <a:solidFill>
                  <a:srgbClr val="025668"/>
                </a:solidFill>
                <a:latin typeface="Arial"/>
                <a:cs typeface="Arial"/>
              </a:rPr>
              <a:t>witching cost</a:t>
            </a:r>
          </a:p>
        </p:txBody>
      </p:sp>
      <p:sp>
        <p:nvSpPr>
          <p:cNvPr id="75" name="TextBox 74"/>
          <p:cNvSpPr txBox="1"/>
          <p:nvPr/>
        </p:nvSpPr>
        <p:spPr>
          <a:xfrm>
            <a:off x="6693947" y="3408508"/>
            <a:ext cx="2364838" cy="369332"/>
          </a:xfrm>
          <a:prstGeom prst="rect">
            <a:avLst/>
          </a:prstGeom>
          <a:noFill/>
        </p:spPr>
        <p:txBody>
          <a:bodyPr wrap="none" rtlCol="0">
            <a:spAutoFit/>
          </a:bodyPr>
          <a:lstStyle/>
          <a:p>
            <a:r>
              <a:rPr lang="en-US" b="1" dirty="0" smtClean="0">
                <a:solidFill>
                  <a:srgbClr val="025668"/>
                </a:solidFill>
                <a:latin typeface="Arial"/>
                <a:cs typeface="Arial"/>
              </a:rPr>
              <a:t>High </a:t>
            </a:r>
            <a:r>
              <a:rPr lang="en-US" b="1" dirty="0">
                <a:solidFill>
                  <a:srgbClr val="025668"/>
                </a:solidFill>
                <a:latin typeface="Arial"/>
                <a:cs typeface="Arial"/>
              </a:rPr>
              <a:t>s</a:t>
            </a:r>
            <a:r>
              <a:rPr lang="en-US" b="1" dirty="0" smtClean="0">
                <a:solidFill>
                  <a:srgbClr val="025668"/>
                </a:solidFill>
                <a:latin typeface="Arial"/>
                <a:cs typeface="Arial"/>
              </a:rPr>
              <a:t>witching cost</a:t>
            </a:r>
          </a:p>
        </p:txBody>
      </p:sp>
      <p:sp>
        <p:nvSpPr>
          <p:cNvPr id="76" name="TextBox 75"/>
          <p:cNvSpPr txBox="1"/>
          <p:nvPr/>
        </p:nvSpPr>
        <p:spPr>
          <a:xfrm>
            <a:off x="6707267" y="4191000"/>
            <a:ext cx="2467342" cy="369332"/>
          </a:xfrm>
          <a:prstGeom prst="rect">
            <a:avLst/>
          </a:prstGeom>
          <a:noFill/>
        </p:spPr>
        <p:txBody>
          <a:bodyPr wrap="none" rtlCol="0">
            <a:spAutoFit/>
          </a:bodyPr>
          <a:lstStyle/>
          <a:p>
            <a:pPr algn="ctr"/>
            <a:r>
              <a:rPr lang="en-US" b="1" dirty="0" smtClean="0">
                <a:solidFill>
                  <a:srgbClr val="025668"/>
                </a:solidFill>
                <a:latin typeface="Arial"/>
                <a:cs typeface="Arial"/>
              </a:rPr>
              <a:t>Greater accessibility</a:t>
            </a:r>
          </a:p>
        </p:txBody>
      </p:sp>
      <p:sp>
        <p:nvSpPr>
          <p:cNvPr id="77" name="TextBox 76"/>
          <p:cNvSpPr txBox="1"/>
          <p:nvPr/>
        </p:nvSpPr>
        <p:spPr>
          <a:xfrm>
            <a:off x="6663834" y="5029200"/>
            <a:ext cx="2531988" cy="369332"/>
          </a:xfrm>
          <a:prstGeom prst="rect">
            <a:avLst/>
          </a:prstGeom>
          <a:noFill/>
        </p:spPr>
        <p:txBody>
          <a:bodyPr wrap="none" rtlCol="0">
            <a:spAutoFit/>
          </a:bodyPr>
          <a:lstStyle/>
          <a:p>
            <a:r>
              <a:rPr lang="en-US" b="1" dirty="0" smtClean="0">
                <a:solidFill>
                  <a:srgbClr val="025668"/>
                </a:solidFill>
                <a:latin typeface="Arial"/>
                <a:cs typeface="Arial"/>
              </a:rPr>
              <a:t>Backward Integration</a:t>
            </a:r>
          </a:p>
        </p:txBody>
      </p:sp>
      <p:sp>
        <p:nvSpPr>
          <p:cNvPr id="78" name="TextBox 77"/>
          <p:cNvSpPr txBox="1"/>
          <p:nvPr/>
        </p:nvSpPr>
        <p:spPr>
          <a:xfrm>
            <a:off x="6638434" y="5638800"/>
            <a:ext cx="2326278" cy="738664"/>
          </a:xfrm>
          <a:prstGeom prst="rect">
            <a:avLst/>
          </a:prstGeom>
          <a:noFill/>
        </p:spPr>
        <p:txBody>
          <a:bodyPr wrap="none" rtlCol="0">
            <a:spAutoFit/>
          </a:bodyPr>
          <a:lstStyle/>
          <a:p>
            <a:pPr marL="342900" indent="-342900">
              <a:buAutoNum type="arabicPeriod"/>
            </a:pPr>
            <a:r>
              <a:rPr lang="en-US" sz="1400" b="1" dirty="0" smtClean="0">
                <a:solidFill>
                  <a:srgbClr val="025668"/>
                </a:solidFill>
                <a:latin typeface="Arial"/>
                <a:cs typeface="Arial"/>
              </a:rPr>
              <a:t>Little differentiation </a:t>
            </a:r>
          </a:p>
          <a:p>
            <a:pPr marL="342900" indent="-342900">
              <a:buAutoNum type="arabicPeriod"/>
            </a:pPr>
            <a:r>
              <a:rPr lang="en-US" sz="1400" b="1" dirty="0" smtClean="0">
                <a:solidFill>
                  <a:srgbClr val="025668"/>
                </a:solidFill>
                <a:latin typeface="Arial"/>
                <a:cs typeface="Arial"/>
              </a:rPr>
              <a:t>Low barriers of entry</a:t>
            </a:r>
          </a:p>
          <a:p>
            <a:pPr marL="342900" indent="-342900">
              <a:buAutoNum type="arabicPeriod"/>
            </a:pPr>
            <a:r>
              <a:rPr lang="en-US" sz="1400" b="1" dirty="0" smtClean="0">
                <a:solidFill>
                  <a:srgbClr val="025668"/>
                </a:solidFill>
                <a:latin typeface="Arial"/>
                <a:cs typeface="Arial"/>
              </a:rPr>
              <a:t>Large no. of players</a:t>
            </a:r>
          </a:p>
        </p:txBody>
      </p:sp>
    </p:spTree>
    <p:extLst>
      <p:ext uri="{BB962C8B-B14F-4D97-AF65-F5344CB8AC3E}">
        <p14:creationId xmlns:p14="http://schemas.microsoft.com/office/powerpoint/2010/main" val="8018526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Rectangle 284"/>
          <p:cNvSpPr/>
          <p:nvPr/>
        </p:nvSpPr>
        <p:spPr>
          <a:xfrm flipH="1">
            <a:off x="4419600" y="3429000"/>
            <a:ext cx="304800" cy="381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4" name="Rectangle 283"/>
          <p:cNvSpPr/>
          <p:nvPr/>
        </p:nvSpPr>
        <p:spPr>
          <a:xfrm flipH="1">
            <a:off x="5029200" y="5791200"/>
            <a:ext cx="304800" cy="381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13" name="Rectangle 12"/>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14" name="Picture 13"/>
          <p:cNvPicPr>
            <a:picLocks noChangeAspect="1"/>
          </p:cNvPicPr>
          <p:nvPr/>
        </p:nvPicPr>
        <p:blipFill>
          <a:blip r:embed="rId2" cstate="print"/>
          <a:stretch>
            <a:fillRect/>
          </a:stretch>
        </p:blipFill>
        <p:spPr>
          <a:xfrm>
            <a:off x="6934200" y="152400"/>
            <a:ext cx="1981200" cy="1254285"/>
          </a:xfrm>
          <a:prstGeom prst="rect">
            <a:avLst/>
          </a:prstGeom>
          <a:ln>
            <a:noFill/>
          </a:ln>
          <a:effectLst>
            <a:reflection blurRad="6350" stA="52000" endA="300" endPos="35000" dir="5400000" sy="-100000" algn="bl" rotWithShape="0"/>
          </a:effectLst>
        </p:spPr>
      </p:pic>
      <p:sp>
        <p:nvSpPr>
          <p:cNvPr id="15"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Industry Analysis</a:t>
            </a:r>
          </a:p>
        </p:txBody>
      </p:sp>
      <p:sp>
        <p:nvSpPr>
          <p:cNvPr id="16" name="TextBox 15"/>
          <p:cNvSpPr txBox="1"/>
          <p:nvPr/>
        </p:nvSpPr>
        <p:spPr>
          <a:xfrm>
            <a:off x="85626" y="838200"/>
            <a:ext cx="5422894" cy="400110"/>
          </a:xfrm>
          <a:prstGeom prst="rect">
            <a:avLst/>
          </a:prstGeom>
          <a:noFill/>
        </p:spPr>
        <p:txBody>
          <a:bodyPr wrap="square" rtlCol="0">
            <a:spAutoFit/>
          </a:bodyPr>
          <a:lstStyle/>
          <a:p>
            <a:r>
              <a:rPr lang="en-US" sz="2000" spc="100" dirty="0" smtClean="0">
                <a:solidFill>
                  <a:schemeClr val="bg1"/>
                </a:solidFill>
                <a:latin typeface="Arial"/>
                <a:cs typeface="Arial"/>
              </a:rPr>
              <a:t>Porter’s 5 Forces</a:t>
            </a:r>
            <a:endParaRPr lang="en-US" sz="2000" spc="100" dirty="0">
              <a:solidFill>
                <a:schemeClr val="bg1"/>
              </a:solidFill>
              <a:latin typeface="Arial"/>
              <a:cs typeface="Arial"/>
            </a:endParaRPr>
          </a:p>
        </p:txBody>
      </p:sp>
      <p:sp>
        <p:nvSpPr>
          <p:cNvPr id="118" name="Rectangle 117"/>
          <p:cNvSpPr/>
          <p:nvPr/>
        </p:nvSpPr>
        <p:spPr>
          <a:xfrm>
            <a:off x="2819400" y="1480428"/>
            <a:ext cx="6324600" cy="7244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2" name="TextBox 121"/>
          <p:cNvSpPr txBox="1"/>
          <p:nvPr/>
        </p:nvSpPr>
        <p:spPr>
          <a:xfrm>
            <a:off x="2743200" y="1524000"/>
            <a:ext cx="3886200" cy="584776"/>
          </a:xfrm>
          <a:prstGeom prst="rect">
            <a:avLst/>
          </a:prstGeom>
          <a:noFill/>
        </p:spPr>
        <p:txBody>
          <a:bodyPr wrap="square" rtlCol="0">
            <a:spAutoFit/>
          </a:bodyPr>
          <a:lstStyle/>
          <a:p>
            <a:pPr algn="ctr"/>
            <a:r>
              <a:rPr lang="en-SG" sz="1600" b="1" dirty="0" smtClean="0">
                <a:solidFill>
                  <a:srgbClr val="025668"/>
                </a:solidFill>
                <a:latin typeface="Verdana" pitchFamily="34" charset="0"/>
                <a:ea typeface="Verdana" pitchFamily="34" charset="0"/>
                <a:cs typeface="Verdana" pitchFamily="34" charset="0"/>
              </a:rPr>
              <a:t>Extent of the competition in the </a:t>
            </a:r>
          </a:p>
          <a:p>
            <a:pPr algn="ctr"/>
            <a:r>
              <a:rPr lang="en-SG" sz="1600" b="1" dirty="0" smtClean="0">
                <a:solidFill>
                  <a:srgbClr val="025668"/>
                </a:solidFill>
                <a:latin typeface="Verdana" pitchFamily="34" charset="0"/>
                <a:ea typeface="Verdana" pitchFamily="34" charset="0"/>
                <a:cs typeface="Verdana" pitchFamily="34" charset="0"/>
              </a:rPr>
              <a:t>Employment Services Industry</a:t>
            </a:r>
            <a:endParaRPr lang="en-SG" sz="1600" b="1" dirty="0">
              <a:solidFill>
                <a:srgbClr val="025668"/>
              </a:solidFill>
              <a:latin typeface="Verdana" pitchFamily="34" charset="0"/>
              <a:ea typeface="Verdana" pitchFamily="34" charset="0"/>
              <a:cs typeface="Verdana" pitchFamily="34" charset="0"/>
            </a:endParaRPr>
          </a:p>
        </p:txBody>
      </p:sp>
      <p:sp>
        <p:nvSpPr>
          <p:cNvPr id="123" name="TextBox 122"/>
          <p:cNvSpPr txBox="1"/>
          <p:nvPr/>
        </p:nvSpPr>
        <p:spPr>
          <a:xfrm>
            <a:off x="685800" y="2590800"/>
            <a:ext cx="2304256" cy="338554"/>
          </a:xfrm>
          <a:prstGeom prst="rect">
            <a:avLst/>
          </a:prstGeom>
          <a:noFill/>
        </p:spPr>
        <p:txBody>
          <a:bodyPr wrap="square" rtlCol="0">
            <a:spAutoFit/>
          </a:bodyPr>
          <a:lstStyle/>
          <a:p>
            <a:pPr algn="ctr"/>
            <a:r>
              <a:rPr lang="en-SG" sz="1600" b="1" dirty="0" smtClean="0">
                <a:solidFill>
                  <a:srgbClr val="025668"/>
                </a:solidFill>
                <a:latin typeface="Verdana" pitchFamily="34" charset="0"/>
                <a:ea typeface="Verdana" pitchFamily="34" charset="0"/>
                <a:cs typeface="Verdana" pitchFamily="34" charset="0"/>
              </a:rPr>
              <a:t>Buyer’s Power</a:t>
            </a:r>
            <a:endParaRPr lang="en-SG" sz="1600" b="1" dirty="0">
              <a:solidFill>
                <a:srgbClr val="025668"/>
              </a:solidFill>
              <a:latin typeface="Verdana" pitchFamily="34" charset="0"/>
              <a:ea typeface="Verdana" pitchFamily="34" charset="0"/>
              <a:cs typeface="Verdana" pitchFamily="34" charset="0"/>
            </a:endParaRPr>
          </a:p>
        </p:txBody>
      </p:sp>
      <p:sp>
        <p:nvSpPr>
          <p:cNvPr id="124" name="Oval 123"/>
          <p:cNvSpPr/>
          <p:nvPr/>
        </p:nvSpPr>
        <p:spPr>
          <a:xfrm>
            <a:off x="179512" y="2492896"/>
            <a:ext cx="504056" cy="576064"/>
          </a:xfrm>
          <a:prstGeom prst="ellipse">
            <a:avLst/>
          </a:prstGeom>
          <a:solidFill>
            <a:schemeClr val="bg1">
              <a:lumMod val="8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a:solidFill>
                  <a:srgbClr val="025668"/>
                </a:solidFill>
                <a:latin typeface="Verdana" pitchFamily="34" charset="0"/>
                <a:ea typeface="Verdana" pitchFamily="34" charset="0"/>
                <a:cs typeface="Verdana" pitchFamily="34" charset="0"/>
              </a:rPr>
              <a:t>1</a:t>
            </a:r>
          </a:p>
        </p:txBody>
      </p:sp>
      <p:sp>
        <p:nvSpPr>
          <p:cNvPr id="125" name="Oval 124"/>
          <p:cNvSpPr/>
          <p:nvPr/>
        </p:nvSpPr>
        <p:spPr>
          <a:xfrm>
            <a:off x="179512" y="3284984"/>
            <a:ext cx="504056" cy="576064"/>
          </a:xfrm>
          <a:prstGeom prst="ellipse">
            <a:avLst/>
          </a:prstGeom>
          <a:solidFill>
            <a:schemeClr val="bg1">
              <a:lumMod val="8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rgbClr val="025668"/>
                </a:solidFill>
                <a:latin typeface="Verdana" pitchFamily="34" charset="0"/>
                <a:ea typeface="Verdana" pitchFamily="34" charset="0"/>
                <a:cs typeface="Verdana" pitchFamily="34" charset="0"/>
              </a:rPr>
              <a:t>2</a:t>
            </a:r>
            <a:endParaRPr lang="en-SG" b="1" dirty="0">
              <a:solidFill>
                <a:srgbClr val="025668"/>
              </a:solidFill>
              <a:latin typeface="Verdana" pitchFamily="34" charset="0"/>
              <a:ea typeface="Verdana" pitchFamily="34" charset="0"/>
              <a:cs typeface="Verdana" pitchFamily="34" charset="0"/>
            </a:endParaRPr>
          </a:p>
        </p:txBody>
      </p:sp>
      <p:sp>
        <p:nvSpPr>
          <p:cNvPr id="126" name="Oval 125"/>
          <p:cNvSpPr/>
          <p:nvPr/>
        </p:nvSpPr>
        <p:spPr>
          <a:xfrm>
            <a:off x="179512" y="4094212"/>
            <a:ext cx="504056" cy="576064"/>
          </a:xfrm>
          <a:prstGeom prst="ellipse">
            <a:avLst/>
          </a:prstGeom>
          <a:solidFill>
            <a:schemeClr val="bg1">
              <a:lumMod val="8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rgbClr val="025668"/>
                </a:solidFill>
                <a:latin typeface="Verdana" pitchFamily="34" charset="0"/>
                <a:ea typeface="Verdana" pitchFamily="34" charset="0"/>
                <a:cs typeface="Verdana" pitchFamily="34" charset="0"/>
              </a:rPr>
              <a:t>3</a:t>
            </a:r>
            <a:endParaRPr lang="en-SG" b="1" dirty="0">
              <a:solidFill>
                <a:srgbClr val="025668"/>
              </a:solidFill>
              <a:latin typeface="Verdana" pitchFamily="34" charset="0"/>
              <a:ea typeface="Verdana" pitchFamily="34" charset="0"/>
              <a:cs typeface="Verdana" pitchFamily="34" charset="0"/>
            </a:endParaRPr>
          </a:p>
        </p:txBody>
      </p:sp>
      <p:sp>
        <p:nvSpPr>
          <p:cNvPr id="127" name="Oval 126"/>
          <p:cNvSpPr/>
          <p:nvPr/>
        </p:nvSpPr>
        <p:spPr>
          <a:xfrm>
            <a:off x="179512" y="4941168"/>
            <a:ext cx="504056" cy="576064"/>
          </a:xfrm>
          <a:prstGeom prst="ellipse">
            <a:avLst/>
          </a:prstGeom>
          <a:solidFill>
            <a:schemeClr val="bg1">
              <a:lumMod val="8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rgbClr val="025668"/>
                </a:solidFill>
                <a:latin typeface="Verdana" pitchFamily="34" charset="0"/>
                <a:ea typeface="Verdana" pitchFamily="34" charset="0"/>
                <a:cs typeface="Verdana" pitchFamily="34" charset="0"/>
              </a:rPr>
              <a:t>4</a:t>
            </a:r>
            <a:endParaRPr lang="en-SG" b="1" dirty="0">
              <a:solidFill>
                <a:srgbClr val="025668"/>
              </a:solidFill>
              <a:latin typeface="Verdana" pitchFamily="34" charset="0"/>
              <a:ea typeface="Verdana" pitchFamily="34" charset="0"/>
              <a:cs typeface="Verdana" pitchFamily="34" charset="0"/>
            </a:endParaRPr>
          </a:p>
        </p:txBody>
      </p:sp>
      <p:sp>
        <p:nvSpPr>
          <p:cNvPr id="128" name="Oval 127"/>
          <p:cNvSpPr/>
          <p:nvPr/>
        </p:nvSpPr>
        <p:spPr>
          <a:xfrm>
            <a:off x="179512" y="5733256"/>
            <a:ext cx="504056" cy="576064"/>
          </a:xfrm>
          <a:prstGeom prst="ellipse">
            <a:avLst/>
          </a:prstGeom>
          <a:solidFill>
            <a:schemeClr val="bg1">
              <a:lumMod val="8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rgbClr val="025668"/>
                </a:solidFill>
                <a:latin typeface="Verdana" pitchFamily="34" charset="0"/>
                <a:ea typeface="Verdana" pitchFamily="34" charset="0"/>
                <a:cs typeface="Verdana" pitchFamily="34" charset="0"/>
              </a:rPr>
              <a:t>5</a:t>
            </a:r>
            <a:endParaRPr lang="en-SG" b="1" dirty="0">
              <a:solidFill>
                <a:srgbClr val="025668"/>
              </a:solidFill>
              <a:latin typeface="Verdana" pitchFamily="34" charset="0"/>
              <a:ea typeface="Verdana" pitchFamily="34" charset="0"/>
              <a:cs typeface="Verdana" pitchFamily="34" charset="0"/>
            </a:endParaRPr>
          </a:p>
        </p:txBody>
      </p:sp>
      <p:sp>
        <p:nvSpPr>
          <p:cNvPr id="129" name="TextBox 128"/>
          <p:cNvSpPr txBox="1"/>
          <p:nvPr/>
        </p:nvSpPr>
        <p:spPr>
          <a:xfrm>
            <a:off x="685800" y="3429000"/>
            <a:ext cx="2178620" cy="338554"/>
          </a:xfrm>
          <a:prstGeom prst="rect">
            <a:avLst/>
          </a:prstGeom>
          <a:noFill/>
        </p:spPr>
        <p:txBody>
          <a:bodyPr wrap="square" rtlCol="0">
            <a:spAutoFit/>
          </a:bodyPr>
          <a:lstStyle/>
          <a:p>
            <a:pPr algn="ctr"/>
            <a:r>
              <a:rPr lang="en-SG" sz="1600" b="1" dirty="0" smtClean="0">
                <a:solidFill>
                  <a:srgbClr val="025668"/>
                </a:solidFill>
                <a:latin typeface="Verdana" pitchFamily="34" charset="0"/>
                <a:ea typeface="Verdana" pitchFamily="34" charset="0"/>
                <a:cs typeface="Verdana" pitchFamily="34" charset="0"/>
              </a:rPr>
              <a:t>Supplier’s Power</a:t>
            </a:r>
            <a:endParaRPr lang="en-SG" sz="1600" b="1" dirty="0">
              <a:solidFill>
                <a:srgbClr val="025668"/>
              </a:solidFill>
              <a:latin typeface="Verdana" pitchFamily="34" charset="0"/>
              <a:ea typeface="Verdana" pitchFamily="34" charset="0"/>
              <a:cs typeface="Verdana" pitchFamily="34" charset="0"/>
            </a:endParaRPr>
          </a:p>
        </p:txBody>
      </p:sp>
      <p:sp>
        <p:nvSpPr>
          <p:cNvPr id="130" name="TextBox 129"/>
          <p:cNvSpPr txBox="1"/>
          <p:nvPr/>
        </p:nvSpPr>
        <p:spPr>
          <a:xfrm>
            <a:off x="685800" y="5715000"/>
            <a:ext cx="2178620" cy="584776"/>
          </a:xfrm>
          <a:prstGeom prst="rect">
            <a:avLst/>
          </a:prstGeom>
          <a:noFill/>
        </p:spPr>
        <p:txBody>
          <a:bodyPr wrap="square" rtlCol="0">
            <a:spAutoFit/>
          </a:bodyPr>
          <a:lstStyle/>
          <a:p>
            <a:pPr algn="ctr"/>
            <a:r>
              <a:rPr lang="en-SG" sz="1600" b="1" dirty="0" smtClean="0">
                <a:solidFill>
                  <a:srgbClr val="025668"/>
                </a:solidFill>
                <a:latin typeface="Verdana" pitchFamily="34" charset="0"/>
                <a:ea typeface="Verdana" pitchFamily="34" charset="0"/>
                <a:cs typeface="Verdana" pitchFamily="34" charset="0"/>
              </a:rPr>
              <a:t>Degree of </a:t>
            </a:r>
          </a:p>
          <a:p>
            <a:pPr algn="ctr"/>
            <a:r>
              <a:rPr lang="en-SG" sz="1600" b="1" dirty="0" smtClean="0">
                <a:solidFill>
                  <a:srgbClr val="025668"/>
                </a:solidFill>
                <a:latin typeface="Verdana" pitchFamily="34" charset="0"/>
                <a:ea typeface="Verdana" pitchFamily="34" charset="0"/>
                <a:cs typeface="Verdana" pitchFamily="34" charset="0"/>
              </a:rPr>
              <a:t>Rivalry</a:t>
            </a:r>
            <a:endParaRPr lang="en-SG" sz="1600" b="1" dirty="0">
              <a:solidFill>
                <a:srgbClr val="025668"/>
              </a:solidFill>
              <a:latin typeface="Verdana" pitchFamily="34" charset="0"/>
              <a:ea typeface="Verdana" pitchFamily="34" charset="0"/>
              <a:cs typeface="Verdana" pitchFamily="34" charset="0"/>
            </a:endParaRPr>
          </a:p>
        </p:txBody>
      </p:sp>
      <p:sp>
        <p:nvSpPr>
          <p:cNvPr id="131" name="TextBox 130"/>
          <p:cNvSpPr txBox="1"/>
          <p:nvPr/>
        </p:nvSpPr>
        <p:spPr>
          <a:xfrm>
            <a:off x="611560" y="4884311"/>
            <a:ext cx="2178620" cy="584776"/>
          </a:xfrm>
          <a:prstGeom prst="rect">
            <a:avLst/>
          </a:prstGeom>
          <a:noFill/>
        </p:spPr>
        <p:txBody>
          <a:bodyPr wrap="square" rtlCol="0">
            <a:spAutoFit/>
          </a:bodyPr>
          <a:lstStyle/>
          <a:p>
            <a:pPr algn="ctr"/>
            <a:r>
              <a:rPr lang="en-SG" sz="1600" b="1" dirty="0" smtClean="0">
                <a:solidFill>
                  <a:srgbClr val="025668"/>
                </a:solidFill>
                <a:latin typeface="Verdana" pitchFamily="34" charset="0"/>
                <a:ea typeface="Verdana" pitchFamily="34" charset="0"/>
                <a:cs typeface="Verdana" pitchFamily="34" charset="0"/>
              </a:rPr>
              <a:t>Threat of </a:t>
            </a:r>
          </a:p>
          <a:p>
            <a:pPr algn="ctr"/>
            <a:r>
              <a:rPr lang="en-SG" sz="1600" b="1" dirty="0" smtClean="0">
                <a:solidFill>
                  <a:srgbClr val="025668"/>
                </a:solidFill>
                <a:latin typeface="Verdana" pitchFamily="34" charset="0"/>
                <a:ea typeface="Verdana" pitchFamily="34" charset="0"/>
                <a:cs typeface="Verdana" pitchFamily="34" charset="0"/>
              </a:rPr>
              <a:t>Substitutes</a:t>
            </a:r>
            <a:endParaRPr lang="en-SG" sz="1600" b="1" dirty="0">
              <a:solidFill>
                <a:srgbClr val="025668"/>
              </a:solidFill>
              <a:latin typeface="Verdana" pitchFamily="34" charset="0"/>
              <a:ea typeface="Verdana" pitchFamily="34" charset="0"/>
              <a:cs typeface="Verdana" pitchFamily="34" charset="0"/>
            </a:endParaRPr>
          </a:p>
        </p:txBody>
      </p:sp>
      <p:sp>
        <p:nvSpPr>
          <p:cNvPr id="132" name="TextBox 131"/>
          <p:cNvSpPr txBox="1"/>
          <p:nvPr/>
        </p:nvSpPr>
        <p:spPr>
          <a:xfrm>
            <a:off x="685800" y="4114800"/>
            <a:ext cx="2232248" cy="584776"/>
          </a:xfrm>
          <a:prstGeom prst="rect">
            <a:avLst/>
          </a:prstGeom>
          <a:noFill/>
        </p:spPr>
        <p:txBody>
          <a:bodyPr wrap="square" rtlCol="0">
            <a:spAutoFit/>
          </a:bodyPr>
          <a:lstStyle/>
          <a:p>
            <a:pPr algn="ctr"/>
            <a:r>
              <a:rPr lang="en-SG" sz="1600" b="1" dirty="0" smtClean="0">
                <a:solidFill>
                  <a:srgbClr val="025668"/>
                </a:solidFill>
                <a:latin typeface="Verdana" pitchFamily="34" charset="0"/>
                <a:ea typeface="Verdana" pitchFamily="34" charset="0"/>
                <a:cs typeface="Verdana" pitchFamily="34" charset="0"/>
              </a:rPr>
              <a:t>Threat of </a:t>
            </a:r>
          </a:p>
          <a:p>
            <a:pPr algn="ctr"/>
            <a:r>
              <a:rPr lang="en-SG" sz="1600" b="1" dirty="0" smtClean="0">
                <a:solidFill>
                  <a:srgbClr val="025668"/>
                </a:solidFill>
                <a:latin typeface="Verdana" pitchFamily="34" charset="0"/>
                <a:ea typeface="Verdana" pitchFamily="34" charset="0"/>
                <a:cs typeface="Verdana" pitchFamily="34" charset="0"/>
              </a:rPr>
              <a:t>New Entrants</a:t>
            </a:r>
            <a:endParaRPr lang="en-SG" sz="1600" b="1" dirty="0">
              <a:solidFill>
                <a:srgbClr val="025668"/>
              </a:solidFill>
              <a:latin typeface="Verdana" pitchFamily="34" charset="0"/>
              <a:ea typeface="Verdana" pitchFamily="34" charset="0"/>
              <a:cs typeface="Verdana" pitchFamily="34" charset="0"/>
            </a:endParaRPr>
          </a:p>
        </p:txBody>
      </p:sp>
      <p:sp>
        <p:nvSpPr>
          <p:cNvPr id="141" name="TextBox 1"/>
          <p:cNvSpPr txBox="1"/>
          <p:nvPr/>
        </p:nvSpPr>
        <p:spPr>
          <a:xfrm>
            <a:off x="143930" y="1948190"/>
            <a:ext cx="841076" cy="261610"/>
          </a:xfrm>
          <a:prstGeom prst="rect">
            <a:avLst/>
          </a:prstGeom>
          <a:noFill/>
        </p:spPr>
        <p:txBody>
          <a:bodyPr wrap="none" lIns="0" tIns="0" rIns="0" rtlCol="0">
            <a:spAutoFit/>
          </a:bodyPr>
          <a:lstStyle/>
          <a:p>
            <a:pPr>
              <a:lnSpc>
                <a:spcPts val="1700"/>
              </a:lnSpc>
              <a:tabLst/>
            </a:pPr>
            <a:r>
              <a:rPr lang="en-US" altLang="zh-CN" sz="1400" dirty="0" smtClean="0">
                <a:solidFill>
                  <a:srgbClr val="000000"/>
                </a:solidFill>
                <a:latin typeface="Arial"/>
                <a:cs typeface="Arial"/>
              </a:rPr>
              <a:t>Very High </a:t>
            </a:r>
          </a:p>
        </p:txBody>
      </p:sp>
      <p:sp>
        <p:nvSpPr>
          <p:cNvPr id="142" name="TextBox 1"/>
          <p:cNvSpPr txBox="1"/>
          <p:nvPr/>
        </p:nvSpPr>
        <p:spPr>
          <a:xfrm>
            <a:off x="144004" y="1524000"/>
            <a:ext cx="751307" cy="261610"/>
          </a:xfrm>
          <a:prstGeom prst="rect">
            <a:avLst/>
          </a:prstGeom>
          <a:noFill/>
        </p:spPr>
        <p:txBody>
          <a:bodyPr wrap="none" lIns="0" tIns="0" rIns="0" rtlCol="0">
            <a:spAutoFit/>
          </a:bodyPr>
          <a:lstStyle/>
          <a:p>
            <a:pPr>
              <a:lnSpc>
                <a:spcPts val="1700"/>
              </a:lnSpc>
              <a:tabLst/>
            </a:pPr>
            <a:r>
              <a:rPr lang="en-US" altLang="zh-CN" sz="1400" dirty="0" smtClean="0">
                <a:solidFill>
                  <a:srgbClr val="000000"/>
                </a:solidFill>
                <a:latin typeface="Arial"/>
                <a:cs typeface="Arial"/>
              </a:rPr>
              <a:t>Very Low</a:t>
            </a:r>
          </a:p>
        </p:txBody>
      </p:sp>
      <p:cxnSp>
        <p:nvCxnSpPr>
          <p:cNvPr id="223" name="Straight Connector 222"/>
          <p:cNvCxnSpPr/>
          <p:nvPr/>
        </p:nvCxnSpPr>
        <p:spPr>
          <a:xfrm>
            <a:off x="0" y="3212976"/>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36512" y="4005064"/>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36512" y="4797152"/>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36512" y="5589240"/>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sp>
        <p:nvSpPr>
          <p:cNvPr id="232" name="Rectangle 231"/>
          <p:cNvSpPr/>
          <p:nvPr/>
        </p:nvSpPr>
        <p:spPr>
          <a:xfrm>
            <a:off x="3200400" y="25908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3" name="Rectangle 232"/>
          <p:cNvSpPr/>
          <p:nvPr/>
        </p:nvSpPr>
        <p:spPr>
          <a:xfrm>
            <a:off x="3810000" y="25908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4" name="Rectangle 233"/>
          <p:cNvSpPr/>
          <p:nvPr/>
        </p:nvSpPr>
        <p:spPr>
          <a:xfrm>
            <a:off x="4419600" y="25908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5" name="Rectangle 234"/>
          <p:cNvSpPr/>
          <p:nvPr/>
        </p:nvSpPr>
        <p:spPr>
          <a:xfrm>
            <a:off x="5029200" y="25908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6" name="Rectangle 235"/>
          <p:cNvSpPr/>
          <p:nvPr/>
        </p:nvSpPr>
        <p:spPr>
          <a:xfrm>
            <a:off x="5638800" y="25908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8" name="Rectangle 237"/>
          <p:cNvSpPr/>
          <p:nvPr/>
        </p:nvSpPr>
        <p:spPr>
          <a:xfrm>
            <a:off x="3200400" y="34290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9" name="Rectangle 238"/>
          <p:cNvSpPr/>
          <p:nvPr/>
        </p:nvSpPr>
        <p:spPr>
          <a:xfrm>
            <a:off x="3810000" y="34290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0" name="Rectangle 239"/>
          <p:cNvSpPr/>
          <p:nvPr/>
        </p:nvSpPr>
        <p:spPr>
          <a:xfrm>
            <a:off x="4419600" y="34290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1" name="Rectangle 240"/>
          <p:cNvSpPr/>
          <p:nvPr/>
        </p:nvSpPr>
        <p:spPr>
          <a:xfrm>
            <a:off x="5029200" y="3429000"/>
            <a:ext cx="609600" cy="381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2" name="Rectangle 241"/>
          <p:cNvSpPr/>
          <p:nvPr/>
        </p:nvSpPr>
        <p:spPr>
          <a:xfrm>
            <a:off x="5638800" y="34290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3" name="Rectangle 242"/>
          <p:cNvSpPr/>
          <p:nvPr/>
        </p:nvSpPr>
        <p:spPr>
          <a:xfrm>
            <a:off x="3200400" y="4267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4" name="Rectangle 243"/>
          <p:cNvSpPr/>
          <p:nvPr/>
        </p:nvSpPr>
        <p:spPr>
          <a:xfrm>
            <a:off x="3810000" y="4267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5" name="Rectangle 244"/>
          <p:cNvSpPr/>
          <p:nvPr/>
        </p:nvSpPr>
        <p:spPr>
          <a:xfrm>
            <a:off x="4419600" y="4267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6" name="Rectangle 245"/>
          <p:cNvSpPr/>
          <p:nvPr/>
        </p:nvSpPr>
        <p:spPr>
          <a:xfrm>
            <a:off x="5029200" y="42672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7" name="Rectangle 246"/>
          <p:cNvSpPr/>
          <p:nvPr/>
        </p:nvSpPr>
        <p:spPr>
          <a:xfrm>
            <a:off x="5638800" y="42672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8" name="Rectangle 247"/>
          <p:cNvSpPr/>
          <p:nvPr/>
        </p:nvSpPr>
        <p:spPr>
          <a:xfrm>
            <a:off x="3200400" y="5029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9" name="Rectangle 248"/>
          <p:cNvSpPr/>
          <p:nvPr/>
        </p:nvSpPr>
        <p:spPr>
          <a:xfrm>
            <a:off x="3810000" y="5029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0" name="Rectangle 249"/>
          <p:cNvSpPr/>
          <p:nvPr/>
        </p:nvSpPr>
        <p:spPr>
          <a:xfrm>
            <a:off x="4419600" y="5029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1" name="Rectangle 250"/>
          <p:cNvSpPr/>
          <p:nvPr/>
        </p:nvSpPr>
        <p:spPr>
          <a:xfrm>
            <a:off x="5029200" y="5029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2" name="Rectangle 251"/>
          <p:cNvSpPr/>
          <p:nvPr/>
        </p:nvSpPr>
        <p:spPr>
          <a:xfrm>
            <a:off x="5638800" y="50292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3" name="Rectangle 252"/>
          <p:cNvSpPr/>
          <p:nvPr/>
        </p:nvSpPr>
        <p:spPr>
          <a:xfrm>
            <a:off x="3200400" y="5791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4" name="Rectangle 253"/>
          <p:cNvSpPr/>
          <p:nvPr/>
        </p:nvSpPr>
        <p:spPr>
          <a:xfrm>
            <a:off x="3810000" y="5791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5" name="Rectangle 254"/>
          <p:cNvSpPr/>
          <p:nvPr/>
        </p:nvSpPr>
        <p:spPr>
          <a:xfrm>
            <a:off x="4419600" y="5791200"/>
            <a:ext cx="609600" cy="381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6" name="Rectangle 255"/>
          <p:cNvSpPr/>
          <p:nvPr/>
        </p:nvSpPr>
        <p:spPr>
          <a:xfrm>
            <a:off x="5029200" y="57912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7" name="Rectangle 256"/>
          <p:cNvSpPr/>
          <p:nvPr/>
        </p:nvSpPr>
        <p:spPr>
          <a:xfrm>
            <a:off x="5638800" y="5791200"/>
            <a:ext cx="609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2" name="Rectangle 271"/>
          <p:cNvSpPr/>
          <p:nvPr/>
        </p:nvSpPr>
        <p:spPr>
          <a:xfrm flipH="1">
            <a:off x="990600" y="1905000"/>
            <a:ext cx="304800" cy="3048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3" name="Rectangle 272"/>
          <p:cNvSpPr/>
          <p:nvPr/>
        </p:nvSpPr>
        <p:spPr>
          <a:xfrm flipH="1">
            <a:off x="1295400" y="1905000"/>
            <a:ext cx="304800" cy="3048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4" name="Rectangle 273"/>
          <p:cNvSpPr/>
          <p:nvPr/>
        </p:nvSpPr>
        <p:spPr>
          <a:xfrm flipH="1">
            <a:off x="1600200" y="1905000"/>
            <a:ext cx="304800" cy="3048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5" name="Rectangle 274"/>
          <p:cNvSpPr/>
          <p:nvPr/>
        </p:nvSpPr>
        <p:spPr>
          <a:xfrm flipH="1">
            <a:off x="1905000" y="1905000"/>
            <a:ext cx="304800" cy="3048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7" name="Rectangle 276"/>
          <p:cNvSpPr/>
          <p:nvPr/>
        </p:nvSpPr>
        <p:spPr>
          <a:xfrm flipH="1">
            <a:off x="2209800" y="1905000"/>
            <a:ext cx="304800" cy="3048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8" name="Rectangle 277"/>
          <p:cNvSpPr/>
          <p:nvPr/>
        </p:nvSpPr>
        <p:spPr>
          <a:xfrm flipH="1">
            <a:off x="990600" y="1447800"/>
            <a:ext cx="304800" cy="3048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9" name="Rectangle 278"/>
          <p:cNvSpPr/>
          <p:nvPr/>
        </p:nvSpPr>
        <p:spPr>
          <a:xfrm flipH="1">
            <a:off x="1295400" y="1447800"/>
            <a:ext cx="304800" cy="3048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0" name="Rectangle 279"/>
          <p:cNvSpPr/>
          <p:nvPr/>
        </p:nvSpPr>
        <p:spPr>
          <a:xfrm flipH="1">
            <a:off x="1600200" y="1447800"/>
            <a:ext cx="304800" cy="3048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1" name="Rectangle 280"/>
          <p:cNvSpPr/>
          <p:nvPr/>
        </p:nvSpPr>
        <p:spPr>
          <a:xfrm flipH="1">
            <a:off x="1905000" y="1447800"/>
            <a:ext cx="304800" cy="3048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2" name="Rectangle 281"/>
          <p:cNvSpPr/>
          <p:nvPr/>
        </p:nvSpPr>
        <p:spPr>
          <a:xfrm flipH="1">
            <a:off x="2209800" y="1447800"/>
            <a:ext cx="304800" cy="3048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TextBox 285"/>
          <p:cNvSpPr txBox="1"/>
          <p:nvPr/>
        </p:nvSpPr>
        <p:spPr>
          <a:xfrm>
            <a:off x="6858000" y="1524000"/>
            <a:ext cx="2209800" cy="584776"/>
          </a:xfrm>
          <a:prstGeom prst="rect">
            <a:avLst/>
          </a:prstGeom>
          <a:noFill/>
        </p:spPr>
        <p:txBody>
          <a:bodyPr wrap="square" rtlCol="0">
            <a:spAutoFit/>
          </a:bodyPr>
          <a:lstStyle/>
          <a:p>
            <a:pPr algn="ctr"/>
            <a:r>
              <a:rPr lang="en-SG" sz="1600" b="1" dirty="0" smtClean="0">
                <a:solidFill>
                  <a:srgbClr val="025668"/>
                </a:solidFill>
                <a:latin typeface="Verdana" pitchFamily="34" charset="0"/>
                <a:ea typeface="Verdana" pitchFamily="34" charset="0"/>
                <a:cs typeface="Verdana" pitchFamily="34" charset="0"/>
              </a:rPr>
              <a:t>Main driving </a:t>
            </a:r>
            <a:r>
              <a:rPr lang="en-SG" sz="1600" b="1" dirty="0">
                <a:solidFill>
                  <a:srgbClr val="025668"/>
                </a:solidFill>
                <a:latin typeface="Verdana" pitchFamily="34" charset="0"/>
                <a:ea typeface="Verdana" pitchFamily="34" charset="0"/>
                <a:cs typeface="Verdana" pitchFamily="34" charset="0"/>
              </a:rPr>
              <a:t>f</a:t>
            </a:r>
            <a:r>
              <a:rPr lang="en-SG" sz="1600" b="1" dirty="0" smtClean="0">
                <a:solidFill>
                  <a:srgbClr val="025668"/>
                </a:solidFill>
                <a:latin typeface="Verdana" pitchFamily="34" charset="0"/>
                <a:ea typeface="Verdana" pitchFamily="34" charset="0"/>
                <a:cs typeface="Verdana" pitchFamily="34" charset="0"/>
              </a:rPr>
              <a:t>actors</a:t>
            </a:r>
            <a:endParaRPr lang="en-SG" sz="1600" b="1" dirty="0">
              <a:solidFill>
                <a:srgbClr val="025668"/>
              </a:solidFill>
              <a:latin typeface="Verdana" pitchFamily="34" charset="0"/>
              <a:ea typeface="Verdana" pitchFamily="34" charset="0"/>
              <a:cs typeface="Verdana" pitchFamily="34" charset="0"/>
            </a:endParaRPr>
          </a:p>
        </p:txBody>
      </p:sp>
      <p:cxnSp>
        <p:nvCxnSpPr>
          <p:cNvPr id="4" name="Straight Connector 3"/>
          <p:cNvCxnSpPr/>
          <p:nvPr/>
        </p:nvCxnSpPr>
        <p:spPr>
          <a:xfrm>
            <a:off x="6629400" y="1600200"/>
            <a:ext cx="0" cy="533400"/>
          </a:xfrm>
          <a:prstGeom prst="line">
            <a:avLst/>
          </a:prstGeom>
          <a:ln>
            <a:solidFill>
              <a:srgbClr val="025668"/>
            </a:solidFill>
          </a:ln>
        </p:spPr>
        <p:style>
          <a:lnRef idx="2">
            <a:schemeClr val="accent1"/>
          </a:lnRef>
          <a:fillRef idx="0">
            <a:schemeClr val="accent1"/>
          </a:fillRef>
          <a:effectRef idx="1">
            <a:schemeClr val="accent1"/>
          </a:effectRef>
          <a:fontRef idx="minor">
            <a:schemeClr val="tx1"/>
          </a:fontRef>
        </p:style>
      </p:cxnSp>
      <p:sp>
        <p:nvSpPr>
          <p:cNvPr id="287" name="TextBox 286"/>
          <p:cNvSpPr txBox="1"/>
          <p:nvPr/>
        </p:nvSpPr>
        <p:spPr>
          <a:xfrm>
            <a:off x="6705600" y="2362200"/>
            <a:ext cx="2326278" cy="738664"/>
          </a:xfrm>
          <a:prstGeom prst="rect">
            <a:avLst/>
          </a:prstGeom>
          <a:noFill/>
        </p:spPr>
        <p:txBody>
          <a:bodyPr wrap="none" rtlCol="0">
            <a:spAutoFit/>
          </a:bodyPr>
          <a:lstStyle/>
          <a:p>
            <a:pPr marL="342900" indent="-342900">
              <a:buAutoNum type="arabicPeriod"/>
            </a:pPr>
            <a:r>
              <a:rPr lang="en-US" sz="1400" b="1" dirty="0" smtClean="0">
                <a:solidFill>
                  <a:srgbClr val="025668"/>
                </a:solidFill>
                <a:latin typeface="Arial"/>
                <a:cs typeface="Arial"/>
              </a:rPr>
              <a:t>Low </a:t>
            </a:r>
            <a:r>
              <a:rPr lang="en-US" sz="1400" b="1" dirty="0">
                <a:solidFill>
                  <a:srgbClr val="025668"/>
                </a:solidFill>
                <a:latin typeface="Arial"/>
                <a:cs typeface="Arial"/>
              </a:rPr>
              <a:t>s</a:t>
            </a:r>
            <a:r>
              <a:rPr lang="en-US" sz="1400" b="1" dirty="0" smtClean="0">
                <a:solidFill>
                  <a:srgbClr val="025668"/>
                </a:solidFill>
                <a:latin typeface="Arial"/>
                <a:cs typeface="Arial"/>
              </a:rPr>
              <a:t>witching cost</a:t>
            </a:r>
          </a:p>
          <a:p>
            <a:pPr marL="342900" indent="-342900">
              <a:buAutoNum type="arabicPeriod"/>
            </a:pPr>
            <a:r>
              <a:rPr lang="en-US" sz="1400" b="1" dirty="0" smtClean="0">
                <a:solidFill>
                  <a:srgbClr val="025668"/>
                </a:solidFill>
                <a:latin typeface="Arial"/>
                <a:cs typeface="Arial"/>
              </a:rPr>
              <a:t>Buyer independence</a:t>
            </a:r>
          </a:p>
          <a:p>
            <a:pPr marL="342900" indent="-342900">
              <a:buAutoNum type="arabicPeriod"/>
            </a:pPr>
            <a:r>
              <a:rPr lang="en-US" sz="1400" b="1" dirty="0" smtClean="0">
                <a:solidFill>
                  <a:srgbClr val="025668"/>
                </a:solidFill>
                <a:latin typeface="Arial"/>
                <a:cs typeface="Arial"/>
              </a:rPr>
              <a:t>Backward integration</a:t>
            </a:r>
            <a:endParaRPr lang="en-US" sz="1400" b="1" dirty="0">
              <a:solidFill>
                <a:srgbClr val="025668"/>
              </a:solidFill>
              <a:latin typeface="Arial"/>
              <a:cs typeface="Arial"/>
            </a:endParaRPr>
          </a:p>
        </p:txBody>
      </p:sp>
      <p:sp>
        <p:nvSpPr>
          <p:cNvPr id="288" name="TextBox 287"/>
          <p:cNvSpPr txBox="1"/>
          <p:nvPr/>
        </p:nvSpPr>
        <p:spPr>
          <a:xfrm>
            <a:off x="6663834" y="3352800"/>
            <a:ext cx="2480166" cy="523220"/>
          </a:xfrm>
          <a:prstGeom prst="rect">
            <a:avLst/>
          </a:prstGeom>
          <a:noFill/>
        </p:spPr>
        <p:txBody>
          <a:bodyPr wrap="none" rtlCol="0">
            <a:spAutoFit/>
          </a:bodyPr>
          <a:lstStyle/>
          <a:p>
            <a:pPr marL="342900" indent="-342900">
              <a:buAutoNum type="arabicPeriod"/>
            </a:pPr>
            <a:r>
              <a:rPr lang="en-US" sz="1400" b="1" dirty="0" smtClean="0">
                <a:solidFill>
                  <a:srgbClr val="025668"/>
                </a:solidFill>
                <a:latin typeface="Arial"/>
                <a:cs typeface="Arial"/>
              </a:rPr>
              <a:t>High </a:t>
            </a:r>
            <a:r>
              <a:rPr lang="en-US" sz="1400" b="1" dirty="0">
                <a:solidFill>
                  <a:srgbClr val="025668"/>
                </a:solidFill>
                <a:latin typeface="Arial"/>
                <a:cs typeface="Arial"/>
              </a:rPr>
              <a:t>s</a:t>
            </a:r>
            <a:r>
              <a:rPr lang="en-US" sz="1400" b="1" dirty="0" smtClean="0">
                <a:solidFill>
                  <a:srgbClr val="025668"/>
                </a:solidFill>
                <a:latin typeface="Arial"/>
                <a:cs typeface="Arial"/>
              </a:rPr>
              <a:t>witching </a:t>
            </a:r>
            <a:r>
              <a:rPr lang="en-US" sz="1400" b="1" dirty="0">
                <a:solidFill>
                  <a:srgbClr val="025668"/>
                </a:solidFill>
                <a:latin typeface="Arial"/>
                <a:cs typeface="Arial"/>
              </a:rPr>
              <a:t>c</a:t>
            </a:r>
            <a:r>
              <a:rPr lang="en-US" sz="1400" b="1" dirty="0" smtClean="0">
                <a:solidFill>
                  <a:srgbClr val="025668"/>
                </a:solidFill>
                <a:latin typeface="Arial"/>
                <a:cs typeface="Arial"/>
              </a:rPr>
              <a:t>ost</a:t>
            </a:r>
          </a:p>
          <a:p>
            <a:pPr marL="342900" indent="-342900">
              <a:buAutoNum type="arabicPeriod"/>
            </a:pPr>
            <a:r>
              <a:rPr lang="en-US" sz="1400" b="1" dirty="0" smtClean="0">
                <a:solidFill>
                  <a:srgbClr val="025668"/>
                </a:solidFill>
                <a:latin typeface="Arial"/>
                <a:cs typeface="Arial"/>
              </a:rPr>
              <a:t>Supplier independence</a:t>
            </a:r>
          </a:p>
        </p:txBody>
      </p:sp>
      <p:sp>
        <p:nvSpPr>
          <p:cNvPr id="292" name="TextBox 291"/>
          <p:cNvSpPr txBox="1"/>
          <p:nvPr/>
        </p:nvSpPr>
        <p:spPr>
          <a:xfrm>
            <a:off x="6663834" y="4114800"/>
            <a:ext cx="2428870" cy="523220"/>
          </a:xfrm>
          <a:prstGeom prst="rect">
            <a:avLst/>
          </a:prstGeom>
          <a:noFill/>
        </p:spPr>
        <p:txBody>
          <a:bodyPr wrap="none" rtlCol="0">
            <a:spAutoFit/>
          </a:bodyPr>
          <a:lstStyle/>
          <a:p>
            <a:pPr marL="342900" indent="-342900">
              <a:buAutoNum type="arabicPeriod"/>
            </a:pPr>
            <a:r>
              <a:rPr lang="en-US" sz="1400" b="1" dirty="0" smtClean="0">
                <a:solidFill>
                  <a:srgbClr val="025668"/>
                </a:solidFill>
                <a:latin typeface="Arial"/>
                <a:cs typeface="Arial"/>
              </a:rPr>
              <a:t>Low fixed cost</a:t>
            </a:r>
          </a:p>
          <a:p>
            <a:pPr marL="342900" indent="-342900">
              <a:buAutoNum type="arabicPeriod"/>
            </a:pPr>
            <a:r>
              <a:rPr lang="en-US" sz="1400" b="1" dirty="0" smtClean="0">
                <a:solidFill>
                  <a:srgbClr val="025668"/>
                </a:solidFill>
                <a:latin typeface="Arial"/>
                <a:cs typeface="Arial"/>
              </a:rPr>
              <a:t>Suppliers accessibility</a:t>
            </a:r>
          </a:p>
        </p:txBody>
      </p:sp>
      <p:sp>
        <p:nvSpPr>
          <p:cNvPr id="293" name="TextBox 292"/>
          <p:cNvSpPr txBox="1"/>
          <p:nvPr/>
        </p:nvSpPr>
        <p:spPr>
          <a:xfrm>
            <a:off x="6663834" y="4953000"/>
            <a:ext cx="2262158" cy="523220"/>
          </a:xfrm>
          <a:prstGeom prst="rect">
            <a:avLst/>
          </a:prstGeom>
          <a:noFill/>
        </p:spPr>
        <p:txBody>
          <a:bodyPr wrap="none" rtlCol="0">
            <a:spAutoFit/>
          </a:bodyPr>
          <a:lstStyle/>
          <a:p>
            <a:pPr marL="342900" indent="-342900">
              <a:buAutoNum type="arabicPeriod"/>
            </a:pPr>
            <a:r>
              <a:rPr lang="en-US" sz="1400" b="1" dirty="0" smtClean="0">
                <a:solidFill>
                  <a:srgbClr val="025668"/>
                </a:solidFill>
                <a:latin typeface="Arial"/>
                <a:cs typeface="Arial"/>
              </a:rPr>
              <a:t>Low switching cost</a:t>
            </a:r>
          </a:p>
          <a:p>
            <a:pPr marL="342900" indent="-342900">
              <a:buAutoNum type="arabicPeriod"/>
            </a:pPr>
            <a:r>
              <a:rPr lang="en-US" sz="1400" b="1" dirty="0" smtClean="0">
                <a:solidFill>
                  <a:srgbClr val="025668"/>
                </a:solidFill>
                <a:latin typeface="Arial"/>
                <a:cs typeface="Arial"/>
              </a:rPr>
              <a:t>Cheaper alternatives</a:t>
            </a:r>
          </a:p>
        </p:txBody>
      </p:sp>
      <p:sp>
        <p:nvSpPr>
          <p:cNvPr id="294" name="TextBox 293"/>
          <p:cNvSpPr txBox="1"/>
          <p:nvPr/>
        </p:nvSpPr>
        <p:spPr>
          <a:xfrm>
            <a:off x="6638434" y="5638800"/>
            <a:ext cx="2326278" cy="738664"/>
          </a:xfrm>
          <a:prstGeom prst="rect">
            <a:avLst/>
          </a:prstGeom>
          <a:noFill/>
        </p:spPr>
        <p:txBody>
          <a:bodyPr wrap="none" rtlCol="0">
            <a:spAutoFit/>
          </a:bodyPr>
          <a:lstStyle/>
          <a:p>
            <a:pPr marL="342900" indent="-342900">
              <a:buAutoNum type="arabicPeriod"/>
            </a:pPr>
            <a:r>
              <a:rPr lang="en-US" sz="1400" b="1" dirty="0" smtClean="0">
                <a:solidFill>
                  <a:srgbClr val="025668"/>
                </a:solidFill>
                <a:latin typeface="Arial"/>
                <a:cs typeface="Arial"/>
              </a:rPr>
              <a:t>Little differentiation </a:t>
            </a:r>
          </a:p>
          <a:p>
            <a:pPr marL="342900" indent="-342900">
              <a:buAutoNum type="arabicPeriod"/>
            </a:pPr>
            <a:r>
              <a:rPr lang="en-US" sz="1400" b="1" dirty="0" smtClean="0">
                <a:solidFill>
                  <a:srgbClr val="025668"/>
                </a:solidFill>
                <a:latin typeface="Arial"/>
                <a:cs typeface="Arial"/>
              </a:rPr>
              <a:t>Low barriers of entry</a:t>
            </a:r>
          </a:p>
          <a:p>
            <a:pPr marL="342900" indent="-342900">
              <a:buAutoNum type="arabicPeriod"/>
            </a:pPr>
            <a:r>
              <a:rPr lang="en-US" sz="1400" b="1" dirty="0" smtClean="0">
                <a:solidFill>
                  <a:srgbClr val="025668"/>
                </a:solidFill>
                <a:latin typeface="Arial"/>
                <a:cs typeface="Arial"/>
              </a:rPr>
              <a:t>Large no. of players</a:t>
            </a:r>
          </a:p>
        </p:txBody>
      </p:sp>
      <p:sp>
        <p:nvSpPr>
          <p:cNvPr id="69" name="Rectangle 68"/>
          <p:cNvSpPr/>
          <p:nvPr/>
        </p:nvSpPr>
        <p:spPr>
          <a:xfrm>
            <a:off x="0" y="0"/>
            <a:ext cx="9180512" cy="6912768"/>
          </a:xfrm>
          <a:prstGeom prst="rect">
            <a:avLst/>
          </a:prstGeom>
          <a:solidFill>
            <a:schemeClr val="bg1">
              <a:lumMod val="8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0" name="Rectangle 69"/>
          <p:cNvSpPr/>
          <p:nvPr/>
        </p:nvSpPr>
        <p:spPr>
          <a:xfrm>
            <a:off x="0" y="2133600"/>
            <a:ext cx="9144000" cy="2362200"/>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71" name="TextBox 70"/>
          <p:cNvSpPr txBox="1"/>
          <p:nvPr/>
        </p:nvSpPr>
        <p:spPr>
          <a:xfrm>
            <a:off x="457200" y="2502931"/>
            <a:ext cx="8229600" cy="2000548"/>
          </a:xfrm>
          <a:prstGeom prst="rect">
            <a:avLst/>
          </a:prstGeom>
          <a:noFill/>
        </p:spPr>
        <p:txBody>
          <a:bodyPr wrap="square" rtlCol="0" anchor="ctr">
            <a:spAutoFit/>
          </a:bodyPr>
          <a:lstStyle/>
          <a:p>
            <a:pPr algn="ctr"/>
            <a:r>
              <a:rPr lang="en-SG" sz="2800" b="1" u="sng" dirty="0" smtClean="0">
                <a:solidFill>
                  <a:schemeClr val="bg1"/>
                </a:solidFill>
                <a:latin typeface="Arial"/>
                <a:ea typeface="Verdana" pitchFamily="34" charset="0"/>
                <a:cs typeface="Arial"/>
              </a:rPr>
              <a:t>Implication:</a:t>
            </a:r>
          </a:p>
          <a:p>
            <a:pPr algn="ctr"/>
            <a:endParaRPr lang="en-SG" sz="2800" b="1" u="sng" dirty="0">
              <a:solidFill>
                <a:schemeClr val="bg1"/>
              </a:solidFill>
              <a:latin typeface="Arial"/>
              <a:ea typeface="Verdana" pitchFamily="34" charset="0"/>
              <a:cs typeface="Arial"/>
            </a:endParaRPr>
          </a:p>
          <a:p>
            <a:pPr algn="ctr"/>
            <a:r>
              <a:rPr lang="en-SG" sz="2000" dirty="0" smtClean="0">
                <a:solidFill>
                  <a:schemeClr val="bg1"/>
                </a:solidFill>
                <a:latin typeface="Arial"/>
                <a:ea typeface="Verdana" pitchFamily="34" charset="0"/>
                <a:cs typeface="Arial"/>
              </a:rPr>
              <a:t>BGC needs to further differentiate its services, through improving the quality of its human capital solutions providers</a:t>
            </a:r>
            <a:endParaRPr lang="en-SG" sz="2800" b="1" u="sng" dirty="0" smtClean="0">
              <a:solidFill>
                <a:schemeClr val="bg1"/>
              </a:solidFill>
              <a:latin typeface="+mj-lt"/>
              <a:ea typeface="Verdana" pitchFamily="34" charset="0"/>
              <a:cs typeface="Verdana" pitchFamily="34" charset="0"/>
            </a:endParaRPr>
          </a:p>
          <a:p>
            <a:pPr algn="ctr"/>
            <a:r>
              <a:rPr lang="en-SG" sz="2800" b="1" dirty="0" smtClean="0">
                <a:solidFill>
                  <a:schemeClr val="bg1"/>
                </a:solidFill>
                <a:latin typeface="+mj-lt"/>
                <a:ea typeface="Verdana" pitchFamily="34" charset="0"/>
                <a:cs typeface="Verdana" pitchFamily="34" charset="0"/>
              </a:rPr>
              <a:t> </a:t>
            </a:r>
          </a:p>
        </p:txBody>
      </p:sp>
    </p:spTree>
    <p:extLst>
      <p:ext uri="{BB962C8B-B14F-4D97-AF65-F5344CB8AC3E}">
        <p14:creationId xmlns:p14="http://schemas.microsoft.com/office/powerpoint/2010/main" val="41436341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843" y="1548630"/>
            <a:ext cx="2616493" cy="208799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1269842" y="3637095"/>
            <a:ext cx="2616493" cy="208799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p:cNvSpPr txBox="1"/>
          <p:nvPr/>
        </p:nvSpPr>
        <p:spPr>
          <a:xfrm rot="16200000">
            <a:off x="-1264825" y="3398426"/>
            <a:ext cx="3707149" cy="415498"/>
          </a:xfrm>
          <a:prstGeom prst="rect">
            <a:avLst/>
          </a:prstGeom>
          <a:noFill/>
        </p:spPr>
        <p:txBody>
          <a:bodyPr wrap="square" rtlCol="0">
            <a:spAutoFit/>
          </a:bodyPr>
          <a:lstStyle/>
          <a:p>
            <a:r>
              <a:rPr lang="en-US" sz="2100" b="1" dirty="0" smtClean="0">
                <a:latin typeface="Arial"/>
                <a:cs typeface="Arial"/>
              </a:rPr>
              <a:t>Company Brand Perception</a:t>
            </a:r>
            <a:endParaRPr lang="en-US" sz="2100" b="1" dirty="0">
              <a:latin typeface="Arial"/>
              <a:cs typeface="Arial"/>
            </a:endParaRPr>
          </a:p>
        </p:txBody>
      </p:sp>
      <p:sp>
        <p:nvSpPr>
          <p:cNvPr id="9" name="TextBox 8"/>
          <p:cNvSpPr txBox="1"/>
          <p:nvPr/>
        </p:nvSpPr>
        <p:spPr>
          <a:xfrm>
            <a:off x="2672977" y="5907982"/>
            <a:ext cx="2437422" cy="415498"/>
          </a:xfrm>
          <a:prstGeom prst="rect">
            <a:avLst/>
          </a:prstGeom>
          <a:noFill/>
        </p:spPr>
        <p:txBody>
          <a:bodyPr wrap="square" rtlCol="0">
            <a:spAutoFit/>
          </a:bodyPr>
          <a:lstStyle/>
          <a:p>
            <a:r>
              <a:rPr lang="en-US" sz="2100" b="1" dirty="0" smtClean="0">
                <a:latin typeface="Arial"/>
                <a:cs typeface="Arial"/>
              </a:rPr>
              <a:t>No. of Employees</a:t>
            </a:r>
            <a:endParaRPr lang="en-US" sz="2100" b="1" dirty="0">
              <a:latin typeface="Arial"/>
              <a:cs typeface="Arial"/>
            </a:endParaRPr>
          </a:p>
        </p:txBody>
      </p:sp>
      <p:sp>
        <p:nvSpPr>
          <p:cNvPr id="10" name="TextBox 9"/>
          <p:cNvSpPr txBox="1"/>
          <p:nvPr/>
        </p:nvSpPr>
        <p:spPr>
          <a:xfrm rot="16200000">
            <a:off x="-950760" y="3368842"/>
            <a:ext cx="4009759" cy="369332"/>
          </a:xfrm>
          <a:prstGeom prst="rect">
            <a:avLst/>
          </a:prstGeom>
          <a:noFill/>
        </p:spPr>
        <p:txBody>
          <a:bodyPr wrap="square" rtlCol="0">
            <a:spAutoFit/>
          </a:bodyPr>
          <a:lstStyle/>
          <a:p>
            <a:r>
              <a:rPr lang="en-US" dirty="0" smtClean="0">
                <a:latin typeface="Arial"/>
                <a:cs typeface="Arial"/>
              </a:rPr>
              <a:t>         Negative	            Positive</a:t>
            </a:r>
            <a:endParaRPr lang="en-US" dirty="0">
              <a:latin typeface="Arial"/>
              <a:cs typeface="Arial"/>
            </a:endParaRPr>
          </a:p>
        </p:txBody>
      </p:sp>
      <p:sp>
        <p:nvSpPr>
          <p:cNvPr id="11" name="TextBox 10"/>
          <p:cNvSpPr txBox="1"/>
          <p:nvPr/>
        </p:nvSpPr>
        <p:spPr>
          <a:xfrm>
            <a:off x="1269843" y="5715801"/>
            <a:ext cx="5247671" cy="369332"/>
          </a:xfrm>
          <a:prstGeom prst="rect">
            <a:avLst/>
          </a:prstGeom>
          <a:noFill/>
        </p:spPr>
        <p:txBody>
          <a:bodyPr wrap="square" rtlCol="0">
            <a:spAutoFit/>
          </a:bodyPr>
          <a:lstStyle/>
          <a:p>
            <a:r>
              <a:rPr lang="en-US" dirty="0" smtClean="0">
                <a:latin typeface="Arial"/>
                <a:cs typeface="Arial"/>
              </a:rPr>
              <a:t>          Small                                         Large		                       </a:t>
            </a:r>
            <a:endParaRPr lang="en-US" dirty="0">
              <a:latin typeface="Arial"/>
              <a:cs typeface="Arial"/>
            </a:endParaRPr>
          </a:p>
        </p:txBody>
      </p:sp>
      <p:sp>
        <p:nvSpPr>
          <p:cNvPr id="12" name="Rectangle 11"/>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13" name="Rectangle 12"/>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14" name="Picture 13"/>
          <p:cNvPicPr>
            <a:picLocks noChangeAspect="1"/>
          </p:cNvPicPr>
          <p:nvPr/>
        </p:nvPicPr>
        <p:blipFill>
          <a:blip r:embed="rId2"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15"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Competitor Analysis</a:t>
            </a:r>
          </a:p>
        </p:txBody>
      </p:sp>
      <p:sp>
        <p:nvSpPr>
          <p:cNvPr id="16" name="TextBox 15"/>
          <p:cNvSpPr txBox="1"/>
          <p:nvPr/>
        </p:nvSpPr>
        <p:spPr>
          <a:xfrm>
            <a:off x="85626" y="838200"/>
            <a:ext cx="5422894" cy="400110"/>
          </a:xfrm>
          <a:prstGeom prst="rect">
            <a:avLst/>
          </a:prstGeom>
          <a:noFill/>
        </p:spPr>
        <p:txBody>
          <a:bodyPr wrap="square" rtlCol="0">
            <a:spAutoFit/>
          </a:bodyPr>
          <a:lstStyle/>
          <a:p>
            <a:r>
              <a:rPr lang="en-US" sz="2000" spc="100" dirty="0" smtClean="0">
                <a:solidFill>
                  <a:schemeClr val="bg1"/>
                </a:solidFill>
                <a:latin typeface="Arial"/>
                <a:cs typeface="Arial"/>
              </a:rPr>
              <a:t>Where does BGC stand? </a:t>
            </a:r>
            <a:endParaRPr lang="en-US" sz="2000" spc="100" dirty="0">
              <a:solidFill>
                <a:schemeClr val="bg1"/>
              </a:solidFill>
              <a:latin typeface="Arial"/>
              <a:cs typeface="Arial"/>
            </a:endParaRPr>
          </a:p>
        </p:txBody>
      </p:sp>
      <p:sp>
        <p:nvSpPr>
          <p:cNvPr id="17" name="Rectangle 16"/>
          <p:cNvSpPr/>
          <p:nvPr/>
        </p:nvSpPr>
        <p:spPr>
          <a:xfrm>
            <a:off x="3901022" y="1549097"/>
            <a:ext cx="2616493" cy="208799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a:off x="3901021" y="3637562"/>
            <a:ext cx="2616493" cy="208799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3" cstate="print"/>
          <a:stretch>
            <a:fillRect/>
          </a:stretch>
        </p:blipFill>
        <p:spPr>
          <a:xfrm>
            <a:off x="1905000" y="3657600"/>
            <a:ext cx="1565113" cy="424873"/>
          </a:xfrm>
          <a:prstGeom prst="rect">
            <a:avLst/>
          </a:prstGeom>
        </p:spPr>
      </p:pic>
      <p:pic>
        <p:nvPicPr>
          <p:cNvPr id="3" name="Picture 2"/>
          <p:cNvPicPr>
            <a:picLocks noChangeAspect="1"/>
          </p:cNvPicPr>
          <p:nvPr/>
        </p:nvPicPr>
        <p:blipFill>
          <a:blip r:embed="rId4" cstate="print"/>
          <a:stretch>
            <a:fillRect/>
          </a:stretch>
        </p:blipFill>
        <p:spPr>
          <a:xfrm>
            <a:off x="4038600" y="1676400"/>
            <a:ext cx="911652" cy="609599"/>
          </a:xfrm>
          <a:prstGeom prst="rect">
            <a:avLst/>
          </a:prstGeom>
        </p:spPr>
      </p:pic>
      <p:pic>
        <p:nvPicPr>
          <p:cNvPr id="6" name="Picture 5"/>
          <p:cNvPicPr>
            <a:picLocks noChangeAspect="1"/>
          </p:cNvPicPr>
          <p:nvPr/>
        </p:nvPicPr>
        <p:blipFill>
          <a:blip r:embed="rId5" cstate="print"/>
          <a:stretch>
            <a:fillRect/>
          </a:stretch>
        </p:blipFill>
        <p:spPr>
          <a:xfrm>
            <a:off x="5486400" y="4191000"/>
            <a:ext cx="914400" cy="1042120"/>
          </a:xfrm>
          <a:prstGeom prst="rect">
            <a:avLst/>
          </a:prstGeom>
        </p:spPr>
      </p:pic>
      <p:pic>
        <p:nvPicPr>
          <p:cNvPr id="7" name="Picture 6"/>
          <p:cNvPicPr>
            <a:picLocks noChangeAspect="1"/>
          </p:cNvPicPr>
          <p:nvPr/>
        </p:nvPicPr>
        <p:blipFill>
          <a:blip r:embed="rId6" cstate="print"/>
          <a:stretch>
            <a:fillRect/>
          </a:stretch>
        </p:blipFill>
        <p:spPr>
          <a:xfrm>
            <a:off x="1905000" y="4953000"/>
            <a:ext cx="1564640" cy="558800"/>
          </a:xfrm>
          <a:prstGeom prst="rect">
            <a:avLst/>
          </a:prstGeom>
        </p:spPr>
      </p:pic>
      <p:pic>
        <p:nvPicPr>
          <p:cNvPr id="19" name="Picture 18"/>
          <p:cNvPicPr>
            <a:picLocks noChangeAspect="1"/>
          </p:cNvPicPr>
          <p:nvPr/>
        </p:nvPicPr>
        <p:blipFill>
          <a:blip r:embed="rId7" cstate="print"/>
          <a:stretch>
            <a:fillRect/>
          </a:stretch>
        </p:blipFill>
        <p:spPr>
          <a:xfrm>
            <a:off x="1295400" y="2590800"/>
            <a:ext cx="2311400" cy="825500"/>
          </a:xfrm>
          <a:prstGeom prst="rect">
            <a:avLst/>
          </a:prstGeom>
        </p:spPr>
      </p:pic>
      <p:cxnSp>
        <p:nvCxnSpPr>
          <p:cNvPr id="21" name="Straight Arrow Connector 20"/>
          <p:cNvCxnSpPr/>
          <p:nvPr/>
        </p:nvCxnSpPr>
        <p:spPr>
          <a:xfrm flipV="1">
            <a:off x="3124200" y="2057401"/>
            <a:ext cx="2819400" cy="914399"/>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867400" y="1752600"/>
            <a:ext cx="446250" cy="477054"/>
          </a:xfrm>
          <a:prstGeom prst="rect">
            <a:avLst/>
          </a:prstGeom>
        </p:spPr>
        <p:txBody>
          <a:bodyPr wrap="none">
            <a:spAutoFit/>
          </a:bodyPr>
          <a:lstStyle/>
          <a:p>
            <a:r>
              <a:rPr lang="en-US" sz="2500" dirty="0">
                <a:solidFill>
                  <a:schemeClr val="tx1">
                    <a:lumMod val="50000"/>
                    <a:lumOff val="50000"/>
                  </a:schemeClr>
                </a:solidFill>
                <a:latin typeface="Zapf Dingbats"/>
                <a:ea typeface="Zapf Dingbats"/>
                <a:cs typeface="Zapf Dingbats"/>
              </a:rPr>
              <a:t>★</a:t>
            </a:r>
            <a:endParaRPr lang="en-US" sz="2500" dirty="0">
              <a:solidFill>
                <a:schemeClr val="tx1">
                  <a:lumMod val="50000"/>
                  <a:lumOff val="50000"/>
                </a:schemeClr>
              </a:solidFill>
            </a:endParaRPr>
          </a:p>
        </p:txBody>
      </p:sp>
      <p:sp>
        <p:nvSpPr>
          <p:cNvPr id="22" name="TextBox 21"/>
          <p:cNvSpPr txBox="1"/>
          <p:nvPr/>
        </p:nvSpPr>
        <p:spPr>
          <a:xfrm>
            <a:off x="6705600" y="2133600"/>
            <a:ext cx="2438400" cy="1323439"/>
          </a:xfrm>
          <a:prstGeom prst="rect">
            <a:avLst/>
          </a:prstGeom>
          <a:noFill/>
        </p:spPr>
        <p:txBody>
          <a:bodyPr wrap="square" rtlCol="0">
            <a:spAutoFit/>
          </a:bodyPr>
          <a:lstStyle/>
          <a:p>
            <a:r>
              <a:rPr lang="en-US" sz="1600" b="1" dirty="0" smtClean="0">
                <a:latin typeface="Arial"/>
                <a:cs typeface="Arial"/>
              </a:rPr>
              <a:t>List of Competitors</a:t>
            </a:r>
          </a:p>
          <a:p>
            <a:r>
              <a:rPr lang="en-US" sz="1600" dirty="0" smtClean="0">
                <a:latin typeface="Arial"/>
                <a:cs typeface="Arial"/>
              </a:rPr>
              <a:t>1) Capita Staffing</a:t>
            </a:r>
          </a:p>
          <a:p>
            <a:r>
              <a:rPr lang="en-US" sz="1600" dirty="0" smtClean="0">
                <a:latin typeface="Arial"/>
                <a:cs typeface="Arial"/>
              </a:rPr>
              <a:t>2) Recruit Express</a:t>
            </a:r>
          </a:p>
          <a:p>
            <a:r>
              <a:rPr lang="en-US" sz="1600" dirty="0" smtClean="0">
                <a:latin typeface="Arial"/>
                <a:cs typeface="Arial"/>
              </a:rPr>
              <a:t>3) </a:t>
            </a:r>
            <a:r>
              <a:rPr lang="en-US" sz="1600" dirty="0" err="1" smtClean="0">
                <a:latin typeface="Arial"/>
                <a:cs typeface="Arial"/>
              </a:rPr>
              <a:t>JobStudio</a:t>
            </a:r>
            <a:endParaRPr lang="en-US" sz="1600" dirty="0" smtClean="0">
              <a:latin typeface="Arial"/>
              <a:cs typeface="Arial"/>
            </a:endParaRPr>
          </a:p>
          <a:p>
            <a:r>
              <a:rPr lang="en-US" sz="1600" dirty="0" smtClean="0">
                <a:latin typeface="Arial"/>
                <a:cs typeface="Arial"/>
              </a:rPr>
              <a:t>4) Search Network</a:t>
            </a:r>
            <a:endParaRPr lang="en-US" sz="1600" dirty="0">
              <a:latin typeface="Arial"/>
              <a:cs typeface="Arial"/>
            </a:endParaRPr>
          </a:p>
        </p:txBody>
      </p:sp>
      <p:sp>
        <p:nvSpPr>
          <p:cNvPr id="24" name="TextBox 23"/>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5" name="TextBox 24"/>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6" name="Rectangle 25"/>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7" name="TextBox 26"/>
          <p:cNvSpPr txBox="1"/>
          <p:nvPr/>
        </p:nvSpPr>
        <p:spPr>
          <a:xfrm>
            <a:off x="3067472" y="6456368"/>
            <a:ext cx="2799928" cy="369332"/>
          </a:xfrm>
          <a:prstGeom prst="rect">
            <a:avLst/>
          </a:prstGeom>
          <a:noFill/>
        </p:spPr>
        <p:txBody>
          <a:bodyPr wrap="square" rtlCol="0">
            <a:spAutoFit/>
          </a:bodyPr>
          <a:lstStyle/>
          <a:p>
            <a:pPr algn="ctr"/>
            <a:r>
              <a:rPr lang="en-SG" dirty="0" smtClean="0">
                <a:solidFill>
                  <a:schemeClr val="bg1"/>
                </a:solidFill>
                <a:latin typeface="Arial"/>
                <a:cs typeface="Arial"/>
              </a:rPr>
              <a:t>HR Analysis</a:t>
            </a:r>
            <a:endParaRPr lang="en-SG" dirty="0">
              <a:solidFill>
                <a:schemeClr val="bg1"/>
              </a:solidFill>
              <a:latin typeface="Arial"/>
              <a:cs typeface="Arial"/>
            </a:endParaRPr>
          </a:p>
        </p:txBody>
      </p:sp>
      <p:sp>
        <p:nvSpPr>
          <p:cNvPr id="28" name="TextBox 27"/>
          <p:cNvSpPr txBox="1"/>
          <p:nvPr/>
        </p:nvSpPr>
        <p:spPr>
          <a:xfrm>
            <a:off x="1447800" y="6423144"/>
            <a:ext cx="2209800" cy="446892"/>
          </a:xfrm>
          <a:prstGeom prst="rect">
            <a:avLst/>
          </a:prstGeom>
          <a:solidFill>
            <a:srgbClr val="FFFFFF"/>
          </a:solidFill>
          <a:ln w="38100" cmpd="sng">
            <a:solidFill>
              <a:srgbClr val="025668"/>
            </a:solidFill>
          </a:ln>
        </p:spPr>
        <p:txBody>
          <a:bodyPr wrap="square" rtlCol="0" anchor="ctr">
            <a:spAutoFit/>
          </a:bodyPr>
          <a:lstStyle/>
          <a:p>
            <a:pPr algn="ctr"/>
            <a:r>
              <a:rPr lang="en-SG" b="1" dirty="0" smtClean="0">
                <a:latin typeface="Arial"/>
                <a:cs typeface="Arial"/>
              </a:rPr>
              <a:t>Strategic Analysis</a:t>
            </a:r>
            <a:endParaRPr lang="en-SG" b="1" dirty="0">
              <a:latin typeface="Arial"/>
              <a:cs typeface="Arial"/>
            </a:endParaRPr>
          </a:p>
        </p:txBody>
      </p:sp>
    </p:spTree>
    <p:extLst>
      <p:ext uri="{BB962C8B-B14F-4D97-AF65-F5344CB8AC3E}">
        <p14:creationId xmlns:p14="http://schemas.microsoft.com/office/powerpoint/2010/main" val="10152470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843" y="1548630"/>
            <a:ext cx="2616493" cy="208799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1269842" y="3637095"/>
            <a:ext cx="2616493" cy="208799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p:cNvSpPr txBox="1"/>
          <p:nvPr/>
        </p:nvSpPr>
        <p:spPr>
          <a:xfrm rot="16200000">
            <a:off x="-1264825" y="3398426"/>
            <a:ext cx="3707149" cy="415498"/>
          </a:xfrm>
          <a:prstGeom prst="rect">
            <a:avLst/>
          </a:prstGeom>
          <a:noFill/>
        </p:spPr>
        <p:txBody>
          <a:bodyPr wrap="square" rtlCol="0">
            <a:spAutoFit/>
          </a:bodyPr>
          <a:lstStyle/>
          <a:p>
            <a:r>
              <a:rPr lang="en-US" sz="2100" b="1" dirty="0" smtClean="0">
                <a:latin typeface="Arial"/>
                <a:cs typeface="Arial"/>
              </a:rPr>
              <a:t>Company Brand Perception</a:t>
            </a:r>
            <a:endParaRPr lang="en-US" sz="2100" b="1" dirty="0">
              <a:latin typeface="Arial"/>
              <a:cs typeface="Arial"/>
            </a:endParaRPr>
          </a:p>
        </p:txBody>
      </p:sp>
      <p:sp>
        <p:nvSpPr>
          <p:cNvPr id="9" name="TextBox 8"/>
          <p:cNvSpPr txBox="1"/>
          <p:nvPr/>
        </p:nvSpPr>
        <p:spPr>
          <a:xfrm>
            <a:off x="2672977" y="5907982"/>
            <a:ext cx="2437422" cy="415498"/>
          </a:xfrm>
          <a:prstGeom prst="rect">
            <a:avLst/>
          </a:prstGeom>
          <a:noFill/>
        </p:spPr>
        <p:txBody>
          <a:bodyPr wrap="square" rtlCol="0">
            <a:spAutoFit/>
          </a:bodyPr>
          <a:lstStyle/>
          <a:p>
            <a:r>
              <a:rPr lang="en-US" sz="2100" b="1" dirty="0" smtClean="0">
                <a:latin typeface="Arial"/>
                <a:cs typeface="Arial"/>
              </a:rPr>
              <a:t>No. of Employees</a:t>
            </a:r>
            <a:endParaRPr lang="en-US" sz="2100" b="1" dirty="0">
              <a:latin typeface="Arial"/>
              <a:cs typeface="Arial"/>
            </a:endParaRPr>
          </a:p>
        </p:txBody>
      </p:sp>
      <p:sp>
        <p:nvSpPr>
          <p:cNvPr id="10" name="TextBox 9"/>
          <p:cNvSpPr txBox="1"/>
          <p:nvPr/>
        </p:nvSpPr>
        <p:spPr>
          <a:xfrm rot="16200000">
            <a:off x="-950760" y="3368842"/>
            <a:ext cx="4009759" cy="369332"/>
          </a:xfrm>
          <a:prstGeom prst="rect">
            <a:avLst/>
          </a:prstGeom>
          <a:noFill/>
        </p:spPr>
        <p:txBody>
          <a:bodyPr wrap="square" rtlCol="0">
            <a:spAutoFit/>
          </a:bodyPr>
          <a:lstStyle/>
          <a:p>
            <a:r>
              <a:rPr lang="en-US" dirty="0" smtClean="0">
                <a:latin typeface="Arial"/>
                <a:cs typeface="Arial"/>
              </a:rPr>
              <a:t>         Negative	            Positive</a:t>
            </a:r>
            <a:endParaRPr lang="en-US" dirty="0">
              <a:latin typeface="Arial"/>
              <a:cs typeface="Arial"/>
            </a:endParaRPr>
          </a:p>
        </p:txBody>
      </p:sp>
      <p:sp>
        <p:nvSpPr>
          <p:cNvPr id="11" name="TextBox 10"/>
          <p:cNvSpPr txBox="1"/>
          <p:nvPr/>
        </p:nvSpPr>
        <p:spPr>
          <a:xfrm>
            <a:off x="1269843" y="5715801"/>
            <a:ext cx="5247671" cy="369332"/>
          </a:xfrm>
          <a:prstGeom prst="rect">
            <a:avLst/>
          </a:prstGeom>
          <a:noFill/>
        </p:spPr>
        <p:txBody>
          <a:bodyPr wrap="square" rtlCol="0">
            <a:spAutoFit/>
          </a:bodyPr>
          <a:lstStyle/>
          <a:p>
            <a:r>
              <a:rPr lang="en-US" dirty="0" smtClean="0">
                <a:latin typeface="Arial"/>
                <a:cs typeface="Arial"/>
              </a:rPr>
              <a:t>          Small                                         Large		                       </a:t>
            </a:r>
            <a:endParaRPr lang="en-US" dirty="0">
              <a:latin typeface="Arial"/>
              <a:cs typeface="Arial"/>
            </a:endParaRPr>
          </a:p>
        </p:txBody>
      </p:sp>
      <p:sp>
        <p:nvSpPr>
          <p:cNvPr id="12" name="Rectangle 11"/>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13" name="Rectangle 12"/>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14" name="Picture 13"/>
          <p:cNvPicPr>
            <a:picLocks noChangeAspect="1"/>
          </p:cNvPicPr>
          <p:nvPr/>
        </p:nvPicPr>
        <p:blipFill>
          <a:blip r:embed="rId2"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15"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Competitor Analysis</a:t>
            </a:r>
          </a:p>
        </p:txBody>
      </p:sp>
      <p:sp>
        <p:nvSpPr>
          <p:cNvPr id="16" name="TextBox 15"/>
          <p:cNvSpPr txBox="1"/>
          <p:nvPr/>
        </p:nvSpPr>
        <p:spPr>
          <a:xfrm>
            <a:off x="85626" y="838200"/>
            <a:ext cx="5422894" cy="400110"/>
          </a:xfrm>
          <a:prstGeom prst="rect">
            <a:avLst/>
          </a:prstGeom>
          <a:noFill/>
        </p:spPr>
        <p:txBody>
          <a:bodyPr wrap="square" rtlCol="0">
            <a:spAutoFit/>
          </a:bodyPr>
          <a:lstStyle/>
          <a:p>
            <a:r>
              <a:rPr lang="en-US" sz="2000" spc="100" dirty="0" smtClean="0">
                <a:solidFill>
                  <a:schemeClr val="bg1"/>
                </a:solidFill>
                <a:latin typeface="Arial"/>
                <a:cs typeface="Arial"/>
              </a:rPr>
              <a:t>Where does BGC stand? </a:t>
            </a:r>
            <a:endParaRPr lang="en-US" sz="2000" spc="100" dirty="0">
              <a:solidFill>
                <a:schemeClr val="bg1"/>
              </a:solidFill>
              <a:latin typeface="Arial"/>
              <a:cs typeface="Arial"/>
            </a:endParaRPr>
          </a:p>
        </p:txBody>
      </p:sp>
      <p:sp>
        <p:nvSpPr>
          <p:cNvPr id="17" name="Rectangle 16"/>
          <p:cNvSpPr/>
          <p:nvPr/>
        </p:nvSpPr>
        <p:spPr>
          <a:xfrm>
            <a:off x="3901022" y="1549097"/>
            <a:ext cx="2616493" cy="208799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a:off x="3901021" y="3637562"/>
            <a:ext cx="2616493" cy="208799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3" cstate="print"/>
          <a:stretch>
            <a:fillRect/>
          </a:stretch>
        </p:blipFill>
        <p:spPr>
          <a:xfrm>
            <a:off x="1905000" y="3657600"/>
            <a:ext cx="1565113" cy="424873"/>
          </a:xfrm>
          <a:prstGeom prst="rect">
            <a:avLst/>
          </a:prstGeom>
        </p:spPr>
      </p:pic>
      <p:pic>
        <p:nvPicPr>
          <p:cNvPr id="3" name="Picture 2"/>
          <p:cNvPicPr>
            <a:picLocks noChangeAspect="1"/>
          </p:cNvPicPr>
          <p:nvPr/>
        </p:nvPicPr>
        <p:blipFill>
          <a:blip r:embed="rId4" cstate="print"/>
          <a:stretch>
            <a:fillRect/>
          </a:stretch>
        </p:blipFill>
        <p:spPr>
          <a:xfrm>
            <a:off x="4114800" y="1676400"/>
            <a:ext cx="990600" cy="662389"/>
          </a:xfrm>
          <a:prstGeom prst="rect">
            <a:avLst/>
          </a:prstGeom>
        </p:spPr>
      </p:pic>
      <p:pic>
        <p:nvPicPr>
          <p:cNvPr id="6" name="Picture 5"/>
          <p:cNvPicPr>
            <a:picLocks noChangeAspect="1"/>
          </p:cNvPicPr>
          <p:nvPr/>
        </p:nvPicPr>
        <p:blipFill>
          <a:blip r:embed="rId5" cstate="print"/>
          <a:stretch>
            <a:fillRect/>
          </a:stretch>
        </p:blipFill>
        <p:spPr>
          <a:xfrm>
            <a:off x="5486400" y="4191000"/>
            <a:ext cx="914400" cy="1042120"/>
          </a:xfrm>
          <a:prstGeom prst="rect">
            <a:avLst/>
          </a:prstGeom>
        </p:spPr>
      </p:pic>
      <p:pic>
        <p:nvPicPr>
          <p:cNvPr id="7" name="Picture 6"/>
          <p:cNvPicPr>
            <a:picLocks noChangeAspect="1"/>
          </p:cNvPicPr>
          <p:nvPr/>
        </p:nvPicPr>
        <p:blipFill>
          <a:blip r:embed="rId6" cstate="print"/>
          <a:stretch>
            <a:fillRect/>
          </a:stretch>
        </p:blipFill>
        <p:spPr>
          <a:xfrm>
            <a:off x="1905000" y="4953000"/>
            <a:ext cx="1564640" cy="558800"/>
          </a:xfrm>
          <a:prstGeom prst="rect">
            <a:avLst/>
          </a:prstGeom>
        </p:spPr>
      </p:pic>
      <p:pic>
        <p:nvPicPr>
          <p:cNvPr id="19" name="Picture 18"/>
          <p:cNvPicPr>
            <a:picLocks noChangeAspect="1"/>
          </p:cNvPicPr>
          <p:nvPr/>
        </p:nvPicPr>
        <p:blipFill>
          <a:blip r:embed="rId7" cstate="print"/>
          <a:stretch>
            <a:fillRect/>
          </a:stretch>
        </p:blipFill>
        <p:spPr>
          <a:xfrm>
            <a:off x="1295400" y="2133600"/>
            <a:ext cx="2311400" cy="825500"/>
          </a:xfrm>
          <a:prstGeom prst="rect">
            <a:avLst/>
          </a:prstGeom>
        </p:spPr>
      </p:pic>
      <p:cxnSp>
        <p:nvCxnSpPr>
          <p:cNvPr id="21" name="Straight Arrow Connector 20"/>
          <p:cNvCxnSpPr/>
          <p:nvPr/>
        </p:nvCxnSpPr>
        <p:spPr>
          <a:xfrm>
            <a:off x="3124200" y="2514600"/>
            <a:ext cx="18288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0" y="0"/>
            <a:ext cx="9180512" cy="6912768"/>
          </a:xfrm>
          <a:prstGeom prst="rect">
            <a:avLst/>
          </a:prstGeom>
          <a:solidFill>
            <a:schemeClr val="bg1">
              <a:lumMod val="8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p:cNvSpPr/>
          <p:nvPr/>
        </p:nvSpPr>
        <p:spPr>
          <a:xfrm>
            <a:off x="0" y="2133600"/>
            <a:ext cx="9144000" cy="2362200"/>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24" name="TextBox 23"/>
          <p:cNvSpPr txBox="1"/>
          <p:nvPr/>
        </p:nvSpPr>
        <p:spPr>
          <a:xfrm>
            <a:off x="457200" y="2287488"/>
            <a:ext cx="8229600" cy="2431435"/>
          </a:xfrm>
          <a:prstGeom prst="rect">
            <a:avLst/>
          </a:prstGeom>
          <a:noFill/>
        </p:spPr>
        <p:txBody>
          <a:bodyPr wrap="square" rtlCol="0" anchor="ctr">
            <a:spAutoFit/>
          </a:bodyPr>
          <a:lstStyle/>
          <a:p>
            <a:pPr algn="ctr"/>
            <a:r>
              <a:rPr lang="en-SG" sz="2800" b="1" u="sng" dirty="0" smtClean="0">
                <a:solidFill>
                  <a:schemeClr val="bg1"/>
                </a:solidFill>
                <a:latin typeface="Arial"/>
                <a:ea typeface="Verdana" pitchFamily="34" charset="0"/>
                <a:cs typeface="Arial"/>
              </a:rPr>
              <a:t>Implication:</a:t>
            </a:r>
          </a:p>
          <a:p>
            <a:pPr algn="ctr"/>
            <a:endParaRPr lang="en-SG" sz="2800" b="1" u="sng" dirty="0">
              <a:solidFill>
                <a:schemeClr val="bg1"/>
              </a:solidFill>
              <a:latin typeface="Arial"/>
              <a:ea typeface="Verdana" pitchFamily="34" charset="0"/>
              <a:cs typeface="Arial"/>
            </a:endParaRPr>
          </a:p>
          <a:p>
            <a:pPr algn="ctr"/>
            <a:r>
              <a:rPr lang="en-SG" sz="2000" dirty="0" smtClean="0">
                <a:solidFill>
                  <a:schemeClr val="bg1"/>
                </a:solidFill>
                <a:latin typeface="Arial"/>
                <a:ea typeface="Verdana" pitchFamily="34" charset="0"/>
                <a:cs typeface="Arial"/>
              </a:rPr>
              <a:t>BGC needs to both recruit and retain talented employees in order to grow the company</a:t>
            </a:r>
          </a:p>
          <a:p>
            <a:pPr algn="ctr"/>
            <a:endParaRPr lang="en-SG" sz="2800" b="1" u="sng" dirty="0" smtClean="0">
              <a:solidFill>
                <a:schemeClr val="bg1"/>
              </a:solidFill>
              <a:latin typeface="+mj-lt"/>
              <a:ea typeface="Verdana" pitchFamily="34" charset="0"/>
              <a:cs typeface="Verdana" pitchFamily="34" charset="0"/>
            </a:endParaRPr>
          </a:p>
          <a:p>
            <a:pPr algn="ctr"/>
            <a:r>
              <a:rPr lang="en-SG" sz="2800" b="1" dirty="0" smtClean="0">
                <a:solidFill>
                  <a:schemeClr val="bg1"/>
                </a:solidFill>
                <a:latin typeface="+mj-lt"/>
                <a:ea typeface="Verdana" pitchFamily="34" charset="0"/>
                <a:cs typeface="Verdana" pitchFamily="34" charset="0"/>
              </a:rPr>
              <a:t> </a:t>
            </a:r>
          </a:p>
        </p:txBody>
      </p:sp>
    </p:spTree>
    <p:extLst>
      <p:ext uri="{BB962C8B-B14F-4D97-AF65-F5344CB8AC3E}">
        <p14:creationId xmlns:p14="http://schemas.microsoft.com/office/powerpoint/2010/main" val="19342629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HRM Polices</a:t>
            </a:r>
          </a:p>
        </p:txBody>
      </p:sp>
      <p:sp>
        <p:nvSpPr>
          <p:cNvPr id="9" name="TextBox 8"/>
          <p:cNvSpPr txBox="1"/>
          <p:nvPr/>
        </p:nvSpPr>
        <p:spPr>
          <a:xfrm>
            <a:off x="0" y="838200"/>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What are the HR Practices at BGC?</a:t>
            </a:r>
            <a:endParaRPr lang="en-US" sz="2000" spc="100" dirty="0">
              <a:solidFill>
                <a:schemeClr val="bg1"/>
              </a:solidFill>
              <a:latin typeface="Arial"/>
              <a:cs typeface="Arial"/>
            </a:endParaRPr>
          </a:p>
        </p:txBody>
      </p:sp>
      <p:sp>
        <p:nvSpPr>
          <p:cNvPr id="10" name="TextBox 9"/>
          <p:cNvSpPr txBox="1"/>
          <p:nvPr/>
        </p:nvSpPr>
        <p:spPr>
          <a:xfrm>
            <a:off x="304800" y="2209800"/>
            <a:ext cx="8686800" cy="615553"/>
          </a:xfrm>
          <a:prstGeom prst="rect">
            <a:avLst/>
          </a:prstGeom>
          <a:noFill/>
        </p:spPr>
        <p:txBody>
          <a:bodyPr wrap="square" rtlCol="0">
            <a:spAutoFit/>
          </a:bodyPr>
          <a:lstStyle/>
          <a:p>
            <a:r>
              <a:rPr lang="en-US" b="1" dirty="0" smtClean="0">
                <a:latin typeface="Arial" pitchFamily="34" charset="0"/>
                <a:cs typeface="Arial" pitchFamily="34" charset="0"/>
              </a:rPr>
              <a:t>Job Design</a:t>
            </a:r>
          </a:p>
          <a:p>
            <a:pPr>
              <a:buFont typeface="Arial" pitchFamily="34" charset="0"/>
              <a:buChar char="•"/>
            </a:pPr>
            <a:endParaRPr lang="en-US" sz="1600" b="1" dirty="0" smtClean="0"/>
          </a:p>
        </p:txBody>
      </p:sp>
      <p:sp>
        <p:nvSpPr>
          <p:cNvPr id="11" name="Rectangle 10"/>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2000" b="1" kern="1200" dirty="0" smtClean="0">
                <a:latin typeface="Arial" pitchFamily="34" charset="0"/>
                <a:cs typeface="Arial" pitchFamily="34" charset="0"/>
              </a:rPr>
              <a:t>Job Analysis and Design</a:t>
            </a:r>
            <a:endParaRPr lang="en-US" sz="2000" b="1" kern="1200" dirty="0">
              <a:latin typeface="Arial" pitchFamily="34" charset="0"/>
              <a:cs typeface="Arial" pitchFamily="34" charset="0"/>
            </a:endParaRPr>
          </a:p>
        </p:txBody>
      </p:sp>
      <p:sp>
        <p:nvSpPr>
          <p:cNvPr id="12" name="Rounded Rectangle 11"/>
          <p:cNvSpPr/>
          <p:nvPr/>
        </p:nvSpPr>
        <p:spPr>
          <a:xfrm>
            <a:off x="304800" y="2590800"/>
            <a:ext cx="4876800" cy="2286000"/>
          </a:xfrm>
          <a:prstGeom prst="roundRect">
            <a:avLst>
              <a:gd name="adj" fmla="val 6836"/>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pitchFamily="34" charset="0"/>
                <a:cs typeface="Arial" pitchFamily="34" charset="0"/>
                <a:sym typeface="Wingdings" pitchFamily="2" charset="2"/>
              </a:rPr>
              <a:t>Job Scope</a:t>
            </a:r>
            <a:r>
              <a:rPr lang="en-US" dirty="0" smtClean="0">
                <a:latin typeface="Arial" pitchFamily="34" charset="0"/>
                <a:cs typeface="Arial" pitchFamily="34" charset="0"/>
                <a:sym typeface="Wingdings" pitchFamily="2" charset="2"/>
              </a:rPr>
              <a:t>: </a:t>
            </a:r>
          </a:p>
          <a:p>
            <a:r>
              <a:rPr lang="en-US" dirty="0" smtClean="0">
                <a:latin typeface="Arial" pitchFamily="34" charset="0"/>
                <a:cs typeface="Arial" pitchFamily="34" charset="0"/>
                <a:sym typeface="Wingdings" pitchFamily="2" charset="2"/>
              </a:rPr>
              <a:t>T</a:t>
            </a:r>
            <a:r>
              <a:rPr lang="en-US" dirty="0" smtClean="0">
                <a:latin typeface="Arial" pitchFamily="34" charset="0"/>
                <a:cs typeface="Arial" pitchFamily="34" charset="0"/>
              </a:rPr>
              <a:t>elemarketing, Client servicing, Managing candidate, Writing adverts</a:t>
            </a:r>
          </a:p>
          <a:p>
            <a:pPr algn="r">
              <a:buFontTx/>
              <a:buChar char="-"/>
            </a:pPr>
            <a:r>
              <a:rPr lang="en-US" dirty="0" smtClean="0">
                <a:latin typeface="Arial" pitchFamily="34" charset="0"/>
                <a:cs typeface="Arial" pitchFamily="34" charset="0"/>
              </a:rPr>
              <a:t>Adrian –</a:t>
            </a:r>
          </a:p>
          <a:p>
            <a:r>
              <a:rPr lang="en-US" dirty="0" smtClean="0">
                <a:latin typeface="Arial" pitchFamily="34" charset="0"/>
                <a:cs typeface="Arial" pitchFamily="34" charset="0"/>
              </a:rPr>
              <a:t>Stay in their sector for long term, unless found unsuitable or wish to try out a new industry </a:t>
            </a:r>
          </a:p>
          <a:p>
            <a:pPr algn="r"/>
            <a:r>
              <a:rPr lang="en-US" dirty="0" smtClean="0">
                <a:latin typeface="Arial" pitchFamily="34" charset="0"/>
                <a:cs typeface="Arial" pitchFamily="34" charset="0"/>
              </a:rPr>
              <a:t>- Kimberly -</a:t>
            </a:r>
            <a:endParaRPr lang="en-SG" dirty="0" smtClean="0">
              <a:latin typeface="Arial" pitchFamily="34" charset="0"/>
              <a:cs typeface="Arial" pitchFamily="34" charset="0"/>
            </a:endParaRPr>
          </a:p>
        </p:txBody>
      </p:sp>
      <p:sp>
        <p:nvSpPr>
          <p:cNvPr id="13" name="Rounded Rectangle 12"/>
          <p:cNvSpPr/>
          <p:nvPr/>
        </p:nvSpPr>
        <p:spPr>
          <a:xfrm>
            <a:off x="304800" y="4953000"/>
            <a:ext cx="4876800" cy="533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pitchFamily="34" charset="0"/>
                <a:cs typeface="Arial" pitchFamily="34" charset="0"/>
                <a:sym typeface="Wingdings" pitchFamily="2" charset="2"/>
              </a:rPr>
              <a:t>Job Rotation</a:t>
            </a:r>
            <a:r>
              <a:rPr lang="en-US" dirty="0" smtClean="0">
                <a:latin typeface="Arial" pitchFamily="34" charset="0"/>
                <a:cs typeface="Arial" pitchFamily="34" charset="0"/>
                <a:sym typeface="Wingdings" pitchFamily="2" charset="2"/>
              </a:rPr>
              <a:t>: None</a:t>
            </a:r>
            <a:r>
              <a:rPr lang="en-US" dirty="0">
                <a:latin typeface="Arial" pitchFamily="34" charset="0"/>
                <a:cs typeface="Arial" pitchFamily="34" charset="0"/>
                <a:sym typeface="Wingdings" pitchFamily="2" charset="2"/>
              </a:rPr>
              <a:t> </a:t>
            </a:r>
            <a:r>
              <a:rPr lang="en-US" dirty="0" smtClean="0">
                <a:latin typeface="Arial" pitchFamily="34" charset="0"/>
                <a:cs typeface="Arial" pitchFamily="34" charset="0"/>
                <a:sym typeface="Wingdings" pitchFamily="2" charset="2"/>
              </a:rPr>
              <a:t>                        </a:t>
            </a:r>
            <a:r>
              <a:rPr lang="en-US" dirty="0" smtClean="0">
                <a:latin typeface="Arial" pitchFamily="34" charset="0"/>
                <a:cs typeface="Arial" pitchFamily="34" charset="0"/>
              </a:rPr>
              <a:t>- Adrian -</a:t>
            </a:r>
            <a:endParaRPr lang="en-SG" dirty="0">
              <a:latin typeface="Arial" pitchFamily="34" charset="0"/>
              <a:cs typeface="Arial" pitchFamily="34" charset="0"/>
            </a:endParaRPr>
          </a:p>
        </p:txBody>
      </p:sp>
      <p:sp>
        <p:nvSpPr>
          <p:cNvPr id="15" name="Rounded Rectangle 14"/>
          <p:cNvSpPr/>
          <p:nvPr/>
        </p:nvSpPr>
        <p:spPr>
          <a:xfrm>
            <a:off x="5410200" y="2590800"/>
            <a:ext cx="34290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pitchFamily="34" charset="0"/>
                <a:cs typeface="Arial" pitchFamily="34" charset="0"/>
                <a:sym typeface="Wingdings" pitchFamily="2" charset="2"/>
              </a:rPr>
              <a:t>Working Hours</a:t>
            </a:r>
            <a:r>
              <a:rPr lang="en-US" dirty="0" smtClean="0">
                <a:latin typeface="Arial" pitchFamily="34" charset="0"/>
                <a:cs typeface="Arial" pitchFamily="34" charset="0"/>
                <a:sym typeface="Wingdings" pitchFamily="2" charset="2"/>
              </a:rPr>
              <a:t>: Long and require commitment</a:t>
            </a:r>
            <a:endParaRPr lang="en-US" dirty="0" smtClean="0">
              <a:latin typeface="Arial" pitchFamily="34" charset="0"/>
              <a:cs typeface="Arial" pitchFamily="34" charset="0"/>
            </a:endParaRPr>
          </a:p>
          <a:p>
            <a:pPr algn="r"/>
            <a:r>
              <a:rPr lang="en-US" dirty="0" smtClean="0">
                <a:latin typeface="Arial" pitchFamily="34" charset="0"/>
                <a:cs typeface="Arial" pitchFamily="34" charset="0"/>
              </a:rPr>
              <a:t>- Kimberly &amp; Gary -</a:t>
            </a:r>
            <a:endParaRPr lang="en-SG" dirty="0">
              <a:latin typeface="Arial" pitchFamily="34" charset="0"/>
              <a:cs typeface="Arial" pitchFamily="34" charset="0"/>
            </a:endParaRPr>
          </a:p>
        </p:txBody>
      </p:sp>
      <p:pic>
        <p:nvPicPr>
          <p:cNvPr id="39938" name="Picture 2" descr="http://www.cpsisc.com.au/resources/BMA%20Images/Jobdescp.jpg"/>
          <p:cNvPicPr>
            <a:picLocks noChangeAspect="1" noChangeArrowheads="1"/>
          </p:cNvPicPr>
          <p:nvPr/>
        </p:nvPicPr>
        <p:blipFill>
          <a:blip r:embed="rId4" cstate="print"/>
          <a:srcRect/>
          <a:stretch>
            <a:fillRect/>
          </a:stretch>
        </p:blipFill>
        <p:spPr bwMode="auto">
          <a:xfrm>
            <a:off x="5715000" y="3657600"/>
            <a:ext cx="2857500" cy="2400301"/>
          </a:xfrm>
          <a:prstGeom prst="rect">
            <a:avLst/>
          </a:prstGeom>
          <a:noFill/>
        </p:spPr>
      </p:pic>
      <p:sp>
        <p:nvSpPr>
          <p:cNvPr id="14" name="TextBox 13"/>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6" name="TextBox 15"/>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7" name="TextBox 16"/>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8" name="Rectangle 1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9" name="TextBox 18"/>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20" name="Rounded Rectangle 19"/>
          <p:cNvSpPr/>
          <p:nvPr/>
        </p:nvSpPr>
        <p:spPr>
          <a:xfrm>
            <a:off x="304800" y="5562600"/>
            <a:ext cx="4876800"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pitchFamily="34" charset="0"/>
                <a:cs typeface="Arial" pitchFamily="34" charset="0"/>
                <a:sym typeface="Wingdings" pitchFamily="2" charset="2"/>
              </a:rPr>
              <a:t>International Deployment</a:t>
            </a:r>
            <a:r>
              <a:rPr lang="en-US" dirty="0" smtClean="0">
                <a:latin typeface="Arial" pitchFamily="34" charset="0"/>
                <a:cs typeface="Arial" pitchFamily="34" charset="0"/>
                <a:sym typeface="Wingdings" pitchFamily="2" charset="2"/>
              </a:rPr>
              <a:t>: Only one case </a:t>
            </a:r>
            <a:endParaRPr lang="en-US" dirty="0" smtClean="0">
              <a:latin typeface="Arial" pitchFamily="34" charset="0"/>
              <a:cs typeface="Arial" pitchFamily="34" charset="0"/>
            </a:endParaRPr>
          </a:p>
          <a:p>
            <a:pPr algn="r"/>
            <a:r>
              <a:rPr lang="en-US" dirty="0" smtClean="0">
                <a:latin typeface="Arial" pitchFamily="34" charset="0"/>
                <a:cs typeface="Arial" pitchFamily="34" charset="0"/>
              </a:rPr>
              <a:t>- Adrian -</a:t>
            </a:r>
            <a:endParaRPr lang="en-SG" dirty="0">
              <a:latin typeface="Arial" pitchFamily="34" charset="0"/>
              <a:cs typeface="Arial" pitchFamily="34" charset="0"/>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HRM Polices</a:t>
            </a:r>
          </a:p>
        </p:txBody>
      </p:sp>
      <p:sp>
        <p:nvSpPr>
          <p:cNvPr id="11" name="Rectangle 10"/>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2000" b="1" kern="1200" dirty="0" smtClean="0">
                <a:latin typeface="Arial" pitchFamily="34" charset="0"/>
                <a:cs typeface="Arial" pitchFamily="34" charset="0"/>
              </a:rPr>
              <a:t>Recruitment</a:t>
            </a:r>
            <a:endParaRPr lang="en-US" sz="2000" b="1" kern="1200" dirty="0">
              <a:latin typeface="Arial" pitchFamily="34" charset="0"/>
              <a:cs typeface="Arial" pitchFamily="34" charset="0"/>
            </a:endParaRPr>
          </a:p>
        </p:txBody>
      </p:sp>
      <p:sp>
        <p:nvSpPr>
          <p:cNvPr id="12" name="TextBox 11"/>
          <p:cNvSpPr txBox="1"/>
          <p:nvPr/>
        </p:nvSpPr>
        <p:spPr>
          <a:xfrm>
            <a:off x="228600" y="4923472"/>
            <a:ext cx="4191000" cy="1477328"/>
          </a:xfrm>
          <a:prstGeom prst="rect">
            <a:avLst/>
          </a:prstGeom>
          <a:noFill/>
          <a:ln>
            <a:solidFill>
              <a:srgbClr val="FFFFFF"/>
            </a:solidFill>
          </a:ln>
        </p:spPr>
        <p:txBody>
          <a:bodyPr wrap="square" rtlCol="0">
            <a:spAutoFit/>
          </a:bodyPr>
          <a:lstStyle/>
          <a:p>
            <a:r>
              <a:rPr lang="en-US" b="1" dirty="0" smtClean="0">
                <a:latin typeface="Arial" pitchFamily="34" charset="0"/>
                <a:cs typeface="Arial" pitchFamily="34" charset="0"/>
              </a:rPr>
              <a:t>Adrian, Gary &amp; Kimberly </a:t>
            </a:r>
            <a:r>
              <a:rPr lang="en-US" b="1" dirty="0" err="1" smtClean="0">
                <a:latin typeface="Arial" pitchFamily="34" charset="0"/>
                <a:cs typeface="Arial" pitchFamily="34" charset="0"/>
              </a:rPr>
              <a:t>Unwin</a:t>
            </a:r>
            <a:endParaRPr lang="en-US" b="1" dirty="0" smtClean="0">
              <a:latin typeface="Arial" pitchFamily="34" charset="0"/>
              <a:cs typeface="Arial" pitchFamily="34" charset="0"/>
            </a:endParaRPr>
          </a:p>
          <a:p>
            <a:pPr lvl="0">
              <a:defRPr/>
            </a:pPr>
            <a:r>
              <a:rPr lang="en-US" b="1" dirty="0" smtClean="0">
                <a:latin typeface="Arial" pitchFamily="34" charset="0"/>
                <a:cs typeface="Arial" pitchFamily="34" charset="0"/>
              </a:rPr>
              <a:t>Recruitment Consultant </a:t>
            </a:r>
          </a:p>
          <a:p>
            <a:pPr>
              <a:defRPr/>
            </a:pPr>
            <a:r>
              <a:rPr lang="en-US" b="1" dirty="0" smtClean="0">
                <a:latin typeface="Arial" pitchFamily="34" charset="0"/>
                <a:cs typeface="Arial" pitchFamily="34" charset="0"/>
              </a:rPr>
              <a:t>under department of “Executives”, Senior HR Consultant &amp; HR manager respectively</a:t>
            </a:r>
          </a:p>
        </p:txBody>
      </p:sp>
      <p:sp>
        <p:nvSpPr>
          <p:cNvPr id="16" name="Isosceles Triangle 15"/>
          <p:cNvSpPr/>
          <p:nvPr/>
        </p:nvSpPr>
        <p:spPr>
          <a:xfrm rot="5400000">
            <a:off x="2819402" y="4038599"/>
            <a:ext cx="3733796" cy="381000"/>
          </a:xfrm>
          <a:prstGeom prst="triangle">
            <a:avLst>
              <a:gd name="adj" fmla="val 50505"/>
            </a:avLst>
          </a:prstGeom>
          <a:solidFill>
            <a:schemeClr val="accent6">
              <a:lumMod val="75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105400" y="2514600"/>
            <a:ext cx="3810000" cy="3662541"/>
          </a:xfrm>
          <a:prstGeom prst="rect">
            <a:avLst/>
          </a:prstGeom>
          <a:noFill/>
        </p:spPr>
        <p:txBody>
          <a:bodyPr wrap="square" rtlCol="0">
            <a:spAutoFit/>
          </a:bodyPr>
          <a:lstStyle/>
          <a:p>
            <a:endParaRPr lang="en-US" sz="1600" b="1" dirty="0" smtClean="0"/>
          </a:p>
          <a:p>
            <a:r>
              <a:rPr lang="en-US" b="1" dirty="0" smtClean="0">
                <a:latin typeface="Arial" pitchFamily="34" charset="0"/>
                <a:cs typeface="Arial" pitchFamily="34" charset="0"/>
              </a:rPr>
              <a:t>Recruitment Methods:</a:t>
            </a:r>
          </a:p>
          <a:p>
            <a:endParaRPr lang="en-US" b="1"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Career Fair – For branding</a:t>
            </a:r>
          </a:p>
          <a:p>
            <a:pPr>
              <a:buFont typeface="Arial" pitchFamily="34" charset="0"/>
              <a:buChar char="•"/>
            </a:pPr>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Advertisement – Job portals,</a:t>
            </a:r>
          </a:p>
          <a:p>
            <a:r>
              <a:rPr lang="en-US" dirty="0" smtClean="0">
                <a:latin typeface="Arial" pitchFamily="34" charset="0"/>
                <a:cs typeface="Arial" pitchFamily="34" charset="0"/>
              </a:rPr>
              <a:t>  corporate websites</a:t>
            </a:r>
          </a:p>
          <a:p>
            <a:pPr>
              <a:buFont typeface="Arial" pitchFamily="34" charset="0"/>
              <a:buChar char="•"/>
            </a:pPr>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Word of mouth</a:t>
            </a:r>
          </a:p>
          <a:p>
            <a:pPr>
              <a:buFont typeface="Arial" pitchFamily="34" charset="0"/>
              <a:buChar char="•"/>
            </a:pPr>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Networking Events</a:t>
            </a:r>
          </a:p>
          <a:p>
            <a:pPr>
              <a:buFont typeface="Arial" pitchFamily="34" charset="0"/>
              <a:buChar char="•"/>
            </a:pPr>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Social Media – </a:t>
            </a:r>
          </a:p>
        </p:txBody>
      </p:sp>
      <p:pic>
        <p:nvPicPr>
          <p:cNvPr id="17" name="Picture 2" descr="http://eknowid.files.wordpress.com/2013/05/careerfair.gif"/>
          <p:cNvPicPr>
            <a:picLocks noChangeAspect="1" noChangeArrowheads="1"/>
          </p:cNvPicPr>
          <p:nvPr/>
        </p:nvPicPr>
        <p:blipFill>
          <a:blip r:embed="rId4" cstate="print"/>
          <a:srcRect/>
          <a:stretch>
            <a:fillRect/>
          </a:stretch>
        </p:blipFill>
        <p:spPr bwMode="auto">
          <a:xfrm>
            <a:off x="685801" y="2345634"/>
            <a:ext cx="1371600" cy="1311965"/>
          </a:xfrm>
          <a:prstGeom prst="rect">
            <a:avLst/>
          </a:prstGeom>
          <a:noFill/>
        </p:spPr>
      </p:pic>
      <p:pic>
        <p:nvPicPr>
          <p:cNvPr id="18" name="Picture 4" descr="http://ironcladmktg.com/wordpress/wp-content/uploads/2010/09/WordOfMouth1.jpg"/>
          <p:cNvPicPr>
            <a:picLocks noChangeAspect="1" noChangeArrowheads="1"/>
          </p:cNvPicPr>
          <p:nvPr/>
        </p:nvPicPr>
        <p:blipFill>
          <a:blip r:embed="rId5" cstate="print"/>
          <a:srcRect/>
          <a:stretch>
            <a:fillRect/>
          </a:stretch>
        </p:blipFill>
        <p:spPr bwMode="auto">
          <a:xfrm>
            <a:off x="820882" y="3810000"/>
            <a:ext cx="1091046" cy="1033622"/>
          </a:xfrm>
          <a:prstGeom prst="rect">
            <a:avLst/>
          </a:prstGeom>
          <a:ln w="88900" cap="sq" cmpd="thickThin">
            <a:solidFill>
              <a:srgbClr val="000000"/>
            </a:solidFill>
            <a:prstDash val="solid"/>
            <a:miter lim="800000"/>
          </a:ln>
          <a:effectLst>
            <a:innerShdw blurRad="76200">
              <a:srgbClr val="000000"/>
            </a:innerShdw>
          </a:effectLst>
        </p:spPr>
      </p:pic>
      <p:pic>
        <p:nvPicPr>
          <p:cNvPr id="20" name="Picture 6" descr="http://theyec.org/wp-content/uploads/entrepreneurship-networking-advice-1.jpg"/>
          <p:cNvPicPr>
            <a:picLocks noChangeAspect="1" noChangeArrowheads="1"/>
          </p:cNvPicPr>
          <p:nvPr/>
        </p:nvPicPr>
        <p:blipFill>
          <a:blip r:embed="rId6" cstate="print"/>
          <a:srcRect/>
          <a:stretch>
            <a:fillRect/>
          </a:stretch>
        </p:blipFill>
        <p:spPr bwMode="auto">
          <a:xfrm>
            <a:off x="2209800" y="3810000"/>
            <a:ext cx="1144712" cy="1082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p:cNvPicPr>
            <a:picLocks noChangeAspect="1"/>
          </p:cNvPicPr>
          <p:nvPr/>
        </p:nvPicPr>
        <p:blipFill>
          <a:blip r:embed="rId3" cstate="print"/>
          <a:stretch>
            <a:fillRect/>
          </a:stretch>
        </p:blipFill>
        <p:spPr>
          <a:xfrm>
            <a:off x="2209800" y="2438400"/>
            <a:ext cx="1143000" cy="114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0" y="838200"/>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What are the HR Practices at BGC?</a:t>
            </a:r>
            <a:endParaRPr lang="en-US" sz="2000" spc="100" dirty="0">
              <a:solidFill>
                <a:schemeClr val="bg1"/>
              </a:solidFill>
              <a:latin typeface="Arial"/>
              <a:cs typeface="Arial"/>
            </a:endParaRPr>
          </a:p>
        </p:txBody>
      </p:sp>
      <p:sp>
        <p:nvSpPr>
          <p:cNvPr id="22" name="TextBox 21"/>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23" name="TextBox 22"/>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4" name="TextBox 23"/>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5" name="Rectangle 24"/>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6" name="TextBox 25"/>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pic>
        <p:nvPicPr>
          <p:cNvPr id="27" name="Picture 2" descr="http://jonbennallick.co.uk/wp-content/uploads/2012/08/Facebook-logo-ICON-02.png"/>
          <p:cNvPicPr>
            <a:picLocks noChangeAspect="1" noChangeArrowheads="1"/>
          </p:cNvPicPr>
          <p:nvPr/>
        </p:nvPicPr>
        <p:blipFill>
          <a:blip r:embed="rId7" cstate="print"/>
          <a:srcRect/>
          <a:stretch>
            <a:fillRect/>
          </a:stretch>
        </p:blipFill>
        <p:spPr bwMode="auto">
          <a:xfrm>
            <a:off x="6934200" y="5672336"/>
            <a:ext cx="576064" cy="576064"/>
          </a:xfrm>
          <a:prstGeom prst="rect">
            <a:avLst/>
          </a:prstGeom>
          <a:noFill/>
        </p:spPr>
      </p:pic>
      <p:pic>
        <p:nvPicPr>
          <p:cNvPr id="28" name="Picture 4" descr="http://cleansocialicons.com/wp-content/uploads/2012/10/transparent-Linkedin-logo-icon.png"/>
          <p:cNvPicPr>
            <a:picLocks noChangeAspect="1" noChangeArrowheads="1"/>
          </p:cNvPicPr>
          <p:nvPr/>
        </p:nvPicPr>
        <p:blipFill>
          <a:blip r:embed="rId8" cstate="print"/>
          <a:srcRect/>
          <a:stretch>
            <a:fillRect/>
          </a:stretch>
        </p:blipFill>
        <p:spPr bwMode="auto">
          <a:xfrm>
            <a:off x="7654280" y="5672336"/>
            <a:ext cx="576064" cy="576064"/>
          </a:xfrm>
          <a:prstGeom prst="rect">
            <a:avLst/>
          </a:prstGeom>
          <a:noFill/>
        </p:spPr>
      </p:pic>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HRM Polices</a:t>
            </a:r>
          </a:p>
        </p:txBody>
      </p:sp>
      <p:sp>
        <p:nvSpPr>
          <p:cNvPr id="11" name="Rectangle 10"/>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2000" b="1" kern="1200" dirty="0" smtClean="0">
                <a:latin typeface="Arial" pitchFamily="34" charset="0"/>
                <a:cs typeface="Arial" pitchFamily="34" charset="0"/>
              </a:rPr>
              <a:t>Selection</a:t>
            </a:r>
            <a:endParaRPr lang="en-US" sz="2000" b="1" kern="1200" dirty="0">
              <a:latin typeface="Arial" pitchFamily="34" charset="0"/>
              <a:cs typeface="Arial" pitchFamily="34" charset="0"/>
            </a:endParaRPr>
          </a:p>
        </p:txBody>
      </p:sp>
      <p:sp>
        <p:nvSpPr>
          <p:cNvPr id="17" name="TextBox 16"/>
          <p:cNvSpPr txBox="1"/>
          <p:nvPr/>
        </p:nvSpPr>
        <p:spPr>
          <a:xfrm>
            <a:off x="4572000" y="5181600"/>
            <a:ext cx="4191000" cy="923330"/>
          </a:xfrm>
          <a:prstGeom prst="rect">
            <a:avLst/>
          </a:prstGeom>
          <a:noFill/>
          <a:ln>
            <a:solidFill>
              <a:srgbClr val="FFFFFF"/>
            </a:solidFill>
          </a:ln>
        </p:spPr>
        <p:txBody>
          <a:bodyPr wrap="square" rtlCol="0">
            <a:spAutoFit/>
          </a:bodyPr>
          <a:lstStyle/>
          <a:p>
            <a:r>
              <a:rPr lang="en-US" b="1" dirty="0" smtClean="0">
                <a:latin typeface="Arial" pitchFamily="34" charset="0"/>
                <a:cs typeface="Arial" pitchFamily="34" charset="0"/>
              </a:rPr>
              <a:t>Adrian,</a:t>
            </a:r>
          </a:p>
          <a:p>
            <a:pPr lvl="0">
              <a:defRPr/>
            </a:pPr>
            <a:r>
              <a:rPr lang="en-US" b="1" dirty="0" smtClean="0">
                <a:latin typeface="Arial" pitchFamily="34" charset="0"/>
                <a:cs typeface="Arial" pitchFamily="34" charset="0"/>
              </a:rPr>
              <a:t>Recruitment Consultant </a:t>
            </a:r>
          </a:p>
          <a:p>
            <a:pPr lvl="0">
              <a:defRPr/>
            </a:pPr>
            <a:r>
              <a:rPr lang="en-US" b="1" dirty="0" smtClean="0">
                <a:latin typeface="Arial" pitchFamily="34" charset="0"/>
                <a:cs typeface="Arial" pitchFamily="34" charset="0"/>
              </a:rPr>
              <a:t>under department of “Executives” </a:t>
            </a:r>
            <a:endParaRPr lang="en-US" b="1" dirty="0">
              <a:latin typeface="Arial" pitchFamily="34" charset="0"/>
              <a:cs typeface="Arial" pitchFamily="34" charset="0"/>
            </a:endParaRPr>
          </a:p>
        </p:txBody>
      </p:sp>
      <p:sp>
        <p:nvSpPr>
          <p:cNvPr id="18" name="TextBox 17"/>
          <p:cNvSpPr txBox="1"/>
          <p:nvPr/>
        </p:nvSpPr>
        <p:spPr>
          <a:xfrm>
            <a:off x="228600" y="2209800"/>
            <a:ext cx="4114800" cy="3939540"/>
          </a:xfrm>
          <a:prstGeom prst="rect">
            <a:avLst/>
          </a:prstGeom>
          <a:solidFill>
            <a:schemeClr val="accent6">
              <a:lumMod val="75000"/>
              <a:alpha val="10000"/>
            </a:schemeClr>
          </a:solidFill>
        </p:spPr>
        <p:txBody>
          <a:bodyPr wrap="square" rtlCol="0">
            <a:spAutoFit/>
          </a:bodyPr>
          <a:lstStyle/>
          <a:p>
            <a:endParaRPr lang="en-US" sz="1600" b="1" dirty="0" smtClean="0"/>
          </a:p>
          <a:p>
            <a:r>
              <a:rPr lang="en-US" b="1" dirty="0" smtClean="0">
                <a:latin typeface="Arial" pitchFamily="34" charset="0"/>
                <a:cs typeface="Arial" pitchFamily="34" charset="0"/>
              </a:rPr>
              <a:t>Typical Interview Session:</a:t>
            </a:r>
          </a:p>
          <a:p>
            <a:endParaRPr lang="en-US" b="1"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Phone interview</a:t>
            </a:r>
          </a:p>
          <a:p>
            <a:pPr>
              <a:buFont typeface="Arial" pitchFamily="34" charset="0"/>
              <a:buChar char="•"/>
            </a:pPr>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Face-to-face interview</a:t>
            </a:r>
          </a:p>
          <a:p>
            <a:pPr>
              <a:buFont typeface="Arial" pitchFamily="34" charset="0"/>
              <a:buChar char="•"/>
            </a:pPr>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Half-day orientation</a:t>
            </a:r>
          </a:p>
          <a:p>
            <a:pPr>
              <a:buFont typeface="Arial" pitchFamily="34" charset="0"/>
              <a:buChar char="•"/>
            </a:pPr>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Lunch with the team</a:t>
            </a:r>
          </a:p>
          <a:p>
            <a:pPr>
              <a:buFont typeface="Arial" pitchFamily="34" charset="0"/>
              <a:buChar char="•"/>
            </a:pPr>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Interview with the MD to decide employee’s competent</a:t>
            </a:r>
          </a:p>
          <a:p>
            <a:pPr>
              <a:buFont typeface="Arial" pitchFamily="34" charset="0"/>
              <a:buChar char="•"/>
            </a:pPr>
            <a:endParaRPr lang="en-US" dirty="0" smtClean="0"/>
          </a:p>
        </p:txBody>
      </p:sp>
      <p:sp>
        <p:nvSpPr>
          <p:cNvPr id="12" name="TextBox 11"/>
          <p:cNvSpPr txBox="1"/>
          <p:nvPr/>
        </p:nvSpPr>
        <p:spPr>
          <a:xfrm>
            <a:off x="0" y="838200"/>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What are the HR Practices at BGC?</a:t>
            </a:r>
            <a:endParaRPr lang="en-US" sz="2000" spc="100" dirty="0">
              <a:solidFill>
                <a:schemeClr val="bg1"/>
              </a:solidFill>
              <a:latin typeface="Arial"/>
              <a:cs typeface="Arial"/>
            </a:endParaRPr>
          </a:p>
        </p:txBody>
      </p:sp>
      <p:sp>
        <p:nvSpPr>
          <p:cNvPr id="13" name="TextBox 12"/>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4" name="TextBox 13"/>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5" name="TextBox 14"/>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6" name="Rectangle 15"/>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9" name="TextBox 18"/>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pic>
        <p:nvPicPr>
          <p:cNvPr id="20" name="Picture 2" descr="http://www.radiobreizh.net/images/f7e84eea722b79daa3f9ec399f26.jpg"/>
          <p:cNvPicPr>
            <a:picLocks noChangeAspect="1" noChangeArrowheads="1"/>
          </p:cNvPicPr>
          <p:nvPr/>
        </p:nvPicPr>
        <p:blipFill>
          <a:blip r:embed="rId4" cstate="print"/>
          <a:srcRect/>
          <a:stretch>
            <a:fillRect/>
          </a:stretch>
        </p:blipFill>
        <p:spPr bwMode="auto">
          <a:xfrm>
            <a:off x="4644008" y="2276872"/>
            <a:ext cx="4248472" cy="2857500"/>
          </a:xfrm>
          <a:prstGeom prst="rect">
            <a:avLst/>
          </a:prstGeom>
          <a:noFill/>
        </p:spPr>
      </p:pic>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HRM Polices</a:t>
            </a:r>
          </a:p>
        </p:txBody>
      </p:sp>
      <p:sp>
        <p:nvSpPr>
          <p:cNvPr id="11" name="Rectangle 10"/>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2000" b="1" kern="1200" dirty="0" smtClean="0">
                <a:latin typeface="Arial" pitchFamily="34" charset="0"/>
                <a:cs typeface="Arial" pitchFamily="34" charset="0"/>
              </a:rPr>
              <a:t>Selection</a:t>
            </a:r>
            <a:endParaRPr lang="en-US" sz="2000" b="1" kern="1200" dirty="0">
              <a:latin typeface="Arial" pitchFamily="34" charset="0"/>
              <a:cs typeface="Arial" pitchFamily="34" charset="0"/>
            </a:endParaRPr>
          </a:p>
        </p:txBody>
      </p:sp>
      <p:sp>
        <p:nvSpPr>
          <p:cNvPr id="13" name="TextBox 12"/>
          <p:cNvSpPr txBox="1"/>
          <p:nvPr/>
        </p:nvSpPr>
        <p:spPr>
          <a:xfrm>
            <a:off x="228600" y="2209800"/>
            <a:ext cx="5029200" cy="369332"/>
          </a:xfrm>
          <a:prstGeom prst="rect">
            <a:avLst/>
          </a:prstGeom>
          <a:noFill/>
        </p:spPr>
        <p:txBody>
          <a:bodyPr wrap="square" rtlCol="0">
            <a:spAutoFit/>
          </a:bodyPr>
          <a:lstStyle/>
          <a:p>
            <a:r>
              <a:rPr lang="en-US" b="1" dirty="0" smtClean="0">
                <a:latin typeface="Arial" pitchFamily="34" charset="0"/>
                <a:cs typeface="Arial" pitchFamily="34" charset="0"/>
              </a:rPr>
              <a:t>Person-Organization Fit</a:t>
            </a:r>
          </a:p>
        </p:txBody>
      </p:sp>
      <p:pic>
        <p:nvPicPr>
          <p:cNvPr id="4100" name="Picture 4" descr="http://1.bp.blogspot.com/-83yF5MSpdP8/UMIXc9Dq2ZI/AAAAAAAABag/N9UfS4lIWoA/s1600/Puzzle.jpg"/>
          <p:cNvPicPr>
            <a:picLocks noChangeAspect="1" noChangeArrowheads="1"/>
          </p:cNvPicPr>
          <p:nvPr/>
        </p:nvPicPr>
        <p:blipFill>
          <a:blip r:embed="rId4" cstate="print"/>
          <a:srcRect l="9434" t="7547" r="9434" b="3774"/>
          <a:stretch>
            <a:fillRect/>
          </a:stretch>
        </p:blipFill>
        <p:spPr bwMode="auto">
          <a:xfrm>
            <a:off x="5181600" y="2257647"/>
            <a:ext cx="3733800" cy="3914553"/>
          </a:xfrm>
          <a:prstGeom prst="rect">
            <a:avLst/>
          </a:prstGeom>
          <a:noFill/>
        </p:spPr>
      </p:pic>
      <p:sp>
        <p:nvSpPr>
          <p:cNvPr id="14" name="Rounded Rectangle 13"/>
          <p:cNvSpPr/>
          <p:nvPr/>
        </p:nvSpPr>
        <p:spPr>
          <a:xfrm>
            <a:off x="304800" y="2667000"/>
            <a:ext cx="4876800" cy="990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pitchFamily="34" charset="0"/>
                <a:cs typeface="Arial" pitchFamily="34" charset="0"/>
                <a:sym typeface="Wingdings" pitchFamily="2" charset="2"/>
              </a:rPr>
              <a:t>Personality</a:t>
            </a:r>
            <a:r>
              <a:rPr lang="en-US" dirty="0" smtClean="0">
                <a:latin typeface="Arial" pitchFamily="34" charset="0"/>
                <a:cs typeface="Arial" pitchFamily="34" charset="0"/>
                <a:sym typeface="Wingdings" pitchFamily="2" charset="2"/>
              </a:rPr>
              <a:t>: Young, lively, approachable, energetic, fun, open, integrity, ability to handle large amount of work, competitive</a:t>
            </a:r>
            <a:endParaRPr lang="en-SG" dirty="0">
              <a:latin typeface="Arial" pitchFamily="34" charset="0"/>
              <a:cs typeface="Arial" pitchFamily="34" charset="0"/>
            </a:endParaRPr>
          </a:p>
        </p:txBody>
      </p:sp>
      <p:sp>
        <p:nvSpPr>
          <p:cNvPr id="16" name="Rounded Rectangle 15"/>
          <p:cNvSpPr/>
          <p:nvPr/>
        </p:nvSpPr>
        <p:spPr>
          <a:xfrm>
            <a:off x="304800" y="3733800"/>
            <a:ext cx="4876800"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pitchFamily="34" charset="0"/>
                <a:cs typeface="Arial" pitchFamily="34" charset="0"/>
                <a:sym typeface="Wingdings" pitchFamily="2" charset="2"/>
              </a:rPr>
              <a:t>Organizational Culture</a:t>
            </a:r>
            <a:r>
              <a:rPr lang="en-US" dirty="0" smtClean="0">
                <a:latin typeface="Arial" pitchFamily="34" charset="0"/>
                <a:cs typeface="Arial" pitchFamily="34" charset="0"/>
                <a:sym typeface="Wingdings" pitchFamily="2" charset="2"/>
              </a:rPr>
              <a:t>: Performance Driven Culture </a:t>
            </a:r>
            <a:endParaRPr lang="en-SG" b="1" dirty="0">
              <a:latin typeface="Arial" pitchFamily="34" charset="0"/>
              <a:cs typeface="Arial" pitchFamily="34" charset="0"/>
            </a:endParaRPr>
          </a:p>
        </p:txBody>
      </p:sp>
      <p:sp>
        <p:nvSpPr>
          <p:cNvPr id="17" name="Rounded Rectangle 16"/>
          <p:cNvSpPr/>
          <p:nvPr/>
        </p:nvSpPr>
        <p:spPr>
          <a:xfrm>
            <a:off x="304800" y="4495800"/>
            <a:ext cx="4876800" cy="1676400"/>
          </a:xfrm>
          <a:prstGeom prst="roundRect">
            <a:avLst>
              <a:gd name="adj" fmla="val 8875"/>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pitchFamily="34" charset="0"/>
                <a:cs typeface="Arial" pitchFamily="34" charset="0"/>
                <a:sym typeface="Wingdings" pitchFamily="2" charset="2"/>
              </a:rPr>
              <a:t>Organizational 5 Core Values</a:t>
            </a:r>
            <a:r>
              <a:rPr lang="en-US" dirty="0" smtClean="0">
                <a:latin typeface="Arial" pitchFamily="34" charset="0"/>
                <a:cs typeface="Arial" pitchFamily="34" charset="0"/>
                <a:sym typeface="Wingdings" pitchFamily="2" charset="2"/>
              </a:rPr>
              <a:t>: </a:t>
            </a:r>
          </a:p>
          <a:p>
            <a:pPr marL="342900" indent="-342900">
              <a:buFont typeface="+mj-lt"/>
              <a:buAutoNum type="arabicPeriod"/>
            </a:pPr>
            <a:r>
              <a:rPr lang="en-US" dirty="0" smtClean="0">
                <a:latin typeface="Arial" pitchFamily="34" charset="0"/>
                <a:cs typeface="Arial" pitchFamily="34" charset="0"/>
                <a:sym typeface="Wingdings" pitchFamily="2" charset="2"/>
              </a:rPr>
              <a:t>Passion</a:t>
            </a:r>
          </a:p>
          <a:p>
            <a:pPr marL="342900" indent="-342900">
              <a:buFont typeface="+mj-lt"/>
              <a:buAutoNum type="arabicPeriod"/>
            </a:pPr>
            <a:r>
              <a:rPr lang="en-US" dirty="0" smtClean="0">
                <a:latin typeface="Arial" pitchFamily="34" charset="0"/>
                <a:cs typeface="Arial" pitchFamily="34" charset="0"/>
                <a:sym typeface="Wingdings" pitchFamily="2" charset="2"/>
              </a:rPr>
              <a:t>Trust &amp; Respect</a:t>
            </a:r>
          </a:p>
          <a:p>
            <a:pPr marL="342900" indent="-342900">
              <a:buFont typeface="+mj-lt"/>
              <a:buAutoNum type="arabicPeriod"/>
            </a:pPr>
            <a:r>
              <a:rPr lang="en-US" dirty="0" smtClean="0">
                <a:latin typeface="Arial" pitchFamily="34" charset="0"/>
                <a:cs typeface="Arial" pitchFamily="34" charset="0"/>
                <a:sym typeface="Wingdings" pitchFamily="2" charset="2"/>
              </a:rPr>
              <a:t>Winning Mentality</a:t>
            </a:r>
          </a:p>
          <a:p>
            <a:pPr marL="342900" indent="-342900">
              <a:buFont typeface="+mj-lt"/>
              <a:buAutoNum type="arabicPeriod"/>
            </a:pPr>
            <a:r>
              <a:rPr lang="en-US" dirty="0" smtClean="0">
                <a:latin typeface="Arial" pitchFamily="34" charset="0"/>
                <a:cs typeface="Arial" pitchFamily="34" charset="0"/>
                <a:sym typeface="Wingdings" pitchFamily="2" charset="2"/>
              </a:rPr>
              <a:t>Teamwork</a:t>
            </a:r>
          </a:p>
          <a:p>
            <a:pPr marL="342900" indent="-342900">
              <a:buFont typeface="+mj-lt"/>
              <a:buAutoNum type="arabicPeriod"/>
            </a:pPr>
            <a:r>
              <a:rPr lang="en-US" dirty="0" smtClean="0">
                <a:latin typeface="Arial" pitchFamily="34" charset="0"/>
                <a:cs typeface="Arial" pitchFamily="34" charset="0"/>
                <a:sym typeface="Wingdings" pitchFamily="2" charset="2"/>
              </a:rPr>
              <a:t>Integrity (Most valued)</a:t>
            </a:r>
            <a:endParaRPr lang="en-SG" b="1" dirty="0">
              <a:latin typeface="Arial" pitchFamily="34" charset="0"/>
              <a:cs typeface="Arial" pitchFamily="34" charset="0"/>
            </a:endParaRPr>
          </a:p>
        </p:txBody>
      </p:sp>
      <p:sp>
        <p:nvSpPr>
          <p:cNvPr id="15" name="TextBox 14"/>
          <p:cNvSpPr txBox="1"/>
          <p:nvPr/>
        </p:nvSpPr>
        <p:spPr>
          <a:xfrm>
            <a:off x="0" y="838200"/>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What are the HR Practices at BGC?</a:t>
            </a:r>
            <a:endParaRPr lang="en-US" sz="2000" spc="100" dirty="0">
              <a:solidFill>
                <a:schemeClr val="bg1"/>
              </a:solidFill>
              <a:latin typeface="Arial"/>
              <a:cs typeface="Arial"/>
            </a:endParaRPr>
          </a:p>
        </p:txBody>
      </p:sp>
      <p:sp>
        <p:nvSpPr>
          <p:cNvPr id="18" name="TextBox 17"/>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9" name="TextBox 18"/>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0" name="TextBox 19"/>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1" name="Rectangle 20"/>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2" name="TextBox 21"/>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HRM Polices</a:t>
            </a:r>
          </a:p>
        </p:txBody>
      </p:sp>
      <p:sp>
        <p:nvSpPr>
          <p:cNvPr id="11" name="Rectangle 10"/>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2000" b="1" kern="1200" dirty="0" smtClean="0">
                <a:latin typeface="Arial" pitchFamily="34" charset="0"/>
                <a:cs typeface="Arial" pitchFamily="34" charset="0"/>
              </a:rPr>
              <a:t>Performance Management</a:t>
            </a:r>
            <a:endParaRPr lang="en-US" sz="2000" b="1" kern="1200" dirty="0">
              <a:latin typeface="Arial" pitchFamily="34" charset="0"/>
              <a:cs typeface="Arial" pitchFamily="34" charset="0"/>
            </a:endParaRPr>
          </a:p>
        </p:txBody>
      </p:sp>
      <p:sp>
        <p:nvSpPr>
          <p:cNvPr id="16" name="Oval Callout 15"/>
          <p:cNvSpPr/>
          <p:nvPr/>
        </p:nvSpPr>
        <p:spPr>
          <a:xfrm>
            <a:off x="304800" y="2667000"/>
            <a:ext cx="3505200" cy="1676400"/>
          </a:xfrm>
          <a:prstGeom prst="wedgeEllipseCallout">
            <a:avLst>
              <a:gd name="adj1" fmla="val -27391"/>
              <a:gd name="adj2" fmla="val 83941"/>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Arial" pitchFamily="34" charset="0"/>
                <a:cs typeface="Arial" pitchFamily="34" charset="0"/>
              </a:rPr>
              <a:t>If you go for MC and don’t produce a cert, they will </a:t>
            </a:r>
            <a:r>
              <a:rPr lang="en-US" b="1" dirty="0" smtClean="0">
                <a:latin typeface="Arial" pitchFamily="34" charset="0"/>
                <a:cs typeface="Arial" pitchFamily="34" charset="0"/>
              </a:rPr>
              <a:t>fire</a:t>
            </a:r>
            <a:r>
              <a:rPr lang="en-US" dirty="0" smtClean="0">
                <a:latin typeface="Arial" pitchFamily="34" charset="0"/>
                <a:cs typeface="Arial" pitchFamily="34" charset="0"/>
              </a:rPr>
              <a:t> you.</a:t>
            </a:r>
            <a:endParaRPr lang="en-SG" dirty="0">
              <a:latin typeface="Arial" pitchFamily="34" charset="0"/>
              <a:cs typeface="Arial" pitchFamily="34" charset="0"/>
            </a:endParaRPr>
          </a:p>
        </p:txBody>
      </p:sp>
      <p:sp>
        <p:nvSpPr>
          <p:cNvPr id="17" name="TextBox 16"/>
          <p:cNvSpPr txBox="1"/>
          <p:nvPr/>
        </p:nvSpPr>
        <p:spPr>
          <a:xfrm>
            <a:off x="304800" y="5105400"/>
            <a:ext cx="4191000" cy="923330"/>
          </a:xfrm>
          <a:prstGeom prst="rect">
            <a:avLst/>
          </a:prstGeom>
          <a:noFill/>
          <a:ln>
            <a:solidFill>
              <a:srgbClr val="FFFFFF"/>
            </a:solidFill>
          </a:ln>
        </p:spPr>
        <p:txBody>
          <a:bodyPr wrap="square" rtlCol="0">
            <a:spAutoFit/>
          </a:bodyPr>
          <a:lstStyle/>
          <a:p>
            <a:r>
              <a:rPr lang="en-US" b="1" dirty="0" smtClean="0">
                <a:latin typeface="Arial" pitchFamily="34" charset="0"/>
                <a:cs typeface="Arial" pitchFamily="34" charset="0"/>
              </a:rPr>
              <a:t>Adrian,</a:t>
            </a:r>
          </a:p>
          <a:p>
            <a:pPr lvl="0">
              <a:defRPr/>
            </a:pPr>
            <a:r>
              <a:rPr lang="en-US" b="1" dirty="0" smtClean="0">
                <a:latin typeface="Arial" pitchFamily="34" charset="0"/>
                <a:cs typeface="Arial" pitchFamily="34" charset="0"/>
              </a:rPr>
              <a:t>Recruitment Consultant </a:t>
            </a:r>
          </a:p>
          <a:p>
            <a:pPr lvl="0">
              <a:defRPr/>
            </a:pPr>
            <a:r>
              <a:rPr lang="en-US" b="1" dirty="0" smtClean="0">
                <a:latin typeface="Arial" pitchFamily="34" charset="0"/>
                <a:cs typeface="Arial" pitchFamily="34" charset="0"/>
              </a:rPr>
              <a:t>under department of “Executives” </a:t>
            </a:r>
            <a:endParaRPr lang="en-US" b="1" dirty="0">
              <a:latin typeface="Arial" pitchFamily="34" charset="0"/>
              <a:cs typeface="Arial" pitchFamily="34" charset="0"/>
            </a:endParaRPr>
          </a:p>
        </p:txBody>
      </p:sp>
      <p:sp>
        <p:nvSpPr>
          <p:cNvPr id="12" name="Oval Callout 11"/>
          <p:cNvSpPr/>
          <p:nvPr/>
        </p:nvSpPr>
        <p:spPr>
          <a:xfrm>
            <a:off x="3276600" y="2743200"/>
            <a:ext cx="4191000" cy="2438400"/>
          </a:xfrm>
          <a:prstGeom prst="wedgeEllipseCallout">
            <a:avLst>
              <a:gd name="adj1" fmla="val -52891"/>
              <a:gd name="adj2" fmla="val 42207"/>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Arial" pitchFamily="34" charset="0"/>
                <a:cs typeface="Arial" pitchFamily="34" charset="0"/>
              </a:rPr>
              <a:t>There was one girl who stole $100, they </a:t>
            </a:r>
            <a:r>
              <a:rPr lang="en-US" b="1" dirty="0" smtClean="0">
                <a:latin typeface="Arial" pitchFamily="34" charset="0"/>
                <a:cs typeface="Arial" pitchFamily="34" charset="0"/>
              </a:rPr>
              <a:t>fired</a:t>
            </a:r>
            <a:r>
              <a:rPr lang="en-US" dirty="0" smtClean="0">
                <a:latin typeface="Arial" pitchFamily="34" charset="0"/>
                <a:cs typeface="Arial" pitchFamily="34" charset="0"/>
              </a:rPr>
              <a:t> her because she was unwilling to stay anyway.</a:t>
            </a:r>
          </a:p>
        </p:txBody>
      </p:sp>
      <p:sp>
        <p:nvSpPr>
          <p:cNvPr id="14" name="Rounded Rectangle 13"/>
          <p:cNvSpPr/>
          <p:nvPr/>
        </p:nvSpPr>
        <p:spPr>
          <a:xfrm>
            <a:off x="5791200" y="5257800"/>
            <a:ext cx="2895600" cy="533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Arial" pitchFamily="34" charset="0"/>
                <a:cs typeface="Arial" pitchFamily="34" charset="0"/>
                <a:sym typeface="Wingdings" pitchFamily="2" charset="2"/>
              </a:rPr>
              <a:t>Core Value of Integrity</a:t>
            </a:r>
            <a:endParaRPr lang="en-SG" b="1" dirty="0">
              <a:latin typeface="Arial" pitchFamily="34" charset="0"/>
              <a:cs typeface="Arial" pitchFamily="34" charset="0"/>
            </a:endParaRPr>
          </a:p>
        </p:txBody>
      </p:sp>
      <p:sp>
        <p:nvSpPr>
          <p:cNvPr id="13" name="TextBox 12"/>
          <p:cNvSpPr txBox="1"/>
          <p:nvPr/>
        </p:nvSpPr>
        <p:spPr>
          <a:xfrm>
            <a:off x="0" y="838200"/>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What are the HR Practices at BGC?</a:t>
            </a:r>
            <a:endParaRPr lang="en-US" sz="2000" spc="100" dirty="0">
              <a:solidFill>
                <a:schemeClr val="bg1"/>
              </a:solidFill>
              <a:latin typeface="Arial"/>
              <a:cs typeface="Arial"/>
            </a:endParaRPr>
          </a:p>
        </p:txBody>
      </p:sp>
      <p:sp>
        <p:nvSpPr>
          <p:cNvPr id="15" name="TextBox 14"/>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8" name="TextBox 17"/>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9" name="TextBox 18"/>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0" name="Rectangle 19"/>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1" name="TextBox 20"/>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22" name="Oval Callout 21"/>
          <p:cNvSpPr/>
          <p:nvPr/>
        </p:nvSpPr>
        <p:spPr>
          <a:xfrm>
            <a:off x="1524000" y="2743200"/>
            <a:ext cx="3886200" cy="1905000"/>
          </a:xfrm>
          <a:prstGeom prst="wedgeEllipseCallout">
            <a:avLst>
              <a:gd name="adj1" fmla="val -40052"/>
              <a:gd name="adj2" fmla="val 67679"/>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Arial" pitchFamily="34" charset="0"/>
                <a:cs typeface="Arial" pitchFamily="34" charset="0"/>
              </a:rPr>
              <a:t>If you cannot hit sales targets </a:t>
            </a:r>
            <a:r>
              <a:rPr lang="en-US" b="1" dirty="0" smtClean="0">
                <a:latin typeface="Arial" pitchFamily="34" charset="0"/>
                <a:cs typeface="Arial" pitchFamily="34" charset="0"/>
              </a:rPr>
              <a:t>2 months in a row</a:t>
            </a:r>
            <a:r>
              <a:rPr lang="en-US" dirty="0" smtClean="0">
                <a:latin typeface="Arial" pitchFamily="34" charset="0"/>
                <a:cs typeface="Arial" pitchFamily="34" charset="0"/>
              </a:rPr>
              <a:t>, you will be asked to </a:t>
            </a:r>
            <a:r>
              <a:rPr lang="en-US" b="1" dirty="0" smtClean="0">
                <a:latin typeface="Arial" pitchFamily="34" charset="0"/>
                <a:cs typeface="Arial" pitchFamily="34" charset="0"/>
              </a:rPr>
              <a:t>leave.</a:t>
            </a:r>
            <a:endParaRPr lang="en-SG" b="1" dirty="0">
              <a:latin typeface="Arial" pitchFamily="34" charset="0"/>
              <a:cs typeface="Arial" pitchFamily="34" charset="0"/>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14"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752600" y="1600200"/>
            <a:ext cx="5791200" cy="1200329"/>
          </a:xfrm>
          <a:prstGeom prst="rect">
            <a:avLst/>
          </a:prstGeom>
          <a:noFill/>
          <a:ln>
            <a:solidFill>
              <a:srgbClr val="FFFFFF"/>
            </a:solidFill>
          </a:ln>
        </p:spPr>
        <p:txBody>
          <a:bodyPr wrap="square" rtlCol="0">
            <a:spAutoFit/>
          </a:bodyPr>
          <a:lstStyle/>
          <a:p>
            <a:r>
              <a:rPr lang="en-US" b="1" u="sng" dirty="0" smtClean="0">
                <a:latin typeface="Arial"/>
                <a:cs typeface="Arial"/>
              </a:rPr>
              <a:t>1) Kimberly </a:t>
            </a:r>
            <a:r>
              <a:rPr lang="en-US" b="1" u="sng" dirty="0" err="1" smtClean="0">
                <a:latin typeface="Arial"/>
                <a:cs typeface="Arial"/>
              </a:rPr>
              <a:t>Unwin</a:t>
            </a:r>
            <a:endParaRPr lang="en-US" b="1" u="sng" dirty="0" smtClean="0">
              <a:latin typeface="Arial"/>
              <a:cs typeface="Arial"/>
            </a:endParaRPr>
          </a:p>
          <a:p>
            <a:r>
              <a:rPr lang="en-US" dirty="0" smtClean="0">
                <a:latin typeface="Arial"/>
                <a:cs typeface="Arial"/>
              </a:rPr>
              <a:t>HR manager since 2010 </a:t>
            </a:r>
          </a:p>
          <a:p>
            <a:r>
              <a:rPr lang="en-US" dirty="0" smtClean="0">
                <a:latin typeface="Arial"/>
                <a:cs typeface="Arial"/>
              </a:rPr>
              <a:t>Over 7 years of career consultant experience </a:t>
            </a:r>
          </a:p>
          <a:p>
            <a:r>
              <a:rPr lang="en-US" dirty="0" smtClean="0">
                <a:latin typeface="Arial"/>
                <a:cs typeface="Arial"/>
              </a:rPr>
              <a:t>Exposed to various countries and industries</a:t>
            </a:r>
            <a:endParaRPr lang="en-US" dirty="0">
              <a:latin typeface="Arial"/>
              <a:cs typeface="Arial"/>
            </a:endParaRPr>
          </a:p>
        </p:txBody>
      </p:sp>
      <p:sp>
        <p:nvSpPr>
          <p:cNvPr id="18" name="TextBox 17"/>
          <p:cNvSpPr txBox="1"/>
          <p:nvPr/>
        </p:nvSpPr>
        <p:spPr>
          <a:xfrm>
            <a:off x="1905000" y="3420070"/>
            <a:ext cx="5791200" cy="923330"/>
          </a:xfrm>
          <a:prstGeom prst="rect">
            <a:avLst/>
          </a:prstGeom>
          <a:noFill/>
          <a:ln>
            <a:solidFill>
              <a:srgbClr val="FFFFFF"/>
            </a:solidFill>
          </a:ln>
        </p:spPr>
        <p:txBody>
          <a:bodyPr wrap="square" rtlCol="0">
            <a:spAutoFit/>
          </a:bodyPr>
          <a:lstStyle/>
          <a:p>
            <a:r>
              <a:rPr lang="en-US" b="1" u="sng" dirty="0" smtClean="0">
                <a:latin typeface="Arial"/>
                <a:cs typeface="Arial"/>
              </a:rPr>
              <a:t>2) Adrian</a:t>
            </a:r>
          </a:p>
          <a:p>
            <a:pPr lvl="0">
              <a:defRPr/>
            </a:pPr>
            <a:r>
              <a:rPr lang="en-US" dirty="0" smtClean="0">
                <a:latin typeface="Arial"/>
                <a:cs typeface="Arial"/>
              </a:rPr>
              <a:t>Recruitment Consultant </a:t>
            </a:r>
            <a:r>
              <a:rPr lang="en-US" dirty="0">
                <a:latin typeface="Arial"/>
                <a:cs typeface="Arial"/>
              </a:rPr>
              <a:t>since </a:t>
            </a:r>
            <a:r>
              <a:rPr lang="en-US" dirty="0" smtClean="0">
                <a:latin typeface="Arial"/>
                <a:cs typeface="Arial"/>
              </a:rPr>
              <a:t>2012</a:t>
            </a:r>
            <a:endParaRPr lang="en-US" dirty="0">
              <a:latin typeface="Arial"/>
              <a:cs typeface="Arial"/>
            </a:endParaRPr>
          </a:p>
          <a:p>
            <a:pPr lvl="0">
              <a:defRPr/>
            </a:pPr>
            <a:r>
              <a:rPr lang="en-US" dirty="0" smtClean="0">
                <a:latin typeface="Arial"/>
                <a:cs typeface="Arial"/>
              </a:rPr>
              <a:t>Working under department of “Executives” </a:t>
            </a:r>
            <a:endParaRPr lang="en-US" dirty="0">
              <a:latin typeface="Arial"/>
              <a:cs typeface="Arial"/>
            </a:endParaRPr>
          </a:p>
        </p:txBody>
      </p:sp>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Research Methodology</a:t>
            </a:r>
          </a:p>
        </p:txBody>
      </p:sp>
      <p:sp>
        <p:nvSpPr>
          <p:cNvPr id="9" name="TextBox 8"/>
          <p:cNvSpPr txBox="1"/>
          <p:nvPr/>
        </p:nvSpPr>
        <p:spPr>
          <a:xfrm>
            <a:off x="7620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Who we interviewed</a:t>
            </a:r>
            <a:endParaRPr lang="en-US" sz="2000" spc="100" dirty="0">
              <a:solidFill>
                <a:schemeClr val="bg1"/>
              </a:solidFill>
              <a:latin typeface="Arial"/>
              <a:cs typeface="Arial"/>
            </a:endParaRPr>
          </a:p>
        </p:txBody>
      </p:sp>
      <p:sp>
        <p:nvSpPr>
          <p:cNvPr id="13" name="Rounded Rectangle 12"/>
          <p:cNvSpPr/>
          <p:nvPr/>
        </p:nvSpPr>
        <p:spPr>
          <a:xfrm>
            <a:off x="228600" y="1447800"/>
            <a:ext cx="1524000" cy="1447800"/>
          </a:xfrm>
          <a:prstGeom prst="roundRect">
            <a:avLst/>
          </a:prstGeom>
          <a:blipFill rotWithShape="1">
            <a:blip r:embed="rId4" cstate="print"/>
            <a:stretch>
              <a:fillRect/>
            </a:stretch>
          </a:blipFill>
          <a:ln>
            <a:solidFill>
              <a:srgbClr val="FFFFFF"/>
            </a:solidFill>
          </a:ln>
          <a:scene3d>
            <a:camera prst="orthographicFront"/>
            <a:lightRig rig="threePt" dir="t"/>
          </a:scene3d>
          <a:sp3d>
            <a:bevelT prst="convex"/>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7010400" y="3200400"/>
            <a:ext cx="1447800" cy="1447800"/>
          </a:xfrm>
          <a:prstGeom prst="roundRect">
            <a:avLst/>
          </a:prstGeom>
          <a:blipFill rotWithShape="1">
            <a:blip r:embed="rId5" cstate="print">
              <a:extLst>
                <a:ext uri="{BEBA8EAE-BF5A-486C-A8C5-ECC9F3942E4B}">
                  <a14:imgProps xmlns:a14="http://schemas.microsoft.com/office/drawing/2010/main">
                    <a14:imgLayer r:embed="rId6">
                      <a14:imgEffect>
                        <a14:sharpenSoften amount="50000"/>
                      </a14:imgEffect>
                    </a14:imgLayer>
                  </a14:imgProps>
                </a:ext>
              </a:extLst>
            </a:blip>
            <a:stretch>
              <a:fillRect/>
            </a:stretch>
          </a:blipFill>
          <a:ln>
            <a:solidFill>
              <a:srgbClr val="FFFFFF"/>
            </a:solidFill>
          </a:ln>
          <a:scene3d>
            <a:camera prst="orthographicFront"/>
            <a:lightRig rig="threePt" dir="t"/>
          </a:scene3d>
          <a:sp3d>
            <a:bevelT prst="convex"/>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228600" y="4800600"/>
            <a:ext cx="1447800" cy="1524000"/>
          </a:xfrm>
          <a:prstGeom prst="roundRect">
            <a:avLst/>
          </a:prstGeom>
          <a:blipFill rotWithShape="1">
            <a:blip r:embed="rId7" cstate="print"/>
            <a:stretch>
              <a:fillRect/>
            </a:stretch>
          </a:blipFill>
          <a:ln>
            <a:solidFill>
              <a:srgbClr val="FFFFFF"/>
            </a:solidFill>
          </a:ln>
          <a:scene3d>
            <a:camera prst="orthographicFront"/>
            <a:lightRig rig="threePt" dir="t"/>
          </a:scene3d>
          <a:sp3d>
            <a:bevelT prst="convex"/>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752600" y="5105400"/>
            <a:ext cx="6248400" cy="923330"/>
          </a:xfrm>
          <a:prstGeom prst="rect">
            <a:avLst/>
          </a:prstGeom>
          <a:noFill/>
          <a:ln>
            <a:noFill/>
          </a:ln>
        </p:spPr>
        <p:txBody>
          <a:bodyPr wrap="square" rtlCol="0">
            <a:spAutoFit/>
          </a:bodyPr>
          <a:lstStyle/>
          <a:p>
            <a:r>
              <a:rPr lang="en-US" b="1" u="sng" dirty="0" smtClean="0">
                <a:latin typeface="Arial"/>
                <a:cs typeface="Arial"/>
              </a:rPr>
              <a:t>3) Gary</a:t>
            </a:r>
          </a:p>
          <a:p>
            <a:r>
              <a:rPr lang="en-US" dirty="0" smtClean="0">
                <a:latin typeface="Arial"/>
                <a:cs typeface="Arial"/>
              </a:rPr>
              <a:t>Senior HR Consultant, 2008</a:t>
            </a:r>
          </a:p>
          <a:p>
            <a:r>
              <a:rPr lang="en-US" dirty="0" smtClean="0">
                <a:latin typeface="Arial"/>
                <a:cs typeface="Arial"/>
              </a:rPr>
              <a:t>Team won Top Sales of BGC for consecutive 5 years  </a:t>
            </a:r>
            <a:endParaRPr lang="en-US" dirty="0">
              <a:latin typeface="Arial"/>
              <a:cs typeface="Arial"/>
            </a:endParaRPr>
          </a:p>
        </p:txBody>
      </p:sp>
      <p:sp>
        <p:nvSpPr>
          <p:cNvPr id="23" name="TextBox 22"/>
          <p:cNvSpPr txBox="1"/>
          <p:nvPr/>
        </p:nvSpPr>
        <p:spPr>
          <a:xfrm>
            <a:off x="16002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
        <p:nvSpPr>
          <p:cNvPr id="25" name="TextBox 24"/>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6" name="TextBox 25"/>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7" name="Rectangle 26"/>
          <p:cNvSpPr/>
          <p:nvPr/>
        </p:nvSpPr>
        <p:spPr>
          <a:xfrm>
            <a:off x="-12700" y="6400800"/>
            <a:ext cx="1460500" cy="457200"/>
          </a:xfrm>
          <a:prstGeom prst="rect">
            <a:avLst/>
          </a:prstGeom>
          <a:solidFill>
            <a:schemeClr val="bg1"/>
          </a:solidFill>
          <a:ln w="38100" cmpd="sng">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smtClean="0">
                <a:solidFill>
                  <a:schemeClr val="tx1"/>
                </a:solidFill>
                <a:latin typeface="Arial"/>
                <a:cs typeface="Arial"/>
              </a:rPr>
              <a:t>BGC Group</a:t>
            </a:r>
            <a:endParaRPr lang="en-SG" b="1" dirty="0">
              <a:solidFill>
                <a:schemeClr val="tx1"/>
              </a:solidFill>
              <a:latin typeface="Arial"/>
              <a:cs typeface="Arial"/>
            </a:endParaRPr>
          </a:p>
        </p:txBody>
      </p:sp>
      <p:sp>
        <p:nvSpPr>
          <p:cNvPr id="29" name="TextBox 28"/>
          <p:cNvSpPr txBox="1"/>
          <p:nvPr/>
        </p:nvSpPr>
        <p:spPr>
          <a:xfrm>
            <a:off x="3067472" y="6456368"/>
            <a:ext cx="2799928" cy="369332"/>
          </a:xfrm>
          <a:prstGeom prst="rect">
            <a:avLst/>
          </a:prstGeom>
          <a:noFill/>
        </p:spPr>
        <p:txBody>
          <a:bodyPr wrap="square" rtlCol="0">
            <a:spAutoFit/>
          </a:bodyPr>
          <a:lstStyle/>
          <a:p>
            <a:pPr algn="ctr"/>
            <a:r>
              <a:rPr lang="en-SG" dirty="0" smtClean="0">
                <a:solidFill>
                  <a:schemeClr val="bg1"/>
                </a:solidFill>
                <a:latin typeface="Arial"/>
                <a:cs typeface="Arial"/>
              </a:rPr>
              <a:t>HR Analysis</a:t>
            </a:r>
            <a:endParaRPr lang="en-SG" dirty="0">
              <a:solidFill>
                <a:schemeClr val="bg1"/>
              </a:solidFill>
              <a:latin typeface="Arial"/>
              <a:cs typeface="Arial"/>
            </a:endParaRPr>
          </a:p>
        </p:txBody>
      </p:sp>
    </p:spTree>
    <p:extLst>
      <p:ext uri="{BB962C8B-B14F-4D97-AF65-F5344CB8AC3E}">
        <p14:creationId xmlns:p14="http://schemas.microsoft.com/office/powerpoint/2010/main" val="5166553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HRM Polices</a:t>
            </a:r>
          </a:p>
        </p:txBody>
      </p:sp>
      <p:sp>
        <p:nvSpPr>
          <p:cNvPr id="11" name="Rectangle 10"/>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2000" b="1" kern="1200" dirty="0" smtClean="0">
                <a:latin typeface="Arial" pitchFamily="34" charset="0"/>
                <a:cs typeface="Arial" pitchFamily="34" charset="0"/>
              </a:rPr>
              <a:t>Training &amp; Development</a:t>
            </a:r>
            <a:endParaRPr lang="en-US" sz="2000" b="1" kern="1200" dirty="0">
              <a:latin typeface="Arial" pitchFamily="34" charset="0"/>
              <a:cs typeface="Arial" pitchFamily="34" charset="0"/>
            </a:endParaRPr>
          </a:p>
        </p:txBody>
      </p:sp>
      <p:sp>
        <p:nvSpPr>
          <p:cNvPr id="14" name="Rounded Rectangle 13"/>
          <p:cNvSpPr/>
          <p:nvPr/>
        </p:nvSpPr>
        <p:spPr>
          <a:xfrm>
            <a:off x="304800" y="2362200"/>
            <a:ext cx="4572000"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pitchFamily="34" charset="0"/>
                <a:cs typeface="Arial" pitchFamily="34" charset="0"/>
              </a:rPr>
              <a:t>Uniform training course</a:t>
            </a:r>
            <a:r>
              <a:rPr lang="en-US" dirty="0" smtClean="0">
                <a:latin typeface="Arial" pitchFamily="34" charset="0"/>
                <a:cs typeface="Arial" pitchFamily="34" charset="0"/>
              </a:rPr>
              <a:t>: 2 days for full time, 1 day for temp</a:t>
            </a:r>
            <a:endParaRPr lang="en-SG" dirty="0">
              <a:latin typeface="Arial" pitchFamily="34" charset="0"/>
              <a:cs typeface="Arial" pitchFamily="34" charset="0"/>
            </a:endParaRPr>
          </a:p>
        </p:txBody>
      </p:sp>
      <p:sp>
        <p:nvSpPr>
          <p:cNvPr id="16" name="Rounded Rectangle 15"/>
          <p:cNvSpPr/>
          <p:nvPr/>
        </p:nvSpPr>
        <p:spPr>
          <a:xfrm>
            <a:off x="304800" y="3200400"/>
            <a:ext cx="4572000"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pitchFamily="34" charset="0"/>
                <a:cs typeface="Arial" pitchFamily="34" charset="0"/>
                <a:sym typeface="Wingdings" pitchFamily="2" charset="2"/>
              </a:rPr>
              <a:t>Orientation</a:t>
            </a:r>
            <a:r>
              <a:rPr lang="en-US" dirty="0" smtClean="0">
                <a:latin typeface="Arial" pitchFamily="34" charset="0"/>
                <a:cs typeface="Arial" pitchFamily="34" charset="0"/>
                <a:sym typeface="Wingdings" pitchFamily="2" charset="2"/>
              </a:rPr>
              <a:t>: </a:t>
            </a:r>
            <a:r>
              <a:rPr lang="en-US" dirty="0" smtClean="0">
                <a:latin typeface="Arial" pitchFamily="34" charset="0"/>
                <a:cs typeface="Arial" pitchFamily="34" charset="0"/>
              </a:rPr>
              <a:t>Orientation video, know the staff, on-the-job training</a:t>
            </a:r>
            <a:endParaRPr lang="en-SG" b="1" dirty="0">
              <a:latin typeface="Arial" pitchFamily="34" charset="0"/>
              <a:cs typeface="Arial" pitchFamily="34" charset="0"/>
            </a:endParaRPr>
          </a:p>
        </p:txBody>
      </p:sp>
      <p:sp>
        <p:nvSpPr>
          <p:cNvPr id="18" name="Rounded Rectangle 17"/>
          <p:cNvSpPr/>
          <p:nvPr/>
        </p:nvSpPr>
        <p:spPr>
          <a:xfrm>
            <a:off x="304800" y="4038600"/>
            <a:ext cx="4572000"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pitchFamily="34" charset="0"/>
                <a:cs typeface="Arial" pitchFamily="34" charset="0"/>
                <a:sym typeface="Wingdings" pitchFamily="2" charset="2"/>
              </a:rPr>
              <a:t>Compulsory Course</a:t>
            </a:r>
            <a:r>
              <a:rPr lang="en-US" dirty="0" smtClean="0">
                <a:latin typeface="Arial" pitchFamily="34" charset="0"/>
                <a:cs typeface="Arial" pitchFamily="34" charset="0"/>
                <a:sym typeface="Wingdings" pitchFamily="2" charset="2"/>
              </a:rPr>
              <a:t>: </a:t>
            </a:r>
            <a:r>
              <a:rPr lang="en-US" dirty="0" smtClean="0">
                <a:latin typeface="Arial" pitchFamily="34" charset="0"/>
                <a:cs typeface="Arial" pitchFamily="34" charset="0"/>
              </a:rPr>
              <a:t>Certificate of Employment Intermediaries Course (CEI)</a:t>
            </a:r>
            <a:endParaRPr lang="en-SG" b="1" dirty="0">
              <a:latin typeface="Arial" pitchFamily="34" charset="0"/>
              <a:cs typeface="Arial" pitchFamily="34" charset="0"/>
            </a:endParaRPr>
          </a:p>
        </p:txBody>
      </p:sp>
      <p:sp>
        <p:nvSpPr>
          <p:cNvPr id="19" name="Rounded Rectangle 18"/>
          <p:cNvSpPr/>
          <p:nvPr/>
        </p:nvSpPr>
        <p:spPr>
          <a:xfrm>
            <a:off x="304800" y="4876800"/>
            <a:ext cx="4572000"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smtClean="0">
                <a:latin typeface="Arial" pitchFamily="34" charset="0"/>
                <a:cs typeface="Arial" pitchFamily="34" charset="0"/>
                <a:sym typeface="Wingdings" pitchFamily="2" charset="2"/>
              </a:rPr>
              <a:t>Other Developments</a:t>
            </a:r>
            <a:r>
              <a:rPr lang="en-US" dirty="0" smtClean="0">
                <a:latin typeface="Arial" pitchFamily="34" charset="0"/>
                <a:cs typeface="Arial" pitchFamily="34" charset="0"/>
                <a:sym typeface="Wingdings" pitchFamily="2" charset="2"/>
              </a:rPr>
              <a:t>: </a:t>
            </a:r>
            <a:r>
              <a:rPr lang="en-US" dirty="0" smtClean="0">
                <a:latin typeface="Arial" pitchFamily="34" charset="0"/>
                <a:cs typeface="Arial" pitchFamily="34" charset="0"/>
              </a:rPr>
              <a:t>Options are available as per requested</a:t>
            </a:r>
            <a:endParaRPr lang="en-SG" b="1" dirty="0">
              <a:latin typeface="Arial" pitchFamily="34" charset="0"/>
              <a:cs typeface="Arial" pitchFamily="34" charset="0"/>
            </a:endParaRPr>
          </a:p>
        </p:txBody>
      </p:sp>
      <p:pic>
        <p:nvPicPr>
          <p:cNvPr id="74756" name="Picture 4" descr="http://thumbs.dreamstime.com/z/training-development-words-collage-white-background-colorful-business-concept-32338321.jpg"/>
          <p:cNvPicPr>
            <a:picLocks noChangeAspect="1" noChangeArrowheads="1"/>
          </p:cNvPicPr>
          <p:nvPr/>
        </p:nvPicPr>
        <p:blipFill>
          <a:blip r:embed="rId4" cstate="print"/>
          <a:srcRect b="9014"/>
          <a:stretch>
            <a:fillRect/>
          </a:stretch>
        </p:blipFill>
        <p:spPr bwMode="auto">
          <a:xfrm>
            <a:off x="5029200" y="2590800"/>
            <a:ext cx="3750393" cy="2795485"/>
          </a:xfrm>
          <a:prstGeom prst="rect">
            <a:avLst/>
          </a:prstGeom>
          <a:noFill/>
        </p:spPr>
      </p:pic>
      <p:sp>
        <p:nvSpPr>
          <p:cNvPr id="13" name="TextBox 12"/>
          <p:cNvSpPr txBox="1"/>
          <p:nvPr/>
        </p:nvSpPr>
        <p:spPr>
          <a:xfrm>
            <a:off x="0" y="838200"/>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What are the HR Practices at BGC?</a:t>
            </a:r>
            <a:endParaRPr lang="en-US" sz="2000" spc="100" dirty="0">
              <a:solidFill>
                <a:schemeClr val="bg1"/>
              </a:solidFill>
              <a:latin typeface="Arial"/>
              <a:cs typeface="Arial"/>
            </a:endParaRPr>
          </a:p>
        </p:txBody>
      </p:sp>
      <p:sp>
        <p:nvSpPr>
          <p:cNvPr id="15" name="TextBox 14"/>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7" name="TextBox 16"/>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0" name="TextBox 19"/>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1" name="Rectangle 20"/>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2" name="TextBox 21"/>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HRM Polices</a:t>
            </a:r>
          </a:p>
        </p:txBody>
      </p:sp>
      <p:sp>
        <p:nvSpPr>
          <p:cNvPr id="11" name="Rectangle 10"/>
          <p:cNvSpPr/>
          <p:nvPr/>
        </p:nvSpPr>
        <p:spPr>
          <a:xfrm>
            <a:off x="228600" y="1828800"/>
            <a:ext cx="8686800" cy="381000"/>
          </a:xfrm>
          <a:prstGeom prst="rect">
            <a:avLst/>
          </a:prstGeom>
          <a:solidFill>
            <a:srgbClr val="6F9FBF"/>
          </a:solidFill>
          <a:ln w="38100" cmpd="sng"/>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2000" b="1" kern="1200" dirty="0" smtClean="0">
                <a:latin typeface="Arial" pitchFamily="34" charset="0"/>
                <a:cs typeface="Arial" pitchFamily="34" charset="0"/>
              </a:rPr>
              <a:t>Compensation &amp; Benefits</a:t>
            </a:r>
            <a:endParaRPr lang="en-US" sz="2000" b="1" kern="1200" dirty="0">
              <a:latin typeface="Arial" pitchFamily="34" charset="0"/>
              <a:cs typeface="Arial" pitchFamily="34" charset="0"/>
            </a:endParaRPr>
          </a:p>
        </p:txBody>
      </p:sp>
      <p:sp>
        <p:nvSpPr>
          <p:cNvPr id="18" name="TextBox 17"/>
          <p:cNvSpPr txBox="1"/>
          <p:nvPr/>
        </p:nvSpPr>
        <p:spPr>
          <a:xfrm>
            <a:off x="228600" y="2209800"/>
            <a:ext cx="4191000" cy="3908762"/>
          </a:xfrm>
          <a:prstGeom prst="rect">
            <a:avLst/>
          </a:prstGeom>
          <a:solidFill>
            <a:schemeClr val="accent6">
              <a:lumMod val="75000"/>
              <a:alpha val="10000"/>
            </a:schemeClr>
          </a:solidFill>
        </p:spPr>
        <p:txBody>
          <a:bodyPr wrap="square" rtlCol="0">
            <a:spAutoFit/>
          </a:bodyPr>
          <a:lstStyle/>
          <a:p>
            <a:endParaRPr lang="en-US" sz="1600" b="1" dirty="0" smtClean="0"/>
          </a:p>
          <a:p>
            <a:pPr>
              <a:buFont typeface="Arial" pitchFamily="34" charset="0"/>
              <a:buChar char="•"/>
            </a:pPr>
            <a:r>
              <a:rPr lang="en-US" dirty="0" smtClean="0"/>
              <a:t> </a:t>
            </a:r>
            <a:r>
              <a:rPr lang="en-US" b="1" dirty="0" smtClean="0">
                <a:latin typeface="Arial" pitchFamily="34" charset="0"/>
                <a:cs typeface="Arial" pitchFamily="34" charset="0"/>
              </a:rPr>
              <a:t>Rewards:</a:t>
            </a:r>
          </a:p>
          <a:p>
            <a:endParaRPr lang="en-US" dirty="0" smtClean="0">
              <a:latin typeface="Arial" pitchFamily="34" charset="0"/>
              <a:cs typeface="Arial" pitchFamily="34" charset="0"/>
            </a:endParaRPr>
          </a:p>
          <a:p>
            <a:r>
              <a:rPr lang="en-US" dirty="0" smtClean="0">
                <a:latin typeface="Arial" pitchFamily="34" charset="0"/>
                <a:cs typeface="Arial" pitchFamily="34" charset="0"/>
              </a:rPr>
              <a:t>Incentive Trips to Aussie &amp; Europe</a:t>
            </a:r>
          </a:p>
          <a:p>
            <a:pPr>
              <a:buFont typeface="Arial" pitchFamily="34" charset="0"/>
              <a:buChar char="•"/>
            </a:pPr>
            <a:endParaRPr lang="en-US" dirty="0" smtClean="0">
              <a:latin typeface="Arial" pitchFamily="34" charset="0"/>
              <a:cs typeface="Arial" pitchFamily="34" charset="0"/>
            </a:endParaRPr>
          </a:p>
          <a:p>
            <a:r>
              <a:rPr lang="en-US" dirty="0" smtClean="0">
                <a:latin typeface="Arial" pitchFamily="34" charset="0"/>
                <a:cs typeface="Arial" pitchFamily="34" charset="0"/>
              </a:rPr>
              <a:t>Sales incentives, Team profit sharing, team incentives and travel incentives</a:t>
            </a:r>
          </a:p>
          <a:p>
            <a:pPr>
              <a:buFont typeface="Arial" pitchFamily="34" charset="0"/>
              <a:buChar char="•"/>
            </a:pPr>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a:t>
            </a:r>
            <a:r>
              <a:rPr lang="en-US" b="1" dirty="0" smtClean="0">
                <a:latin typeface="Arial" pitchFamily="34" charset="0"/>
                <a:cs typeface="Arial" pitchFamily="34" charset="0"/>
              </a:rPr>
              <a:t>Recognition:</a:t>
            </a:r>
          </a:p>
          <a:p>
            <a:endParaRPr lang="en-US" dirty="0" smtClean="0">
              <a:latin typeface="Arial" pitchFamily="34" charset="0"/>
              <a:cs typeface="Arial" pitchFamily="34" charset="0"/>
            </a:endParaRPr>
          </a:p>
          <a:p>
            <a:r>
              <a:rPr lang="en-US" dirty="0" smtClean="0">
                <a:latin typeface="Arial" pitchFamily="34" charset="0"/>
                <a:cs typeface="Arial" pitchFamily="34" charset="0"/>
              </a:rPr>
              <a:t>E.g. Best Service Superstar Award</a:t>
            </a:r>
          </a:p>
          <a:p>
            <a:pPr>
              <a:buFont typeface="Arial" pitchFamily="34" charset="0"/>
              <a:buChar char="•"/>
            </a:pPr>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a:t>
            </a:r>
            <a:r>
              <a:rPr lang="en-US" b="1" dirty="0" smtClean="0">
                <a:latin typeface="Arial" pitchFamily="34" charset="0"/>
                <a:cs typeface="Arial" pitchFamily="34" charset="0"/>
              </a:rPr>
              <a:t>Promotion</a:t>
            </a:r>
            <a:r>
              <a:rPr lang="en-US" sz="1600" b="1" dirty="0" smtClean="0"/>
              <a:t/>
            </a:r>
            <a:br>
              <a:rPr lang="en-US" sz="1600" b="1" dirty="0" smtClean="0"/>
            </a:br>
            <a:endParaRPr lang="en-US" sz="1600" b="1" dirty="0" smtClean="0"/>
          </a:p>
        </p:txBody>
      </p:sp>
      <p:sp>
        <p:nvSpPr>
          <p:cNvPr id="78852" name="AutoShape 4" descr="http://www.prayerthoughts.com/prayerthoughts/Heaven/images/pt76_dreamstime_762662%5b1%5d-300_cropped.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SG"/>
          </a:p>
        </p:txBody>
      </p:sp>
      <p:pic>
        <p:nvPicPr>
          <p:cNvPr id="78860" name="Picture 12" descr="http://www.cresskillpizza.com/images/3844984_thumbnail.gif"/>
          <p:cNvPicPr>
            <a:picLocks noChangeAspect="1" noChangeArrowheads="1"/>
          </p:cNvPicPr>
          <p:nvPr/>
        </p:nvPicPr>
        <p:blipFill>
          <a:blip r:embed="rId4" cstate="print"/>
          <a:srcRect/>
          <a:stretch>
            <a:fillRect/>
          </a:stretch>
        </p:blipFill>
        <p:spPr bwMode="auto">
          <a:xfrm>
            <a:off x="5791200" y="2743200"/>
            <a:ext cx="2298700" cy="1724026"/>
          </a:xfrm>
          <a:prstGeom prst="rect">
            <a:avLst/>
          </a:prstGeom>
          <a:noFill/>
        </p:spPr>
      </p:pic>
      <p:pic>
        <p:nvPicPr>
          <p:cNvPr id="78856" name="Picture 8" descr="http://3.bp.blogspot.com/-XYCZRLuWxbY/TyAD8lt_hiI/AAAAAAAAAls/Z-pI0_NKel0/s1600/index_8_4280581240.png"/>
          <p:cNvPicPr>
            <a:picLocks noChangeAspect="1" noChangeArrowheads="1"/>
          </p:cNvPicPr>
          <p:nvPr/>
        </p:nvPicPr>
        <p:blipFill>
          <a:blip r:embed="rId5" cstate="print"/>
          <a:srcRect/>
          <a:stretch>
            <a:fillRect/>
          </a:stretch>
        </p:blipFill>
        <p:spPr bwMode="auto">
          <a:xfrm>
            <a:off x="4495800" y="2362200"/>
            <a:ext cx="2053389" cy="1828800"/>
          </a:xfrm>
          <a:prstGeom prst="rect">
            <a:avLst/>
          </a:prstGeom>
          <a:noFill/>
        </p:spPr>
      </p:pic>
      <p:pic>
        <p:nvPicPr>
          <p:cNvPr id="78854" name="Picture 6" descr="http://aboutleaders.com/wp-content/uploads/2012/08/rewards.jpg"/>
          <p:cNvPicPr>
            <a:picLocks noChangeAspect="1" noChangeArrowheads="1"/>
          </p:cNvPicPr>
          <p:nvPr/>
        </p:nvPicPr>
        <p:blipFill>
          <a:blip r:embed="rId6" cstate="print"/>
          <a:srcRect/>
          <a:stretch>
            <a:fillRect/>
          </a:stretch>
        </p:blipFill>
        <p:spPr bwMode="auto">
          <a:xfrm>
            <a:off x="7848600" y="2209800"/>
            <a:ext cx="990600" cy="2209800"/>
          </a:xfrm>
          <a:prstGeom prst="rect">
            <a:avLst/>
          </a:prstGeom>
          <a:noFill/>
        </p:spPr>
      </p:pic>
      <p:pic>
        <p:nvPicPr>
          <p:cNvPr id="78858" name="Picture 10" descr="http://www.hrneurope.com/wp-content/uploads/HRN-Europe-Yammer.jpg"/>
          <p:cNvPicPr>
            <a:picLocks noChangeAspect="1" noChangeArrowheads="1"/>
          </p:cNvPicPr>
          <p:nvPr/>
        </p:nvPicPr>
        <p:blipFill>
          <a:blip r:embed="rId7" cstate="print"/>
          <a:srcRect/>
          <a:stretch>
            <a:fillRect/>
          </a:stretch>
        </p:blipFill>
        <p:spPr bwMode="auto">
          <a:xfrm>
            <a:off x="4419600" y="4467225"/>
            <a:ext cx="4419600" cy="1628775"/>
          </a:xfrm>
          <a:prstGeom prst="rect">
            <a:avLst/>
          </a:prstGeom>
          <a:noFill/>
        </p:spPr>
      </p:pic>
      <p:sp>
        <p:nvSpPr>
          <p:cNvPr id="14" name="TextBox 13"/>
          <p:cNvSpPr txBox="1"/>
          <p:nvPr/>
        </p:nvSpPr>
        <p:spPr>
          <a:xfrm>
            <a:off x="0" y="838200"/>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What are the HR Practices at BGC?</a:t>
            </a:r>
            <a:endParaRPr lang="en-US" sz="2000" spc="100" dirty="0">
              <a:solidFill>
                <a:schemeClr val="bg1"/>
              </a:solidFill>
              <a:latin typeface="Arial"/>
              <a:cs typeface="Arial"/>
            </a:endParaRPr>
          </a:p>
        </p:txBody>
      </p:sp>
      <p:sp>
        <p:nvSpPr>
          <p:cNvPr id="15" name="TextBox 14"/>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6" name="TextBox 15"/>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7" name="TextBox 16"/>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9" name="Rectangle 18"/>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0" name="TextBox 19"/>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Analysis of HRM Polices</a:t>
            </a:r>
          </a:p>
        </p:txBody>
      </p:sp>
      <p:sp>
        <p:nvSpPr>
          <p:cNvPr id="9" name="TextBox 8"/>
          <p:cNvSpPr txBox="1"/>
          <p:nvPr/>
        </p:nvSpPr>
        <p:spPr>
          <a:xfrm>
            <a:off x="0" y="838200"/>
            <a:ext cx="6934200" cy="400110"/>
          </a:xfrm>
          <a:prstGeom prst="rect">
            <a:avLst/>
          </a:prstGeom>
          <a:noFill/>
        </p:spPr>
        <p:txBody>
          <a:bodyPr wrap="square" rtlCol="0">
            <a:spAutoFit/>
          </a:bodyPr>
          <a:lstStyle/>
          <a:p>
            <a:r>
              <a:rPr lang="en-US" sz="2000" spc="100" dirty="0" smtClean="0">
                <a:solidFill>
                  <a:schemeClr val="bg1"/>
                </a:solidFill>
                <a:latin typeface="Arial"/>
                <a:cs typeface="Arial"/>
              </a:rPr>
              <a:t> Strength and Weaknesses of Existing HRM Policy</a:t>
            </a:r>
            <a:endParaRPr lang="en-US" sz="2000" spc="100" dirty="0">
              <a:solidFill>
                <a:schemeClr val="bg1"/>
              </a:solidFill>
              <a:latin typeface="Arial"/>
              <a:cs typeface="Arial"/>
            </a:endParaRPr>
          </a:p>
        </p:txBody>
      </p:sp>
      <p:sp>
        <p:nvSpPr>
          <p:cNvPr id="10" name="Rectangle 19"/>
          <p:cNvSpPr>
            <a:spLocks noChangeArrowheads="1"/>
          </p:cNvSpPr>
          <p:nvPr/>
        </p:nvSpPr>
        <p:spPr bwMode="gray">
          <a:xfrm>
            <a:off x="323850" y="1555750"/>
            <a:ext cx="4175125" cy="360363"/>
          </a:xfrm>
          <a:prstGeom prst="rect">
            <a:avLst/>
          </a:prstGeom>
          <a:solidFill>
            <a:srgbClr val="079FA5"/>
          </a:solidFill>
          <a:ln w="38100" cmpd="sng">
            <a:solidFill>
              <a:schemeClr val="tx1"/>
            </a:solidFill>
            <a:miter lim="800000"/>
            <a:headEnd/>
            <a:tailEnd/>
          </a:ln>
        </p:spPr>
        <p:txBody>
          <a:bodyPr lIns="288000" tIns="0" rIns="0" bIns="0" anchor="ctr"/>
          <a:lstStyle/>
          <a:p>
            <a:pPr defTabSz="801688" eaLnBrk="0" hangingPunct="0"/>
            <a:r>
              <a:rPr lang="en-US" sz="1600" b="1" noProof="1" smtClean="0">
                <a:solidFill>
                  <a:schemeClr val="bg1"/>
                </a:solidFill>
                <a:latin typeface="Arial"/>
                <a:cs typeface="Arial"/>
              </a:rPr>
              <a:t>Push Factors</a:t>
            </a:r>
            <a:endParaRPr sz="1600" b="1" noProof="1">
              <a:solidFill>
                <a:schemeClr val="bg1"/>
              </a:solidFill>
              <a:latin typeface="Arial"/>
              <a:cs typeface="Arial"/>
            </a:endParaRPr>
          </a:p>
        </p:txBody>
      </p:sp>
      <p:sp>
        <p:nvSpPr>
          <p:cNvPr id="12" name="Rectangle 5"/>
          <p:cNvSpPr>
            <a:spLocks noChangeArrowheads="1"/>
          </p:cNvSpPr>
          <p:nvPr/>
        </p:nvSpPr>
        <p:spPr bwMode="gray">
          <a:xfrm>
            <a:off x="323850" y="1916113"/>
            <a:ext cx="4175125" cy="1525587"/>
          </a:xfrm>
          <a:prstGeom prst="rect">
            <a:avLst/>
          </a:prstGeom>
          <a:gradFill rotWithShape="1">
            <a:gsLst>
              <a:gs pos="0">
                <a:srgbClr val="FFFFFF"/>
              </a:gs>
              <a:gs pos="100000">
                <a:srgbClr val="EAEAEA"/>
              </a:gs>
            </a:gsLst>
            <a:lin ang="5400000" scaled="1"/>
          </a:gradFill>
          <a:ln w="38100" cmpd="sng">
            <a:solidFill>
              <a:schemeClr val="tx1"/>
            </a:solidFill>
            <a:miter lim="800000"/>
            <a:headEnd/>
            <a:tailEnd/>
          </a:ln>
        </p:spPr>
        <p:txBody>
          <a:bodyPr lIns="108000" tIns="108000" rIns="144000" bIns="72000"/>
          <a:lstStyle/>
          <a:p>
            <a:pPr marL="285750" lvl="0" indent="-285750">
              <a:buFont typeface="Wingdings" charset="2"/>
              <a:buChar char="ü"/>
            </a:pPr>
            <a:r>
              <a:rPr lang="en-US" sz="1600" dirty="0">
                <a:latin typeface="Arial"/>
                <a:cs typeface="Arial"/>
              </a:rPr>
              <a:t>Job Progression Lacking</a:t>
            </a:r>
          </a:p>
          <a:p>
            <a:pPr marL="285750" lvl="0" indent="-285750">
              <a:buFont typeface="Wingdings" charset="2"/>
              <a:buChar char="ü"/>
            </a:pPr>
            <a:r>
              <a:rPr lang="en-US" sz="1600" dirty="0">
                <a:latin typeface="Arial"/>
                <a:cs typeface="Arial"/>
              </a:rPr>
              <a:t>Job Design Lack Specialization</a:t>
            </a:r>
          </a:p>
          <a:p>
            <a:pPr marL="285750" lvl="0" indent="-285750">
              <a:buFont typeface="Wingdings" charset="2"/>
              <a:buChar char="ü"/>
            </a:pPr>
            <a:r>
              <a:rPr lang="en-US" sz="1600" dirty="0">
                <a:latin typeface="Arial"/>
                <a:cs typeface="Arial"/>
              </a:rPr>
              <a:t>Work-Life Balance Issues</a:t>
            </a:r>
          </a:p>
          <a:p>
            <a:pPr marL="285750" lvl="0" indent="-285750">
              <a:buFont typeface="Wingdings" charset="2"/>
              <a:buChar char="ü"/>
            </a:pPr>
            <a:r>
              <a:rPr lang="en-US" sz="1600" dirty="0">
                <a:latin typeface="Arial"/>
                <a:cs typeface="Arial"/>
              </a:rPr>
              <a:t>Rigid Policies</a:t>
            </a:r>
          </a:p>
          <a:p>
            <a:pPr>
              <a:lnSpc>
                <a:spcPct val="95000"/>
              </a:lnSpc>
              <a:spcAft>
                <a:spcPct val="40000"/>
              </a:spcAft>
              <a:buClr>
                <a:srgbClr val="292929"/>
              </a:buClr>
              <a:defRPr/>
            </a:pPr>
            <a:endParaRPr lang="en-US" sz="1600" noProof="1">
              <a:solidFill>
                <a:schemeClr val="tx1">
                  <a:lumMod val="50000"/>
                  <a:lumOff val="50000"/>
                </a:schemeClr>
              </a:solidFill>
              <a:latin typeface="Arial"/>
              <a:cs typeface="Arial"/>
            </a:endParaRPr>
          </a:p>
          <a:p>
            <a:pPr marL="190500" indent="-190500">
              <a:lnSpc>
                <a:spcPct val="95000"/>
              </a:lnSpc>
              <a:spcAft>
                <a:spcPct val="40000"/>
              </a:spcAft>
              <a:buClr>
                <a:srgbClr val="292929"/>
              </a:buClr>
              <a:buFont typeface="Wingdings" pitchFamily="2" charset="2"/>
              <a:buChar char="§"/>
              <a:defRPr/>
            </a:pPr>
            <a:endParaRPr lang="en-US" sz="1600" noProof="1">
              <a:solidFill>
                <a:schemeClr val="tx1">
                  <a:lumMod val="50000"/>
                  <a:lumOff val="50000"/>
                </a:schemeClr>
              </a:solidFill>
              <a:latin typeface="Arial"/>
              <a:cs typeface="Arial"/>
            </a:endParaRPr>
          </a:p>
          <a:p>
            <a:pPr marL="190500" indent="-190500">
              <a:lnSpc>
                <a:spcPct val="95000"/>
              </a:lnSpc>
              <a:spcAft>
                <a:spcPct val="40000"/>
              </a:spcAft>
              <a:buClr>
                <a:srgbClr val="292929"/>
              </a:buClr>
              <a:buFont typeface="Wingdings" pitchFamily="2" charset="2"/>
              <a:buChar char="§"/>
              <a:defRPr/>
            </a:pPr>
            <a:endParaRPr lang="en-US" sz="1600" noProof="1">
              <a:solidFill>
                <a:schemeClr val="tx1">
                  <a:lumMod val="50000"/>
                  <a:lumOff val="50000"/>
                </a:schemeClr>
              </a:solidFill>
              <a:latin typeface="Arial"/>
              <a:cs typeface="Arial"/>
            </a:endParaRPr>
          </a:p>
        </p:txBody>
      </p:sp>
      <p:sp>
        <p:nvSpPr>
          <p:cNvPr id="13" name="Rectangle 19"/>
          <p:cNvSpPr>
            <a:spLocks noChangeArrowheads="1"/>
          </p:cNvSpPr>
          <p:nvPr/>
        </p:nvSpPr>
        <p:spPr bwMode="gray">
          <a:xfrm>
            <a:off x="4643438" y="1555750"/>
            <a:ext cx="4175125" cy="360363"/>
          </a:xfrm>
          <a:prstGeom prst="rect">
            <a:avLst/>
          </a:prstGeom>
          <a:solidFill>
            <a:srgbClr val="07C2EC"/>
          </a:solidFill>
          <a:ln w="38100" cmpd="sng">
            <a:solidFill>
              <a:schemeClr val="tx1"/>
            </a:solidFill>
            <a:miter lim="800000"/>
            <a:headEnd/>
            <a:tailEnd/>
          </a:ln>
        </p:spPr>
        <p:txBody>
          <a:bodyPr lIns="288000" tIns="0" rIns="0" bIns="0" anchor="ctr"/>
          <a:lstStyle/>
          <a:p>
            <a:pPr defTabSz="801688" eaLnBrk="0" hangingPunct="0"/>
            <a:r>
              <a:rPr lang="en-US" sz="1600" b="1" noProof="1" smtClean="0">
                <a:solidFill>
                  <a:srgbClr val="FFFFFF"/>
                </a:solidFill>
                <a:latin typeface="Arial"/>
                <a:cs typeface="Arial"/>
              </a:rPr>
              <a:t>Pull Factors</a:t>
            </a:r>
            <a:endParaRPr sz="1600" b="1" noProof="1">
              <a:solidFill>
                <a:srgbClr val="FFFFFF"/>
              </a:solidFill>
              <a:latin typeface="Arial"/>
              <a:cs typeface="Arial"/>
            </a:endParaRPr>
          </a:p>
        </p:txBody>
      </p:sp>
      <p:sp>
        <p:nvSpPr>
          <p:cNvPr id="14" name="Rectangle 5"/>
          <p:cNvSpPr>
            <a:spLocks noChangeArrowheads="1"/>
          </p:cNvSpPr>
          <p:nvPr/>
        </p:nvSpPr>
        <p:spPr bwMode="gray">
          <a:xfrm>
            <a:off x="4643438" y="1916113"/>
            <a:ext cx="4175125" cy="1525587"/>
          </a:xfrm>
          <a:prstGeom prst="rect">
            <a:avLst/>
          </a:prstGeom>
          <a:solidFill>
            <a:schemeClr val="bg1">
              <a:lumMod val="95000"/>
            </a:schemeClr>
          </a:solidFill>
          <a:ln w="38100" cmpd="sng">
            <a:solidFill>
              <a:schemeClr val="tx1"/>
            </a:solidFill>
            <a:miter lim="800000"/>
            <a:headEnd/>
            <a:tailEnd/>
          </a:ln>
        </p:spPr>
        <p:txBody>
          <a:bodyPr lIns="108000" tIns="108000" rIns="144000" bIns="72000"/>
          <a:lstStyle/>
          <a:p>
            <a:pPr marL="285750" lvl="0" indent="-285750">
              <a:buFont typeface="Wingdings" charset="2"/>
              <a:buChar char="ü"/>
            </a:pPr>
            <a:r>
              <a:rPr lang="en-US" sz="1600" dirty="0">
                <a:latin typeface="Arial"/>
                <a:cs typeface="Arial"/>
              </a:rPr>
              <a:t>Strong Employee Branding</a:t>
            </a:r>
          </a:p>
          <a:p>
            <a:pPr marL="285750" lvl="0" indent="-285750">
              <a:buFont typeface="Wingdings" charset="2"/>
              <a:buChar char="ü"/>
            </a:pPr>
            <a:r>
              <a:rPr lang="en-US" sz="1600" dirty="0">
                <a:latin typeface="Arial"/>
                <a:cs typeface="Arial"/>
              </a:rPr>
              <a:t>Tightly-Bonded Employee Culture</a:t>
            </a:r>
          </a:p>
          <a:p>
            <a:pPr marL="285750" lvl="0" indent="-285750">
              <a:buFont typeface="Wingdings" charset="2"/>
              <a:buChar char="ü"/>
            </a:pPr>
            <a:r>
              <a:rPr lang="en-US" sz="1600" dirty="0">
                <a:latin typeface="Arial"/>
                <a:cs typeface="Arial"/>
              </a:rPr>
              <a:t>Compensation Competitive</a:t>
            </a:r>
          </a:p>
          <a:p>
            <a:pPr marL="285750" lvl="0" indent="-285750">
              <a:buFont typeface="Wingdings" charset="2"/>
              <a:buChar char="ü"/>
            </a:pPr>
            <a:r>
              <a:rPr lang="en-US" sz="1600" dirty="0">
                <a:latin typeface="Arial"/>
                <a:cs typeface="Arial"/>
              </a:rPr>
              <a:t>Benefits are </a:t>
            </a:r>
            <a:r>
              <a:rPr lang="en-US" sz="1600" dirty="0" smtClean="0">
                <a:latin typeface="Arial"/>
                <a:cs typeface="Arial"/>
              </a:rPr>
              <a:t>Reasonable</a:t>
            </a:r>
            <a:endParaRPr lang="en-US" sz="1600" dirty="0">
              <a:latin typeface="Arial"/>
              <a:cs typeface="Arial"/>
            </a:endParaRPr>
          </a:p>
        </p:txBody>
      </p:sp>
      <p:sp>
        <p:nvSpPr>
          <p:cNvPr id="15" name="Rectangle 5"/>
          <p:cNvSpPr>
            <a:spLocks noChangeArrowheads="1"/>
          </p:cNvSpPr>
          <p:nvPr/>
        </p:nvSpPr>
        <p:spPr bwMode="gray">
          <a:xfrm>
            <a:off x="4752975" y="4965700"/>
            <a:ext cx="4175125" cy="889000"/>
          </a:xfrm>
          <a:prstGeom prst="rect">
            <a:avLst/>
          </a:prstGeom>
          <a:noFill/>
          <a:ln w="12700">
            <a:noFill/>
            <a:miter lim="800000"/>
            <a:headEnd/>
            <a:tailEnd/>
          </a:ln>
        </p:spPr>
        <p:txBody>
          <a:bodyPr lIns="108000" tIns="108000" rIns="144000" bIns="72000"/>
          <a:lstStyle/>
          <a:p>
            <a:pPr algn="r">
              <a:spcAft>
                <a:spcPts val="1400"/>
              </a:spcAft>
              <a:buClr>
                <a:srgbClr val="292929"/>
              </a:buClr>
              <a:defRPr/>
            </a:pPr>
            <a:endParaRPr lang="en-US" sz="1400" noProof="1">
              <a:solidFill>
                <a:schemeClr val="bg1">
                  <a:lumMod val="50000"/>
                </a:schemeClr>
              </a:solidFill>
              <a:ea typeface="+mn-ea"/>
            </a:endParaRPr>
          </a:p>
        </p:txBody>
      </p:sp>
      <p:grpSp>
        <p:nvGrpSpPr>
          <p:cNvPr id="16" name="Gruppieren 19"/>
          <p:cNvGrpSpPr/>
          <p:nvPr/>
        </p:nvGrpSpPr>
        <p:grpSpPr>
          <a:xfrm>
            <a:off x="1419950" y="2983142"/>
            <a:ext cx="6332217" cy="3079609"/>
            <a:chOff x="-6894285" y="1632020"/>
            <a:chExt cx="6332217" cy="3079609"/>
          </a:xfrm>
          <a:effectLst>
            <a:outerShdw blurRad="685800" dist="88900" dir="2700000" sx="107000" sy="107000" algn="ctr" rotWithShape="0">
              <a:srgbClr val="000000">
                <a:alpha val="62000"/>
              </a:srgbClr>
            </a:outerShdw>
          </a:effectLst>
          <a:scene3d>
            <a:camera prst="perspectiveLeft" fov="4800000">
              <a:rot lat="17880000" lon="0" rev="0"/>
            </a:camera>
            <a:lightRig rig="threePt" dir="t">
              <a:rot lat="0" lon="0" rev="2400000"/>
            </a:lightRig>
          </a:scene3d>
        </p:grpSpPr>
        <p:sp>
          <p:nvSpPr>
            <p:cNvPr id="17" name="Pfeil nach links 24"/>
            <p:cNvSpPr/>
            <p:nvPr/>
          </p:nvSpPr>
          <p:spPr>
            <a:xfrm>
              <a:off x="-4351893" y="1632020"/>
              <a:ext cx="3789825" cy="2053073"/>
            </a:xfrm>
            <a:prstGeom prst="leftArrow">
              <a:avLst>
                <a:gd name="adj1" fmla="val 48544"/>
                <a:gd name="adj2" fmla="val 83864"/>
              </a:avLst>
            </a:prstGeom>
            <a:solidFill>
              <a:srgbClr val="07AFCD"/>
            </a:solidFill>
            <a:ln w="34925">
              <a:solidFill>
                <a:schemeClr val="tx1">
                  <a:lumMod val="95000"/>
                  <a:lumOff val="5000"/>
                </a:schemeClr>
              </a:solidFill>
            </a:ln>
            <a:effectLst>
              <a:outerShdw blurRad="317500" dir="2700000" algn="ctr">
                <a:srgbClr val="000000">
                  <a:alpha val="43000"/>
                </a:srgbClr>
              </a:outerShdw>
            </a:effectLst>
            <a:sp3d extrusionH="381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noProof="1" smtClean="0">
                  <a:latin typeface="Arial"/>
                  <a:cs typeface="Arial"/>
                </a:rPr>
                <a:t>PULL</a:t>
              </a:r>
              <a:endParaRPr lang="en-US" sz="3200" b="1" noProof="1">
                <a:latin typeface="Arial"/>
                <a:cs typeface="Arial"/>
              </a:endParaRPr>
            </a:p>
          </p:txBody>
        </p:sp>
        <p:sp>
          <p:nvSpPr>
            <p:cNvPr id="18" name="Pfeil nach links 25"/>
            <p:cNvSpPr/>
            <p:nvPr/>
          </p:nvSpPr>
          <p:spPr>
            <a:xfrm rot="10800000" flipV="1">
              <a:off x="-6894285" y="2658556"/>
              <a:ext cx="3789825" cy="2053073"/>
            </a:xfrm>
            <a:prstGeom prst="leftArrow">
              <a:avLst>
                <a:gd name="adj1" fmla="val 48544"/>
                <a:gd name="adj2" fmla="val 83864"/>
              </a:avLst>
            </a:prstGeom>
            <a:solidFill>
              <a:srgbClr val="079FA5"/>
            </a:solidFill>
            <a:ln w="34925">
              <a:solidFill>
                <a:schemeClr val="tx1">
                  <a:lumMod val="85000"/>
                  <a:lumOff val="15000"/>
                </a:schemeClr>
              </a:solidFill>
            </a:ln>
            <a:effectLst>
              <a:outerShdw blurRad="317500" dir="2700000" algn="ctr">
                <a:srgbClr val="000000">
                  <a:alpha val="43000"/>
                </a:srgbClr>
              </a:outerShdw>
            </a:effectLst>
            <a:sp3d extrusionH="381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noProof="1" smtClean="0">
                  <a:solidFill>
                    <a:schemeClr val="bg1"/>
                  </a:solidFill>
                  <a:latin typeface="Arial"/>
                  <a:cs typeface="Arial"/>
                </a:rPr>
                <a:t>PUSH</a:t>
              </a:r>
              <a:endParaRPr lang="en-US" sz="3200" b="1" noProof="1">
                <a:solidFill>
                  <a:schemeClr val="bg1"/>
                </a:solidFill>
                <a:latin typeface="Arial"/>
                <a:cs typeface="Arial"/>
              </a:endParaRPr>
            </a:p>
          </p:txBody>
        </p:sp>
      </p:grpSp>
      <p:sp>
        <p:nvSpPr>
          <p:cNvPr id="20" name="TextBox 19"/>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1" name="TextBox 20"/>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2" name="Rectangle 21"/>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3" name="TextBox 22"/>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24" name="TextBox 23"/>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9691181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9" name="TextBox 8"/>
          <p:cNvSpPr txBox="1"/>
          <p:nvPr/>
        </p:nvSpPr>
        <p:spPr>
          <a:xfrm>
            <a:off x="0" y="838200"/>
            <a:ext cx="6934200" cy="400110"/>
          </a:xfrm>
          <a:prstGeom prst="rect">
            <a:avLst/>
          </a:prstGeom>
          <a:noFill/>
        </p:spPr>
        <p:txBody>
          <a:bodyPr wrap="square" rtlCol="0">
            <a:spAutoFit/>
          </a:bodyPr>
          <a:lstStyle/>
          <a:p>
            <a:r>
              <a:rPr lang="en-US" sz="2000" spc="100" dirty="0" smtClean="0">
                <a:solidFill>
                  <a:schemeClr val="bg1"/>
                </a:solidFill>
                <a:latin typeface="Arial"/>
                <a:cs typeface="Arial"/>
              </a:rPr>
              <a:t> Strength and Weaknesses of Existing HRM Policy</a:t>
            </a:r>
            <a:endParaRPr lang="en-US" sz="2000" spc="100" dirty="0">
              <a:solidFill>
                <a:schemeClr val="bg1"/>
              </a:solidFill>
              <a:latin typeface="Arial"/>
              <a:cs typeface="Arial"/>
            </a:endParaRPr>
          </a:p>
        </p:txBody>
      </p:sp>
      <p:sp>
        <p:nvSpPr>
          <p:cNvPr id="10" name="Rectangle 9"/>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1600" b="1" kern="1200" dirty="0" smtClean="0"/>
              <a:t>Pull Factors: Employee Branding</a:t>
            </a:r>
            <a:endParaRPr lang="en-US" sz="1600" b="1" kern="1200" dirty="0"/>
          </a:p>
        </p:txBody>
      </p:sp>
      <p:sp>
        <p:nvSpPr>
          <p:cNvPr id="12" name="Rounded Rectangle 11"/>
          <p:cNvSpPr/>
          <p:nvPr/>
        </p:nvSpPr>
        <p:spPr>
          <a:xfrm>
            <a:off x="457200" y="3733800"/>
            <a:ext cx="37338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Professional Web Design</a:t>
            </a:r>
            <a:endParaRPr lang="en-SG" dirty="0"/>
          </a:p>
        </p:txBody>
      </p:sp>
      <p:sp>
        <p:nvSpPr>
          <p:cNvPr id="13" name="Rounded Rectangle 12"/>
          <p:cNvSpPr/>
          <p:nvPr/>
        </p:nvSpPr>
        <p:spPr>
          <a:xfrm>
            <a:off x="457200" y="4876800"/>
            <a:ext cx="3733800" cy="990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Positive Company Brand Perception </a:t>
            </a:r>
            <a:endParaRPr lang="en-SG" dirty="0"/>
          </a:p>
        </p:txBody>
      </p:sp>
      <p:sp>
        <p:nvSpPr>
          <p:cNvPr id="15" name="Rounded Rectangle 14"/>
          <p:cNvSpPr/>
          <p:nvPr/>
        </p:nvSpPr>
        <p:spPr>
          <a:xfrm>
            <a:off x="457200" y="2590800"/>
            <a:ext cx="37338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Professional Recruitment Collaterals</a:t>
            </a:r>
            <a:endParaRPr lang="en-SG" dirty="0"/>
          </a:p>
        </p:txBody>
      </p:sp>
      <p:sp>
        <p:nvSpPr>
          <p:cNvPr id="16" name="Isosceles Triangle 15"/>
          <p:cNvSpPr/>
          <p:nvPr/>
        </p:nvSpPr>
        <p:spPr>
          <a:xfrm rot="5400000">
            <a:off x="2971800" y="3962400"/>
            <a:ext cx="3352800" cy="457200"/>
          </a:xfrm>
          <a:prstGeom prst="triangle">
            <a:avLst>
              <a:gd name="adj" fmla="val 50505"/>
            </a:avLst>
          </a:prstGeom>
          <a:solidFill>
            <a:schemeClr val="accent6">
              <a:lumMod val="75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5029200" y="2895600"/>
            <a:ext cx="3124200" cy="762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ym typeface="Wingdings" pitchFamily="2" charset="2"/>
              </a:rPr>
              <a:t>Pride of Working at BGC</a:t>
            </a:r>
            <a:endParaRPr lang="en-SG" sz="2000" dirty="0"/>
          </a:p>
        </p:txBody>
      </p:sp>
      <p:sp>
        <p:nvSpPr>
          <p:cNvPr id="18" name="Rounded Rectangle 17"/>
          <p:cNvSpPr/>
          <p:nvPr/>
        </p:nvSpPr>
        <p:spPr>
          <a:xfrm>
            <a:off x="5029200" y="3886200"/>
            <a:ext cx="3200400"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ym typeface="Wingdings" pitchFamily="2" charset="2"/>
              </a:rPr>
              <a:t>Improved job performance</a:t>
            </a:r>
            <a:endParaRPr lang="en-SG" sz="2000" dirty="0"/>
          </a:p>
        </p:txBody>
      </p:sp>
      <p:sp>
        <p:nvSpPr>
          <p:cNvPr id="19" name="Rounded Rectangle 18"/>
          <p:cNvSpPr/>
          <p:nvPr/>
        </p:nvSpPr>
        <p:spPr>
          <a:xfrm>
            <a:off x="5029200" y="4800600"/>
            <a:ext cx="3200400"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ym typeface="Wingdings" pitchFamily="2" charset="2"/>
              </a:rPr>
              <a:t>Retains employees</a:t>
            </a:r>
            <a:endParaRPr lang="en-SG" sz="2000" dirty="0"/>
          </a:p>
        </p:txBody>
      </p:sp>
      <p:sp>
        <p:nvSpPr>
          <p:cNvPr id="20" name="Title 1"/>
          <p:cNvSpPr txBox="1">
            <a:spLocks/>
          </p:cNvSpPr>
          <p:nvPr/>
        </p:nvSpPr>
        <p:spPr>
          <a:xfrm>
            <a:off x="76200" y="0"/>
            <a:ext cx="61722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4000" b="1" smtClean="0">
                <a:solidFill>
                  <a:srgbClr val="473A09"/>
                </a:solidFill>
                <a:latin typeface="Arial"/>
                <a:cs typeface="Arial"/>
              </a:rPr>
              <a:t>Analysis of HRM Polices</a:t>
            </a:r>
            <a:endParaRPr lang="en-US" sz="4000" b="1" dirty="0" smtClean="0">
              <a:solidFill>
                <a:srgbClr val="473A09"/>
              </a:solidFill>
              <a:latin typeface="Arial"/>
              <a:cs typeface="Arial"/>
            </a:endParaRPr>
          </a:p>
        </p:txBody>
      </p:sp>
      <p:sp>
        <p:nvSpPr>
          <p:cNvPr id="22" name="TextBox 21"/>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3" name="TextBox 22"/>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4" name="Rectangle 23"/>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5" name="TextBox 24"/>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26" name="TextBox 25"/>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a:stCxn id="17" idx="0"/>
            <a:endCxn id="25" idx="2"/>
          </p:cNvCxnSpPr>
          <p:nvPr/>
        </p:nvCxnSpPr>
        <p:spPr>
          <a:xfrm flipV="1">
            <a:off x="6972300" y="3352800"/>
            <a:ext cx="80010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9" name="TextBox 8"/>
          <p:cNvSpPr txBox="1"/>
          <p:nvPr/>
        </p:nvSpPr>
        <p:spPr>
          <a:xfrm>
            <a:off x="0" y="838200"/>
            <a:ext cx="6934200" cy="400110"/>
          </a:xfrm>
          <a:prstGeom prst="rect">
            <a:avLst/>
          </a:prstGeom>
          <a:noFill/>
        </p:spPr>
        <p:txBody>
          <a:bodyPr wrap="square" rtlCol="0">
            <a:spAutoFit/>
          </a:bodyPr>
          <a:lstStyle/>
          <a:p>
            <a:r>
              <a:rPr lang="en-US" sz="2000" spc="100" dirty="0" smtClean="0">
                <a:solidFill>
                  <a:schemeClr val="bg1"/>
                </a:solidFill>
                <a:latin typeface="Arial"/>
                <a:cs typeface="Arial"/>
              </a:rPr>
              <a:t> Strength and Weaknesses of Existing HRM Policy</a:t>
            </a:r>
            <a:endParaRPr lang="en-US" sz="2000" spc="100" dirty="0">
              <a:solidFill>
                <a:schemeClr val="bg1"/>
              </a:solidFill>
              <a:latin typeface="Arial"/>
              <a:cs typeface="Arial"/>
            </a:endParaRPr>
          </a:p>
        </p:txBody>
      </p:sp>
      <p:sp>
        <p:nvSpPr>
          <p:cNvPr id="10" name="Rectangle 9"/>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1600" b="1" kern="1200" dirty="0" smtClean="0"/>
              <a:t>Pull Factors: Tightly-Bonded Employee Culture</a:t>
            </a:r>
            <a:endParaRPr lang="en-US" sz="1600" b="1" kern="1200" dirty="0"/>
          </a:p>
        </p:txBody>
      </p:sp>
      <p:sp>
        <p:nvSpPr>
          <p:cNvPr id="12" name="Rounded Rectangle 11"/>
          <p:cNvSpPr/>
          <p:nvPr/>
        </p:nvSpPr>
        <p:spPr>
          <a:xfrm>
            <a:off x="990600" y="3276600"/>
            <a:ext cx="33528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smtClean="0">
                <a:sym typeface="Wingdings" pitchFamily="2" charset="2"/>
              </a:rPr>
              <a:t>Spend a lot of time working together</a:t>
            </a:r>
            <a:endParaRPr lang="en-SG" sz="1600" dirty="0"/>
          </a:p>
        </p:txBody>
      </p:sp>
      <p:sp>
        <p:nvSpPr>
          <p:cNvPr id="13" name="Rounded Rectangle 12"/>
          <p:cNvSpPr/>
          <p:nvPr/>
        </p:nvSpPr>
        <p:spPr>
          <a:xfrm>
            <a:off x="990600" y="4267200"/>
            <a:ext cx="3352800" cy="990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smtClean="0">
                <a:sym typeface="Wingdings" pitchFamily="2" charset="2"/>
              </a:rPr>
              <a:t>Incentive Trips</a:t>
            </a:r>
            <a:endParaRPr lang="en-SG" sz="1600" dirty="0"/>
          </a:p>
        </p:txBody>
      </p:sp>
      <p:sp>
        <p:nvSpPr>
          <p:cNvPr id="15" name="Rounded Rectangle 14"/>
          <p:cNvSpPr/>
          <p:nvPr/>
        </p:nvSpPr>
        <p:spPr>
          <a:xfrm>
            <a:off x="990600" y="2286000"/>
            <a:ext cx="33528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smtClean="0">
                <a:sym typeface="Wingdings" pitchFamily="2" charset="2"/>
              </a:rPr>
              <a:t>Employees tend to be aged 25 to 30</a:t>
            </a:r>
            <a:endParaRPr lang="en-SG" sz="1600" dirty="0"/>
          </a:p>
        </p:txBody>
      </p:sp>
      <p:sp>
        <p:nvSpPr>
          <p:cNvPr id="16" name="Isosceles Triangle 15"/>
          <p:cNvSpPr/>
          <p:nvPr/>
        </p:nvSpPr>
        <p:spPr>
          <a:xfrm rot="5400000">
            <a:off x="2819400" y="4038600"/>
            <a:ext cx="3886200" cy="381000"/>
          </a:xfrm>
          <a:prstGeom prst="triangle">
            <a:avLst>
              <a:gd name="adj" fmla="val 50505"/>
            </a:avLst>
          </a:prstGeom>
          <a:solidFill>
            <a:schemeClr val="accent6">
              <a:lumMod val="75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5181600" y="3810000"/>
            <a:ext cx="3581400" cy="1066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ym typeface="Wingdings" pitchFamily="2" charset="2"/>
              </a:rPr>
              <a:t>Strong bonds forged among employees</a:t>
            </a:r>
            <a:endParaRPr lang="en-SG" sz="2000" dirty="0"/>
          </a:p>
        </p:txBody>
      </p:sp>
      <p:sp>
        <p:nvSpPr>
          <p:cNvPr id="18" name="Rounded Rectangle 17"/>
          <p:cNvSpPr/>
          <p:nvPr/>
        </p:nvSpPr>
        <p:spPr>
          <a:xfrm>
            <a:off x="990600" y="5334000"/>
            <a:ext cx="3352800" cy="990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smtClean="0">
                <a:sym typeface="Wingdings" pitchFamily="2" charset="2"/>
              </a:rPr>
              <a:t>Bonding Activities (E.g. Dragon Boating Event)</a:t>
            </a:r>
            <a:endParaRPr lang="en-SG" sz="1600" dirty="0"/>
          </a:p>
        </p:txBody>
      </p:sp>
      <p:cxnSp>
        <p:nvCxnSpPr>
          <p:cNvPr id="21" name="Straight Arrow Connector 20"/>
          <p:cNvCxnSpPr>
            <a:stCxn id="17" idx="2"/>
            <a:endCxn id="24" idx="0"/>
          </p:cNvCxnSpPr>
          <p:nvPr/>
        </p:nvCxnSpPr>
        <p:spPr>
          <a:xfrm>
            <a:off x="6972300" y="4876800"/>
            <a:ext cx="800100" cy="6096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6858000" y="5486400"/>
            <a:ext cx="1828800"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smtClean="0">
                <a:sym typeface="Wingdings" pitchFamily="2" charset="2"/>
              </a:rPr>
              <a:t>Retains employees</a:t>
            </a:r>
            <a:endParaRPr lang="en-SG" sz="1600" dirty="0"/>
          </a:p>
        </p:txBody>
      </p:sp>
      <p:sp>
        <p:nvSpPr>
          <p:cNvPr id="25" name="Rounded Rectangle 24"/>
          <p:cNvSpPr/>
          <p:nvPr/>
        </p:nvSpPr>
        <p:spPr>
          <a:xfrm>
            <a:off x="6858000" y="2362200"/>
            <a:ext cx="1828800" cy="990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smtClean="0">
                <a:sym typeface="Wingdings" pitchFamily="2" charset="2"/>
              </a:rPr>
              <a:t>Employees leave together</a:t>
            </a:r>
            <a:endParaRPr lang="en-SG" sz="1600" dirty="0"/>
          </a:p>
        </p:txBody>
      </p:sp>
      <p:pic>
        <p:nvPicPr>
          <p:cNvPr id="12290" name="Picture 2" descr="http://upload.wikimedia.org/wikipedia/commons/thumb/3/3b/Dragon_boat_pictogram.jpg/119px-Dragon_boat_pictogram.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525" y="5257799"/>
            <a:ext cx="1133475" cy="1143001"/>
          </a:xfrm>
          <a:prstGeom prst="rect">
            <a:avLst/>
          </a:prstGeom>
          <a:noFill/>
        </p:spPr>
      </p:pic>
      <p:pic>
        <p:nvPicPr>
          <p:cNvPr id="12292" name="Picture 4" descr="https://cdn1.iconfinder.com/data/icons/dot/256/air_plane_airport.png"/>
          <p:cNvPicPr>
            <a:picLocks noChangeAspect="1" noChangeArrowheads="1"/>
          </p:cNvPicPr>
          <p:nvPr/>
        </p:nvPicPr>
        <p:blipFill>
          <a:blip r:embed="rId5" cstate="print"/>
          <a:srcRect/>
          <a:stretch>
            <a:fillRect/>
          </a:stretch>
        </p:blipFill>
        <p:spPr bwMode="auto">
          <a:xfrm>
            <a:off x="152400" y="4343400"/>
            <a:ext cx="990600" cy="990600"/>
          </a:xfrm>
          <a:prstGeom prst="rect">
            <a:avLst/>
          </a:prstGeom>
          <a:noFill/>
        </p:spPr>
      </p:pic>
      <p:pic>
        <p:nvPicPr>
          <p:cNvPr id="12294" name="Picture 6" descr="http://png-2.findicons.com/files/icons/2770/ios_7_icons/256/birthday_cake.png"/>
          <p:cNvPicPr>
            <a:picLocks noChangeAspect="1" noChangeArrowheads="1"/>
          </p:cNvPicPr>
          <p:nvPr/>
        </p:nvPicPr>
        <p:blipFill>
          <a:blip r:embed="rId6" cstate="print"/>
          <a:srcRect/>
          <a:stretch>
            <a:fillRect/>
          </a:stretch>
        </p:blipFill>
        <p:spPr bwMode="auto">
          <a:xfrm>
            <a:off x="228600" y="2286000"/>
            <a:ext cx="838200" cy="838200"/>
          </a:xfrm>
          <a:prstGeom prst="rect">
            <a:avLst/>
          </a:prstGeom>
          <a:noFill/>
        </p:spPr>
      </p:pic>
      <p:pic>
        <p:nvPicPr>
          <p:cNvPr id="12296" name="Picture 8" descr="http://kinlane-productions.s3.amazonaws.com/api-evangelist-site/building-blocks/bw-clock.jpeg"/>
          <p:cNvPicPr>
            <a:picLocks noChangeAspect="1" noChangeArrowheads="1"/>
          </p:cNvPicPr>
          <p:nvPr/>
        </p:nvPicPr>
        <p:blipFill>
          <a:blip r:embed="rId7" cstate="print"/>
          <a:srcRect/>
          <a:stretch>
            <a:fillRect/>
          </a:stretch>
        </p:blipFill>
        <p:spPr bwMode="auto">
          <a:xfrm>
            <a:off x="171450" y="3352800"/>
            <a:ext cx="1047750" cy="838200"/>
          </a:xfrm>
          <a:prstGeom prst="rect">
            <a:avLst/>
          </a:prstGeom>
          <a:noFill/>
        </p:spPr>
      </p:pic>
      <p:sp>
        <p:nvSpPr>
          <p:cNvPr id="23" name="Title 1"/>
          <p:cNvSpPr txBox="1">
            <a:spLocks/>
          </p:cNvSpPr>
          <p:nvPr/>
        </p:nvSpPr>
        <p:spPr>
          <a:xfrm>
            <a:off x="76200" y="0"/>
            <a:ext cx="61722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4000" b="1" smtClean="0">
                <a:solidFill>
                  <a:srgbClr val="473A09"/>
                </a:solidFill>
                <a:latin typeface="Arial"/>
                <a:cs typeface="Arial"/>
              </a:rPr>
              <a:t>Analysis of HRM Polices</a:t>
            </a:r>
            <a:endParaRPr lang="en-US" sz="4000" b="1" dirty="0" smtClean="0">
              <a:solidFill>
                <a:srgbClr val="473A09"/>
              </a:solidFill>
              <a:latin typeface="Arial"/>
              <a:cs typeface="Arial"/>
            </a:endParaRPr>
          </a:p>
        </p:txBody>
      </p:sp>
      <p:sp>
        <p:nvSpPr>
          <p:cNvPr id="26" name="TextBox 25"/>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7" name="TextBox 26"/>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8" name="Rectangle 2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9" name="TextBox 28"/>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30" name="TextBox 29"/>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8"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a:endCxn id="25" idx="1"/>
          </p:cNvCxnSpPr>
          <p:nvPr/>
        </p:nvCxnSpPr>
        <p:spPr>
          <a:xfrm>
            <a:off x="2667000" y="3276600"/>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9" name="TextBox 8"/>
          <p:cNvSpPr txBox="1"/>
          <p:nvPr/>
        </p:nvSpPr>
        <p:spPr>
          <a:xfrm>
            <a:off x="0" y="838200"/>
            <a:ext cx="6934200" cy="400110"/>
          </a:xfrm>
          <a:prstGeom prst="rect">
            <a:avLst/>
          </a:prstGeom>
          <a:noFill/>
        </p:spPr>
        <p:txBody>
          <a:bodyPr wrap="square" rtlCol="0">
            <a:spAutoFit/>
          </a:bodyPr>
          <a:lstStyle/>
          <a:p>
            <a:r>
              <a:rPr lang="en-US" sz="2000" spc="100" dirty="0" smtClean="0">
                <a:solidFill>
                  <a:schemeClr val="bg1"/>
                </a:solidFill>
                <a:latin typeface="Arial"/>
                <a:cs typeface="Arial"/>
              </a:rPr>
              <a:t> Strength and Weaknesses of Existing HRM Policy</a:t>
            </a:r>
            <a:endParaRPr lang="en-US" sz="2000" spc="100" dirty="0">
              <a:solidFill>
                <a:schemeClr val="bg1"/>
              </a:solidFill>
              <a:latin typeface="Arial"/>
              <a:cs typeface="Arial"/>
            </a:endParaRPr>
          </a:p>
        </p:txBody>
      </p:sp>
      <p:sp>
        <p:nvSpPr>
          <p:cNvPr id="10" name="Rectangle 9"/>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1600" b="1" kern="1200" dirty="0" smtClean="0"/>
              <a:t>Pull Factors: Competitive Compensation </a:t>
            </a:r>
            <a:endParaRPr lang="en-US" sz="1600" b="1" kern="1200" dirty="0"/>
          </a:p>
        </p:txBody>
      </p:sp>
      <p:sp>
        <p:nvSpPr>
          <p:cNvPr id="12" name="Rectangle 11"/>
          <p:cNvSpPr/>
          <p:nvPr/>
        </p:nvSpPr>
        <p:spPr>
          <a:xfrm>
            <a:off x="457200" y="3810000"/>
            <a:ext cx="2209800" cy="2286000"/>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smtClean="0">
                <a:sym typeface="Wingdings" pitchFamily="2" charset="2"/>
              </a:rPr>
              <a:t>Competitive Base Pay at $2500-3500</a:t>
            </a:r>
            <a:endParaRPr lang="en-SG" sz="1600" dirty="0"/>
          </a:p>
        </p:txBody>
      </p:sp>
      <p:sp>
        <p:nvSpPr>
          <p:cNvPr id="15" name="Rectangle 14"/>
          <p:cNvSpPr/>
          <p:nvPr/>
        </p:nvSpPr>
        <p:spPr>
          <a:xfrm>
            <a:off x="457200" y="2438400"/>
            <a:ext cx="2209800" cy="1371600"/>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smtClean="0">
                <a:sym typeface="Wingdings" pitchFamily="2" charset="2"/>
              </a:rPr>
              <a:t>Commission</a:t>
            </a:r>
            <a:endParaRPr lang="en-SG" sz="1600" dirty="0"/>
          </a:p>
        </p:txBody>
      </p:sp>
      <p:cxnSp>
        <p:nvCxnSpPr>
          <p:cNvPr id="21" name="Straight Arrow Connector 20"/>
          <p:cNvCxnSpPr/>
          <p:nvPr/>
        </p:nvCxnSpPr>
        <p:spPr>
          <a:xfrm>
            <a:off x="2667000" y="5181600"/>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3276600" y="4343400"/>
            <a:ext cx="1828800" cy="1752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smtClean="0">
                <a:sym typeface="Wingdings" pitchFamily="2" charset="2"/>
              </a:rPr>
              <a:t>Attracts Applicants for Recruitment</a:t>
            </a:r>
            <a:endParaRPr lang="en-SG" sz="1600" dirty="0"/>
          </a:p>
        </p:txBody>
      </p:sp>
      <p:sp>
        <p:nvSpPr>
          <p:cNvPr id="25" name="Rounded Rectangle 24"/>
          <p:cNvSpPr/>
          <p:nvPr/>
        </p:nvSpPr>
        <p:spPr>
          <a:xfrm>
            <a:off x="3276600" y="2438400"/>
            <a:ext cx="1828800" cy="1676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smtClean="0">
                <a:sym typeface="Wingdings" pitchFamily="2" charset="2"/>
              </a:rPr>
              <a:t>Improve Performance</a:t>
            </a:r>
          </a:p>
        </p:txBody>
      </p:sp>
      <p:sp>
        <p:nvSpPr>
          <p:cNvPr id="26" name="Oval Callout 25"/>
          <p:cNvSpPr/>
          <p:nvPr/>
        </p:nvSpPr>
        <p:spPr>
          <a:xfrm>
            <a:off x="5334000" y="2590800"/>
            <a:ext cx="3505200" cy="1676400"/>
          </a:xfrm>
          <a:prstGeom prst="wedgeEllipseCallout">
            <a:avLst>
              <a:gd name="adj1" fmla="val -27391"/>
              <a:gd name="adj2" fmla="val 83941"/>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People are willing to stay until 10pm because the more sales they make, the more commission</a:t>
            </a:r>
            <a:endParaRPr lang="en-SG" sz="1600" dirty="0"/>
          </a:p>
        </p:txBody>
      </p:sp>
      <p:sp>
        <p:nvSpPr>
          <p:cNvPr id="27" name="TextBox 26"/>
          <p:cNvSpPr txBox="1"/>
          <p:nvPr/>
        </p:nvSpPr>
        <p:spPr>
          <a:xfrm>
            <a:off x="5562600" y="5029200"/>
            <a:ext cx="3200400" cy="830997"/>
          </a:xfrm>
          <a:prstGeom prst="rect">
            <a:avLst/>
          </a:prstGeom>
          <a:noFill/>
          <a:ln>
            <a:solidFill>
              <a:srgbClr val="FFFFFF"/>
            </a:solidFill>
          </a:ln>
        </p:spPr>
        <p:txBody>
          <a:bodyPr wrap="square" rtlCol="0">
            <a:spAutoFit/>
          </a:bodyPr>
          <a:lstStyle/>
          <a:p>
            <a:r>
              <a:rPr lang="en-US" sz="1600" b="1" dirty="0" smtClean="0"/>
              <a:t>Adrian,</a:t>
            </a:r>
          </a:p>
          <a:p>
            <a:pPr lvl="0">
              <a:defRPr/>
            </a:pPr>
            <a:r>
              <a:rPr lang="en-US" sz="1600" b="1" dirty="0" smtClean="0"/>
              <a:t>Recruitment Consultant </a:t>
            </a:r>
          </a:p>
          <a:p>
            <a:pPr lvl="0">
              <a:defRPr/>
            </a:pPr>
            <a:r>
              <a:rPr lang="en-US" sz="1600" b="1" dirty="0" smtClean="0"/>
              <a:t>“Executives” Department</a:t>
            </a:r>
            <a:endParaRPr lang="en-US" sz="1600" b="1" dirty="0"/>
          </a:p>
        </p:txBody>
      </p:sp>
      <p:sp>
        <p:nvSpPr>
          <p:cNvPr id="33" name="Plus 32"/>
          <p:cNvSpPr/>
          <p:nvPr/>
        </p:nvSpPr>
        <p:spPr>
          <a:xfrm>
            <a:off x="1219200" y="3505200"/>
            <a:ext cx="609600" cy="609600"/>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itle 1"/>
          <p:cNvSpPr txBox="1">
            <a:spLocks/>
          </p:cNvSpPr>
          <p:nvPr/>
        </p:nvSpPr>
        <p:spPr>
          <a:xfrm>
            <a:off x="76200" y="0"/>
            <a:ext cx="61722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4000" b="1" smtClean="0">
                <a:solidFill>
                  <a:srgbClr val="473A09"/>
                </a:solidFill>
                <a:latin typeface="Arial"/>
                <a:cs typeface="Arial"/>
              </a:rPr>
              <a:t>Analysis of HRM Polices</a:t>
            </a:r>
            <a:endParaRPr lang="en-US" sz="4000" b="1" dirty="0" smtClean="0">
              <a:solidFill>
                <a:srgbClr val="473A09"/>
              </a:solidFill>
              <a:latin typeface="Arial"/>
              <a:cs typeface="Arial"/>
            </a:endParaRPr>
          </a:p>
        </p:txBody>
      </p:sp>
      <p:sp>
        <p:nvSpPr>
          <p:cNvPr id="20" name="TextBox 19"/>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2" name="TextBox 21"/>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3" name="Rectangle 22"/>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8" name="TextBox 27"/>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29" name="TextBox 28"/>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4" grpId="0" animBg="1"/>
      <p:bldP spid="25" grpId="0" animBg="1"/>
      <p:bldP spid="26" grpId="0" animBg="1"/>
      <p:bldP spid="27"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9" name="TextBox 8"/>
          <p:cNvSpPr txBox="1"/>
          <p:nvPr/>
        </p:nvSpPr>
        <p:spPr>
          <a:xfrm>
            <a:off x="0" y="838200"/>
            <a:ext cx="6934200" cy="400110"/>
          </a:xfrm>
          <a:prstGeom prst="rect">
            <a:avLst/>
          </a:prstGeom>
          <a:noFill/>
        </p:spPr>
        <p:txBody>
          <a:bodyPr wrap="square" rtlCol="0">
            <a:spAutoFit/>
          </a:bodyPr>
          <a:lstStyle/>
          <a:p>
            <a:r>
              <a:rPr lang="en-US" sz="2000" spc="100" dirty="0" smtClean="0">
                <a:solidFill>
                  <a:schemeClr val="bg1"/>
                </a:solidFill>
                <a:latin typeface="Arial"/>
                <a:cs typeface="Arial"/>
              </a:rPr>
              <a:t> Strength and Weaknesses of Existing HRM Policy</a:t>
            </a:r>
            <a:endParaRPr lang="en-US" sz="2000" spc="100" dirty="0">
              <a:solidFill>
                <a:schemeClr val="bg1"/>
              </a:solidFill>
              <a:latin typeface="Arial"/>
              <a:cs typeface="Arial"/>
            </a:endParaRPr>
          </a:p>
        </p:txBody>
      </p:sp>
      <p:sp>
        <p:nvSpPr>
          <p:cNvPr id="10" name="Rectangle 9"/>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1600" b="1" kern="1200" dirty="0" smtClean="0"/>
              <a:t>Pull Factors: Benefits are Reasonable</a:t>
            </a:r>
            <a:endParaRPr lang="en-US" sz="1600" b="1" kern="1200" dirty="0"/>
          </a:p>
        </p:txBody>
      </p:sp>
      <p:sp>
        <p:nvSpPr>
          <p:cNvPr id="25" name="Rounded Rectangle 24"/>
          <p:cNvSpPr/>
          <p:nvPr/>
        </p:nvSpPr>
        <p:spPr>
          <a:xfrm>
            <a:off x="4038600" y="2590800"/>
            <a:ext cx="1905000" cy="990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Hygiene Factors</a:t>
            </a:r>
          </a:p>
        </p:txBody>
      </p:sp>
      <p:sp>
        <p:nvSpPr>
          <p:cNvPr id="18" name="Rounded Rectangle 17"/>
          <p:cNvSpPr/>
          <p:nvPr/>
        </p:nvSpPr>
        <p:spPr>
          <a:xfrm>
            <a:off x="381000" y="3733800"/>
            <a:ext cx="2895600" cy="1066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Rewards: </a:t>
            </a:r>
          </a:p>
          <a:p>
            <a:pPr algn="ctr"/>
            <a:r>
              <a:rPr lang="en-US" sz="1600" dirty="0" smtClean="0">
                <a:sym typeface="Wingdings" pitchFamily="2" charset="2"/>
              </a:rPr>
              <a:t>Incentive Trips, Team Profit Sharing, Team Incentives </a:t>
            </a:r>
            <a:endParaRPr lang="en-SG" sz="1600" dirty="0"/>
          </a:p>
        </p:txBody>
      </p:sp>
      <p:sp>
        <p:nvSpPr>
          <p:cNvPr id="20" name="Rounded Rectangle 19"/>
          <p:cNvSpPr/>
          <p:nvPr/>
        </p:nvSpPr>
        <p:spPr>
          <a:xfrm>
            <a:off x="381000" y="4953000"/>
            <a:ext cx="2895600" cy="1066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Recognition:</a:t>
            </a:r>
          </a:p>
          <a:p>
            <a:pPr algn="ctr"/>
            <a:r>
              <a:rPr lang="en-US" sz="1600" dirty="0" smtClean="0">
                <a:sym typeface="Wingdings" pitchFamily="2" charset="2"/>
              </a:rPr>
              <a:t>Award ceremony, Dinner and Dance</a:t>
            </a:r>
            <a:endParaRPr lang="en-SG" sz="1600" dirty="0"/>
          </a:p>
        </p:txBody>
      </p:sp>
      <p:sp>
        <p:nvSpPr>
          <p:cNvPr id="22" name="Isosceles Triangle 21"/>
          <p:cNvSpPr/>
          <p:nvPr/>
        </p:nvSpPr>
        <p:spPr>
          <a:xfrm rot="5400000">
            <a:off x="3124200" y="2895600"/>
            <a:ext cx="1143000" cy="381000"/>
          </a:xfrm>
          <a:prstGeom prst="triangle">
            <a:avLst>
              <a:gd name="adj" fmla="val 50505"/>
            </a:avLst>
          </a:prstGeom>
          <a:solidFill>
            <a:schemeClr val="accent6">
              <a:lumMod val="75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381000" y="2514600"/>
            <a:ext cx="2895600" cy="1066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Regular Benefits: </a:t>
            </a:r>
          </a:p>
          <a:p>
            <a:pPr algn="ctr"/>
            <a:r>
              <a:rPr lang="en-US" sz="1600" dirty="0" smtClean="0">
                <a:sym typeface="Wingdings" pitchFamily="2" charset="2"/>
              </a:rPr>
              <a:t>MCs, Leaves</a:t>
            </a:r>
            <a:endParaRPr lang="en-SG" sz="1600" dirty="0"/>
          </a:p>
        </p:txBody>
      </p:sp>
      <p:sp>
        <p:nvSpPr>
          <p:cNvPr id="28" name="Isosceles Triangle 27"/>
          <p:cNvSpPr/>
          <p:nvPr/>
        </p:nvSpPr>
        <p:spPr>
          <a:xfrm rot="5400000">
            <a:off x="2552700" y="4686300"/>
            <a:ext cx="2286000" cy="381000"/>
          </a:xfrm>
          <a:prstGeom prst="triangle">
            <a:avLst>
              <a:gd name="adj" fmla="val 50505"/>
            </a:avLst>
          </a:prstGeom>
          <a:solidFill>
            <a:schemeClr val="accent6">
              <a:lumMod val="75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038600" y="4419600"/>
            <a:ext cx="1905000" cy="990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Motivational Factors</a:t>
            </a:r>
          </a:p>
        </p:txBody>
      </p:sp>
      <p:sp>
        <p:nvSpPr>
          <p:cNvPr id="30" name="Isosceles Triangle 29"/>
          <p:cNvSpPr/>
          <p:nvPr/>
        </p:nvSpPr>
        <p:spPr>
          <a:xfrm rot="5400000">
            <a:off x="4838700" y="3771900"/>
            <a:ext cx="2895600" cy="381000"/>
          </a:xfrm>
          <a:prstGeom prst="triangle">
            <a:avLst>
              <a:gd name="adj" fmla="val 50505"/>
            </a:avLst>
          </a:prstGeom>
          <a:solidFill>
            <a:schemeClr val="accent6">
              <a:lumMod val="75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6705600" y="3200400"/>
            <a:ext cx="2133600" cy="1676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Improve Performance</a:t>
            </a:r>
          </a:p>
        </p:txBody>
      </p:sp>
      <p:sp>
        <p:nvSpPr>
          <p:cNvPr id="19" name="Title 1"/>
          <p:cNvSpPr txBox="1">
            <a:spLocks/>
          </p:cNvSpPr>
          <p:nvPr/>
        </p:nvSpPr>
        <p:spPr>
          <a:xfrm>
            <a:off x="76200" y="0"/>
            <a:ext cx="61722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4000" b="1" dirty="0" smtClean="0">
                <a:solidFill>
                  <a:srgbClr val="473A09"/>
                </a:solidFill>
                <a:latin typeface="Arial"/>
                <a:cs typeface="Arial"/>
              </a:rPr>
              <a:t>Analysis of HRM Polices</a:t>
            </a:r>
          </a:p>
        </p:txBody>
      </p:sp>
      <p:sp>
        <p:nvSpPr>
          <p:cNvPr id="21" name="TextBox 20"/>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4" name="TextBox 23"/>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6" name="Rectangle 25"/>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7" name="TextBox 26"/>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32" name="TextBox 31"/>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animBg="1"/>
      <p:bldP spid="20" grpId="0" animBg="1"/>
      <p:bldP spid="22" grpId="0" animBg="1"/>
      <p:bldP spid="23" grpId="0" animBg="1"/>
      <p:bldP spid="28" grpId="0" animBg="1"/>
      <p:bldP spid="29" grpId="0" animBg="1"/>
      <p:bldP spid="30" grpId="0" animBg="1"/>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9" name="TextBox 8"/>
          <p:cNvSpPr txBox="1"/>
          <p:nvPr/>
        </p:nvSpPr>
        <p:spPr>
          <a:xfrm>
            <a:off x="0" y="838200"/>
            <a:ext cx="6934200" cy="400110"/>
          </a:xfrm>
          <a:prstGeom prst="rect">
            <a:avLst/>
          </a:prstGeom>
          <a:noFill/>
        </p:spPr>
        <p:txBody>
          <a:bodyPr wrap="square" rtlCol="0">
            <a:spAutoFit/>
          </a:bodyPr>
          <a:lstStyle/>
          <a:p>
            <a:r>
              <a:rPr lang="en-US" sz="2000" spc="100" dirty="0" smtClean="0">
                <a:solidFill>
                  <a:schemeClr val="bg1"/>
                </a:solidFill>
                <a:latin typeface="Arial"/>
                <a:cs typeface="Arial"/>
              </a:rPr>
              <a:t> Strength and Weaknesses of Existing HRM Policy</a:t>
            </a:r>
            <a:endParaRPr lang="en-US" sz="2000" spc="100" dirty="0">
              <a:solidFill>
                <a:schemeClr val="bg1"/>
              </a:solidFill>
              <a:latin typeface="Arial"/>
              <a:cs typeface="Arial"/>
            </a:endParaRPr>
          </a:p>
        </p:txBody>
      </p:sp>
      <p:sp>
        <p:nvSpPr>
          <p:cNvPr id="10" name="Rectangle 9"/>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1600" b="1" dirty="0" smtClean="0"/>
              <a:t>Push</a:t>
            </a:r>
            <a:r>
              <a:rPr lang="en-US" sz="1600" b="1" kern="1200" dirty="0" smtClean="0"/>
              <a:t> Factors: Job Progression Lacking</a:t>
            </a:r>
            <a:endParaRPr lang="en-US" sz="1600" b="1" kern="1200" dirty="0"/>
          </a:p>
        </p:txBody>
      </p:sp>
      <p:sp>
        <p:nvSpPr>
          <p:cNvPr id="25" name="Rounded Rectangle 24"/>
          <p:cNvSpPr/>
          <p:nvPr/>
        </p:nvSpPr>
        <p:spPr>
          <a:xfrm>
            <a:off x="6858000" y="3657600"/>
            <a:ext cx="1828800" cy="1447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Employees leave BGC</a:t>
            </a:r>
          </a:p>
        </p:txBody>
      </p:sp>
      <p:sp>
        <p:nvSpPr>
          <p:cNvPr id="18" name="Rounded Rectangle 17"/>
          <p:cNvSpPr/>
          <p:nvPr/>
        </p:nvSpPr>
        <p:spPr>
          <a:xfrm>
            <a:off x="3200399" y="2438400"/>
            <a:ext cx="28956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Flat Organizational Structure</a:t>
            </a:r>
            <a:endParaRPr lang="en-SG" sz="1600" dirty="0"/>
          </a:p>
        </p:txBody>
      </p:sp>
      <p:sp>
        <p:nvSpPr>
          <p:cNvPr id="22" name="Isosceles Triangle 21"/>
          <p:cNvSpPr/>
          <p:nvPr/>
        </p:nvSpPr>
        <p:spPr>
          <a:xfrm rot="5400000">
            <a:off x="4533900" y="4152900"/>
            <a:ext cx="3810000" cy="381000"/>
          </a:xfrm>
          <a:prstGeom prst="triangle">
            <a:avLst>
              <a:gd name="adj" fmla="val 50505"/>
            </a:avLst>
          </a:prstGeom>
          <a:solidFill>
            <a:schemeClr val="accent6">
              <a:lumMod val="75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3200400" y="3429000"/>
            <a:ext cx="28956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Does Not Promote from Within</a:t>
            </a:r>
          </a:p>
        </p:txBody>
      </p:sp>
      <p:sp>
        <p:nvSpPr>
          <p:cNvPr id="17" name="Oval Callout 16"/>
          <p:cNvSpPr/>
          <p:nvPr/>
        </p:nvSpPr>
        <p:spPr>
          <a:xfrm>
            <a:off x="304800" y="2514600"/>
            <a:ext cx="2590800" cy="1676400"/>
          </a:xfrm>
          <a:prstGeom prst="wedgeEllipseCallout">
            <a:avLst>
              <a:gd name="adj1" fmla="val -29830"/>
              <a:gd name="adj2" fmla="val 82123"/>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They would hire externally for management positions. </a:t>
            </a:r>
            <a:endParaRPr lang="en-SG" sz="1600" dirty="0"/>
          </a:p>
        </p:txBody>
      </p:sp>
      <p:sp>
        <p:nvSpPr>
          <p:cNvPr id="19" name="TextBox 18"/>
          <p:cNvSpPr txBox="1"/>
          <p:nvPr/>
        </p:nvSpPr>
        <p:spPr>
          <a:xfrm>
            <a:off x="304800" y="4884003"/>
            <a:ext cx="2286000" cy="830997"/>
          </a:xfrm>
          <a:prstGeom prst="rect">
            <a:avLst/>
          </a:prstGeom>
          <a:noFill/>
          <a:ln>
            <a:solidFill>
              <a:srgbClr val="FFFFFF"/>
            </a:solidFill>
          </a:ln>
        </p:spPr>
        <p:txBody>
          <a:bodyPr wrap="square" rtlCol="0">
            <a:spAutoFit/>
          </a:bodyPr>
          <a:lstStyle/>
          <a:p>
            <a:r>
              <a:rPr lang="en-US" sz="1600" b="1" dirty="0" smtClean="0"/>
              <a:t>Gary,</a:t>
            </a:r>
          </a:p>
          <a:p>
            <a:pPr lvl="0">
              <a:defRPr/>
            </a:pPr>
            <a:r>
              <a:rPr lang="en-US" sz="1600" b="1" dirty="0" smtClean="0"/>
              <a:t>Senior Consultant</a:t>
            </a:r>
          </a:p>
          <a:p>
            <a:pPr lvl="0">
              <a:defRPr/>
            </a:pPr>
            <a:r>
              <a:rPr lang="en-US" sz="1600" b="1" dirty="0" smtClean="0"/>
              <a:t>HR Department</a:t>
            </a:r>
            <a:endParaRPr lang="en-US" sz="1600" b="1" dirty="0"/>
          </a:p>
        </p:txBody>
      </p:sp>
      <p:sp>
        <p:nvSpPr>
          <p:cNvPr id="21" name="Rounded Rectangle 20"/>
          <p:cNvSpPr/>
          <p:nvPr/>
        </p:nvSpPr>
        <p:spPr>
          <a:xfrm>
            <a:off x="3200400" y="4419600"/>
            <a:ext cx="28956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No opportunity for job rotation</a:t>
            </a:r>
          </a:p>
        </p:txBody>
      </p:sp>
      <p:sp>
        <p:nvSpPr>
          <p:cNvPr id="23" name="Rounded Rectangle 22"/>
          <p:cNvSpPr/>
          <p:nvPr/>
        </p:nvSpPr>
        <p:spPr>
          <a:xfrm>
            <a:off x="3200400" y="5410200"/>
            <a:ext cx="28956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ym typeface="Wingdings" pitchFamily="2" charset="2"/>
              </a:rPr>
              <a:t>Only one international deployment</a:t>
            </a:r>
          </a:p>
        </p:txBody>
      </p:sp>
      <p:sp>
        <p:nvSpPr>
          <p:cNvPr id="20" name="Title 1"/>
          <p:cNvSpPr txBox="1">
            <a:spLocks/>
          </p:cNvSpPr>
          <p:nvPr/>
        </p:nvSpPr>
        <p:spPr>
          <a:xfrm>
            <a:off x="76200" y="0"/>
            <a:ext cx="61722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4000" b="1" smtClean="0">
                <a:solidFill>
                  <a:srgbClr val="473A09"/>
                </a:solidFill>
                <a:latin typeface="Arial"/>
                <a:cs typeface="Arial"/>
              </a:rPr>
              <a:t>Analysis of HRM Polices</a:t>
            </a:r>
            <a:endParaRPr lang="en-US" sz="4000" b="1" dirty="0" smtClean="0">
              <a:solidFill>
                <a:srgbClr val="473A09"/>
              </a:solidFill>
              <a:latin typeface="Arial"/>
              <a:cs typeface="Arial"/>
            </a:endParaRPr>
          </a:p>
        </p:txBody>
      </p:sp>
      <p:sp>
        <p:nvSpPr>
          <p:cNvPr id="26" name="TextBox 25"/>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7" name="TextBox 26"/>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8" name="Rectangle 2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9" name="TextBox 28"/>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30" name="TextBox 29"/>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animBg="1"/>
      <p:bldP spid="22" grpId="0" animBg="1"/>
      <p:bldP spid="16" grpId="0" animBg="1"/>
      <p:bldP spid="17" grpId="0" animBg="1"/>
      <p:bldP spid="19" grpId="0" animBg="1"/>
      <p:bldP spid="21"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9" name="TextBox 8"/>
          <p:cNvSpPr txBox="1"/>
          <p:nvPr/>
        </p:nvSpPr>
        <p:spPr>
          <a:xfrm>
            <a:off x="0" y="838200"/>
            <a:ext cx="6934200" cy="400110"/>
          </a:xfrm>
          <a:prstGeom prst="rect">
            <a:avLst/>
          </a:prstGeom>
          <a:noFill/>
        </p:spPr>
        <p:txBody>
          <a:bodyPr wrap="square" rtlCol="0">
            <a:spAutoFit/>
          </a:bodyPr>
          <a:lstStyle/>
          <a:p>
            <a:r>
              <a:rPr lang="en-US" sz="2000" spc="100" dirty="0" smtClean="0">
                <a:solidFill>
                  <a:schemeClr val="bg1"/>
                </a:solidFill>
                <a:latin typeface="Arial"/>
                <a:cs typeface="Arial"/>
              </a:rPr>
              <a:t> Strength and Weaknesses of Existing HRM Policy</a:t>
            </a:r>
            <a:endParaRPr lang="en-US" sz="2000" spc="100" dirty="0">
              <a:solidFill>
                <a:schemeClr val="bg1"/>
              </a:solidFill>
              <a:latin typeface="Arial"/>
              <a:cs typeface="Arial"/>
            </a:endParaRPr>
          </a:p>
        </p:txBody>
      </p:sp>
      <p:sp>
        <p:nvSpPr>
          <p:cNvPr id="10" name="Rectangle 9"/>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1600" b="1" dirty="0" smtClean="0"/>
              <a:t>Push</a:t>
            </a:r>
            <a:r>
              <a:rPr lang="en-US" sz="1600" b="1" kern="1200" dirty="0" smtClean="0"/>
              <a:t> Factors: Job Design Lacks Specialization</a:t>
            </a:r>
            <a:endParaRPr lang="en-US" sz="1600" b="1" kern="1200" dirty="0"/>
          </a:p>
        </p:txBody>
      </p:sp>
      <p:sp>
        <p:nvSpPr>
          <p:cNvPr id="17" name="Oval Callout 16"/>
          <p:cNvSpPr/>
          <p:nvPr/>
        </p:nvSpPr>
        <p:spPr>
          <a:xfrm>
            <a:off x="685800" y="2514600"/>
            <a:ext cx="3733800" cy="1981200"/>
          </a:xfrm>
          <a:prstGeom prst="wedgeEllipseCallout">
            <a:avLst>
              <a:gd name="adj1" fmla="val -29830"/>
              <a:gd name="adj2" fmla="val 82123"/>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Need to be </a:t>
            </a:r>
            <a:r>
              <a:rPr lang="en-US" sz="1600" b="1" dirty="0" smtClean="0"/>
              <a:t>multi-disciplinary</a:t>
            </a:r>
            <a:r>
              <a:rPr lang="en-US" sz="1600" dirty="0" smtClean="0"/>
              <a:t>, You need to cover, telemarketing, client servicing, managing candidate, writing adverts.</a:t>
            </a:r>
            <a:endParaRPr lang="en-SG" sz="1600" dirty="0"/>
          </a:p>
        </p:txBody>
      </p:sp>
      <p:sp>
        <p:nvSpPr>
          <p:cNvPr id="15" name="TextBox 14"/>
          <p:cNvSpPr txBox="1"/>
          <p:nvPr/>
        </p:nvSpPr>
        <p:spPr>
          <a:xfrm>
            <a:off x="609600" y="5410200"/>
            <a:ext cx="3200400" cy="830997"/>
          </a:xfrm>
          <a:prstGeom prst="rect">
            <a:avLst/>
          </a:prstGeom>
          <a:noFill/>
          <a:ln>
            <a:solidFill>
              <a:srgbClr val="FFFFFF"/>
            </a:solidFill>
          </a:ln>
        </p:spPr>
        <p:txBody>
          <a:bodyPr wrap="square" rtlCol="0">
            <a:spAutoFit/>
          </a:bodyPr>
          <a:lstStyle/>
          <a:p>
            <a:r>
              <a:rPr lang="en-US" sz="1600" b="1" dirty="0" smtClean="0"/>
              <a:t>Adrian,</a:t>
            </a:r>
          </a:p>
          <a:p>
            <a:pPr lvl="0">
              <a:defRPr/>
            </a:pPr>
            <a:r>
              <a:rPr lang="en-US" sz="1600" b="1" dirty="0" smtClean="0"/>
              <a:t>Recruitment Consultant </a:t>
            </a:r>
          </a:p>
          <a:p>
            <a:pPr lvl="0">
              <a:defRPr/>
            </a:pPr>
            <a:r>
              <a:rPr lang="en-US" sz="1600" b="1" dirty="0" smtClean="0"/>
              <a:t>“Executives” Department</a:t>
            </a:r>
            <a:endParaRPr lang="en-US" sz="1600" b="1" dirty="0"/>
          </a:p>
        </p:txBody>
      </p:sp>
      <p:sp>
        <p:nvSpPr>
          <p:cNvPr id="20" name="Rounded Rectangle 19"/>
          <p:cNvSpPr/>
          <p:nvPr/>
        </p:nvSpPr>
        <p:spPr>
          <a:xfrm>
            <a:off x="5257800" y="2438400"/>
            <a:ext cx="3124200" cy="990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ym typeface="Wingdings" pitchFamily="2" charset="2"/>
              </a:rPr>
              <a:t>Steep learning curve</a:t>
            </a:r>
          </a:p>
        </p:txBody>
      </p:sp>
      <p:sp>
        <p:nvSpPr>
          <p:cNvPr id="21" name="Isosceles Triangle 20"/>
          <p:cNvSpPr/>
          <p:nvPr/>
        </p:nvSpPr>
        <p:spPr>
          <a:xfrm rot="5400000">
            <a:off x="2933700" y="4152900"/>
            <a:ext cx="3810000" cy="381000"/>
          </a:xfrm>
          <a:prstGeom prst="triangle">
            <a:avLst>
              <a:gd name="adj" fmla="val 50505"/>
            </a:avLst>
          </a:prstGeom>
          <a:solidFill>
            <a:schemeClr val="accent6">
              <a:lumMod val="75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5257800" y="3581400"/>
            <a:ext cx="31242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ym typeface="Wingdings" pitchFamily="2" charset="2"/>
              </a:rPr>
              <a:t>Leads to job burn out</a:t>
            </a:r>
          </a:p>
        </p:txBody>
      </p:sp>
      <p:sp>
        <p:nvSpPr>
          <p:cNvPr id="24" name="Rounded Rectangle 23"/>
          <p:cNvSpPr/>
          <p:nvPr/>
        </p:nvSpPr>
        <p:spPr>
          <a:xfrm>
            <a:off x="5257800" y="4572000"/>
            <a:ext cx="3124200" cy="1600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ym typeface="Wingdings" pitchFamily="2" charset="2"/>
              </a:rPr>
              <a:t>This is not done in established firms, BGC is not being “professional”</a:t>
            </a:r>
          </a:p>
        </p:txBody>
      </p:sp>
      <p:sp>
        <p:nvSpPr>
          <p:cNvPr id="16" name="Title 1"/>
          <p:cNvSpPr txBox="1">
            <a:spLocks/>
          </p:cNvSpPr>
          <p:nvPr/>
        </p:nvSpPr>
        <p:spPr>
          <a:xfrm>
            <a:off x="76200" y="0"/>
            <a:ext cx="61722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4000" b="1" smtClean="0">
                <a:solidFill>
                  <a:srgbClr val="473A09"/>
                </a:solidFill>
                <a:latin typeface="Arial"/>
                <a:cs typeface="Arial"/>
              </a:rPr>
              <a:t>Analysis of HRM Polices</a:t>
            </a:r>
            <a:endParaRPr lang="en-US" sz="4000" b="1" dirty="0" smtClean="0">
              <a:solidFill>
                <a:srgbClr val="473A09"/>
              </a:solidFill>
              <a:latin typeface="Arial"/>
              <a:cs typeface="Arial"/>
            </a:endParaRPr>
          </a:p>
        </p:txBody>
      </p:sp>
      <p:sp>
        <p:nvSpPr>
          <p:cNvPr id="18" name="TextBox 17"/>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9" name="TextBox 18"/>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2" name="Rectangle 21"/>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5" name="TextBox 24"/>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26" name="TextBox 25"/>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20" grpId="0" animBg="1"/>
      <p:bldP spid="21" grpId="0" animBg="1"/>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9" name="TextBox 8"/>
          <p:cNvSpPr txBox="1"/>
          <p:nvPr/>
        </p:nvSpPr>
        <p:spPr>
          <a:xfrm>
            <a:off x="0" y="838200"/>
            <a:ext cx="6934200" cy="400110"/>
          </a:xfrm>
          <a:prstGeom prst="rect">
            <a:avLst/>
          </a:prstGeom>
          <a:noFill/>
        </p:spPr>
        <p:txBody>
          <a:bodyPr wrap="square" rtlCol="0">
            <a:spAutoFit/>
          </a:bodyPr>
          <a:lstStyle/>
          <a:p>
            <a:r>
              <a:rPr lang="en-US" sz="2000" spc="100" dirty="0" smtClean="0">
                <a:solidFill>
                  <a:schemeClr val="bg1"/>
                </a:solidFill>
                <a:latin typeface="Arial"/>
                <a:cs typeface="Arial"/>
              </a:rPr>
              <a:t> Strength and Weaknesses of Existing HRM Policy</a:t>
            </a:r>
            <a:endParaRPr lang="en-US" sz="2000" spc="100" dirty="0">
              <a:solidFill>
                <a:schemeClr val="bg1"/>
              </a:solidFill>
              <a:latin typeface="Arial"/>
              <a:cs typeface="Arial"/>
            </a:endParaRPr>
          </a:p>
        </p:txBody>
      </p:sp>
      <p:sp>
        <p:nvSpPr>
          <p:cNvPr id="10" name="Rectangle 9"/>
          <p:cNvSpPr/>
          <p:nvPr/>
        </p:nvSpPr>
        <p:spPr>
          <a:xfrm>
            <a:off x="228600" y="18288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1600" b="1" dirty="0" smtClean="0"/>
              <a:t>Push</a:t>
            </a:r>
            <a:r>
              <a:rPr lang="en-US" sz="1600" b="1" kern="1200" dirty="0" smtClean="0"/>
              <a:t> Factors: Work-Life Balance Issues</a:t>
            </a:r>
            <a:endParaRPr lang="en-US" sz="1600" b="1" kern="1200" dirty="0"/>
          </a:p>
        </p:txBody>
      </p:sp>
      <p:sp>
        <p:nvSpPr>
          <p:cNvPr id="17" name="Oval Callout 16"/>
          <p:cNvSpPr/>
          <p:nvPr/>
        </p:nvSpPr>
        <p:spPr>
          <a:xfrm>
            <a:off x="990600" y="2286000"/>
            <a:ext cx="2667000" cy="762000"/>
          </a:xfrm>
          <a:prstGeom prst="wedgeEllipseCallout">
            <a:avLst>
              <a:gd name="adj1" fmla="val -29830"/>
              <a:gd name="adj2" fmla="val 82123"/>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…work till </a:t>
            </a:r>
            <a:r>
              <a:rPr lang="en-US" sz="1600" b="1" dirty="0"/>
              <a:t>1</a:t>
            </a:r>
            <a:r>
              <a:rPr lang="en-US" sz="1600" b="1" dirty="0" smtClean="0"/>
              <a:t>am</a:t>
            </a:r>
            <a:r>
              <a:rPr lang="en-US" sz="1600" dirty="0" smtClean="0"/>
              <a:t>…</a:t>
            </a:r>
            <a:endParaRPr lang="en-SG" sz="1600" dirty="0"/>
          </a:p>
        </p:txBody>
      </p:sp>
      <p:sp>
        <p:nvSpPr>
          <p:cNvPr id="21" name="Isosceles Triangle 20"/>
          <p:cNvSpPr/>
          <p:nvPr/>
        </p:nvSpPr>
        <p:spPr>
          <a:xfrm rot="5400000">
            <a:off x="3314700" y="2857500"/>
            <a:ext cx="1524000" cy="381000"/>
          </a:xfrm>
          <a:prstGeom prst="triangle">
            <a:avLst>
              <a:gd name="adj" fmla="val 50505"/>
            </a:avLst>
          </a:prstGeom>
          <a:solidFill>
            <a:schemeClr val="accent6">
              <a:lumMod val="75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09600" y="3048000"/>
            <a:ext cx="2286000" cy="830997"/>
          </a:xfrm>
          <a:prstGeom prst="rect">
            <a:avLst/>
          </a:prstGeom>
          <a:noFill/>
          <a:ln>
            <a:noFill/>
          </a:ln>
        </p:spPr>
        <p:txBody>
          <a:bodyPr wrap="square" rtlCol="0">
            <a:spAutoFit/>
          </a:bodyPr>
          <a:lstStyle/>
          <a:p>
            <a:r>
              <a:rPr lang="en-US" sz="1600" b="1" dirty="0" smtClean="0"/>
              <a:t>Gary,</a:t>
            </a:r>
          </a:p>
          <a:p>
            <a:pPr lvl="0">
              <a:defRPr/>
            </a:pPr>
            <a:r>
              <a:rPr lang="en-US" sz="1600" b="1" dirty="0" smtClean="0"/>
              <a:t>Senior Consultant</a:t>
            </a:r>
          </a:p>
          <a:p>
            <a:pPr lvl="0">
              <a:defRPr/>
            </a:pPr>
            <a:r>
              <a:rPr lang="en-US" sz="1600" b="1" dirty="0" smtClean="0"/>
              <a:t>HR Department</a:t>
            </a:r>
            <a:endParaRPr lang="en-US" sz="1600" b="1" dirty="0"/>
          </a:p>
        </p:txBody>
      </p:sp>
      <p:sp>
        <p:nvSpPr>
          <p:cNvPr id="19" name="Rectangle 18"/>
          <p:cNvSpPr/>
          <p:nvPr/>
        </p:nvSpPr>
        <p:spPr>
          <a:xfrm>
            <a:off x="228600" y="40386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1600" b="1" dirty="0" smtClean="0"/>
              <a:t>Push</a:t>
            </a:r>
            <a:r>
              <a:rPr lang="en-US" sz="1600" b="1" kern="1200" dirty="0" smtClean="0"/>
              <a:t> Factors: Rigid Policies</a:t>
            </a:r>
            <a:endParaRPr lang="en-US" sz="1600" b="1" kern="1200" dirty="0"/>
          </a:p>
        </p:txBody>
      </p:sp>
      <p:sp>
        <p:nvSpPr>
          <p:cNvPr id="22" name="Rounded Rectangle 21"/>
          <p:cNvSpPr/>
          <p:nvPr/>
        </p:nvSpPr>
        <p:spPr>
          <a:xfrm>
            <a:off x="4572000" y="2362200"/>
            <a:ext cx="4038600" cy="609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Unable to give time to other aspects in life</a:t>
            </a:r>
            <a:endParaRPr lang="en-US" b="1" dirty="0" smtClean="0">
              <a:sym typeface="Wingdings" pitchFamily="2" charset="2"/>
            </a:endParaRPr>
          </a:p>
        </p:txBody>
      </p:sp>
      <p:sp>
        <p:nvSpPr>
          <p:cNvPr id="25" name="Rounded Rectangle 24"/>
          <p:cNvSpPr/>
          <p:nvPr/>
        </p:nvSpPr>
        <p:spPr>
          <a:xfrm>
            <a:off x="4572000" y="3124200"/>
            <a:ext cx="4038600" cy="609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Unhealthy stress at work</a:t>
            </a:r>
            <a:endParaRPr lang="en-US" b="1" dirty="0" smtClean="0">
              <a:sym typeface="Wingdings" pitchFamily="2" charset="2"/>
            </a:endParaRPr>
          </a:p>
        </p:txBody>
      </p:sp>
      <p:sp>
        <p:nvSpPr>
          <p:cNvPr id="26" name="TextBox 25"/>
          <p:cNvSpPr txBox="1"/>
          <p:nvPr/>
        </p:nvSpPr>
        <p:spPr>
          <a:xfrm>
            <a:off x="228600" y="4649450"/>
            <a:ext cx="4191000" cy="1446550"/>
          </a:xfrm>
          <a:prstGeom prst="rect">
            <a:avLst/>
          </a:prstGeom>
          <a:solidFill>
            <a:schemeClr val="accent6">
              <a:lumMod val="75000"/>
              <a:alpha val="10000"/>
            </a:schemeClr>
          </a:solidFill>
        </p:spPr>
        <p:txBody>
          <a:bodyPr wrap="square" rtlCol="0">
            <a:spAutoFit/>
          </a:bodyPr>
          <a:lstStyle/>
          <a:p>
            <a:endParaRPr lang="en-US" sz="1600" b="1" dirty="0" smtClean="0"/>
          </a:p>
          <a:p>
            <a:pPr>
              <a:buFont typeface="Arial" pitchFamily="34" charset="0"/>
              <a:buChar char="•"/>
            </a:pPr>
            <a:r>
              <a:rPr lang="en-US" dirty="0" smtClean="0"/>
              <a:t> Rigid HR Policies (E.g. MC policy)</a:t>
            </a:r>
          </a:p>
          <a:p>
            <a:pPr>
              <a:buFont typeface="Arial" pitchFamily="34" charset="0"/>
              <a:buChar char="•"/>
            </a:pPr>
            <a:r>
              <a:rPr lang="en-US" dirty="0" smtClean="0"/>
              <a:t> Little room for second chances</a:t>
            </a:r>
          </a:p>
          <a:p>
            <a:pPr>
              <a:buFont typeface="Arial" pitchFamily="34" charset="0"/>
              <a:buChar char="•"/>
            </a:pPr>
            <a:r>
              <a:rPr lang="en-US" dirty="0" smtClean="0"/>
              <a:t> Makes it easy for one to get fired</a:t>
            </a:r>
          </a:p>
          <a:p>
            <a:endParaRPr lang="en-US" dirty="0" smtClean="0"/>
          </a:p>
        </p:txBody>
      </p:sp>
      <p:sp>
        <p:nvSpPr>
          <p:cNvPr id="27" name="Oval Callout 26"/>
          <p:cNvSpPr/>
          <p:nvPr/>
        </p:nvSpPr>
        <p:spPr>
          <a:xfrm>
            <a:off x="5257800" y="4114800"/>
            <a:ext cx="3429000" cy="1371600"/>
          </a:xfrm>
          <a:prstGeom prst="wedgeEllipseCallout">
            <a:avLst>
              <a:gd name="adj1" fmla="val -40052"/>
              <a:gd name="adj2" fmla="val 67679"/>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If you cannot hit sales targets </a:t>
            </a:r>
            <a:r>
              <a:rPr lang="en-US" sz="1600" b="1" dirty="0" smtClean="0"/>
              <a:t>2 months in a row</a:t>
            </a:r>
            <a:r>
              <a:rPr lang="en-US" sz="1600" dirty="0" smtClean="0"/>
              <a:t>, you will be asked to </a:t>
            </a:r>
            <a:r>
              <a:rPr lang="en-US" sz="1600" b="1" dirty="0" smtClean="0"/>
              <a:t>leave</a:t>
            </a:r>
            <a:endParaRPr lang="en-SG" sz="1600" b="1" dirty="0"/>
          </a:p>
        </p:txBody>
      </p:sp>
      <p:sp>
        <p:nvSpPr>
          <p:cNvPr id="29" name="TextBox 28"/>
          <p:cNvSpPr txBox="1"/>
          <p:nvPr/>
        </p:nvSpPr>
        <p:spPr>
          <a:xfrm>
            <a:off x="4495800" y="5417403"/>
            <a:ext cx="3200400" cy="830997"/>
          </a:xfrm>
          <a:prstGeom prst="rect">
            <a:avLst/>
          </a:prstGeom>
          <a:noFill/>
          <a:ln>
            <a:noFill/>
          </a:ln>
        </p:spPr>
        <p:txBody>
          <a:bodyPr wrap="square" rtlCol="0">
            <a:spAutoFit/>
          </a:bodyPr>
          <a:lstStyle/>
          <a:p>
            <a:r>
              <a:rPr lang="en-US" sz="1600" b="1" dirty="0" smtClean="0"/>
              <a:t>Adrian,</a:t>
            </a:r>
          </a:p>
          <a:p>
            <a:pPr lvl="0">
              <a:defRPr/>
            </a:pPr>
            <a:r>
              <a:rPr lang="en-US" sz="1600" b="1" dirty="0" smtClean="0"/>
              <a:t>Recruitment Consultant </a:t>
            </a:r>
          </a:p>
          <a:p>
            <a:pPr lvl="0">
              <a:defRPr/>
            </a:pPr>
            <a:r>
              <a:rPr lang="en-US" sz="1600" b="1" dirty="0" smtClean="0"/>
              <a:t>“Executives” Department</a:t>
            </a:r>
            <a:endParaRPr lang="en-US" sz="1600" b="1" dirty="0"/>
          </a:p>
        </p:txBody>
      </p:sp>
      <p:sp>
        <p:nvSpPr>
          <p:cNvPr id="18" name="Title 1"/>
          <p:cNvSpPr txBox="1">
            <a:spLocks/>
          </p:cNvSpPr>
          <p:nvPr/>
        </p:nvSpPr>
        <p:spPr>
          <a:xfrm>
            <a:off x="76200" y="0"/>
            <a:ext cx="61722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4000" b="1" dirty="0" smtClean="0">
                <a:solidFill>
                  <a:srgbClr val="473A09"/>
                </a:solidFill>
                <a:latin typeface="Arial"/>
                <a:cs typeface="Arial"/>
              </a:rPr>
              <a:t>Analysis of HRM Polices</a:t>
            </a:r>
          </a:p>
        </p:txBody>
      </p:sp>
      <p:sp>
        <p:nvSpPr>
          <p:cNvPr id="23" name="TextBox 22"/>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4" name="TextBox 23"/>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8" name="Rectangle 2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30" name="TextBox 29"/>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31" name="TextBox 30"/>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21" grpId="0" animBg="1"/>
      <p:bldP spid="16" grpId="0"/>
      <p:bldP spid="19" grpId="0" animBg="1"/>
      <p:bldP spid="22" grpId="0" animBg="1"/>
      <p:bldP spid="25" grpId="0" animBg="1"/>
      <p:bldP spid="26" grpId="0" animBg="1"/>
      <p:bldP spid="27" grpId="0" animBg="1"/>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6" name="Rounded Rectangle 5"/>
          <p:cNvSpPr/>
          <p:nvPr/>
        </p:nvSpPr>
        <p:spPr>
          <a:xfrm>
            <a:off x="7162800" y="3124200"/>
            <a:ext cx="1600200" cy="1828800"/>
          </a:xfrm>
          <a:prstGeom prst="roundRect">
            <a:avLst/>
          </a:prstGeom>
          <a:blipFill rotWithShape="1">
            <a:blip r:embed="rId4" cstate="print"/>
            <a:stretch>
              <a:fillRect/>
            </a:stretch>
          </a:blipFill>
          <a:ln>
            <a:solidFill>
              <a:srgbClr val="FFFFFF"/>
            </a:solidFill>
          </a:ln>
          <a:scene3d>
            <a:camera prst="orthographicFront"/>
            <a:lightRig rig="threePt" dir="t"/>
          </a:scene3d>
          <a:sp3d>
            <a:bevelT prst="convex"/>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057400" y="3505200"/>
            <a:ext cx="5791200" cy="923330"/>
          </a:xfrm>
          <a:prstGeom prst="rect">
            <a:avLst/>
          </a:prstGeom>
          <a:noFill/>
          <a:ln>
            <a:noFill/>
          </a:ln>
        </p:spPr>
        <p:txBody>
          <a:bodyPr wrap="square" rtlCol="0">
            <a:spAutoFit/>
          </a:bodyPr>
          <a:lstStyle/>
          <a:p>
            <a:r>
              <a:rPr lang="en-US" b="1" u="sng" dirty="0" smtClean="0">
                <a:latin typeface="Arial"/>
                <a:cs typeface="Arial"/>
              </a:rPr>
              <a:t>5) Michelle </a:t>
            </a:r>
          </a:p>
          <a:p>
            <a:r>
              <a:rPr lang="en-US" dirty="0" smtClean="0">
                <a:latin typeface="Arial"/>
                <a:cs typeface="Arial"/>
              </a:rPr>
              <a:t>Former Temporary staff as at 2012</a:t>
            </a:r>
          </a:p>
          <a:p>
            <a:r>
              <a:rPr lang="en-US" dirty="0" smtClean="0">
                <a:latin typeface="Arial"/>
                <a:cs typeface="Arial"/>
              </a:rPr>
              <a:t>Recruitment Consultant for temporary jobs</a:t>
            </a:r>
            <a:endParaRPr lang="en-US" dirty="0">
              <a:latin typeface="Arial"/>
              <a:cs typeface="Arial"/>
            </a:endParaRPr>
          </a:p>
        </p:txBody>
      </p:sp>
      <p:sp>
        <p:nvSpPr>
          <p:cNvPr id="13" name="Rounded Rectangle 12"/>
          <p:cNvSpPr/>
          <p:nvPr/>
        </p:nvSpPr>
        <p:spPr>
          <a:xfrm>
            <a:off x="609600" y="1676400"/>
            <a:ext cx="1295400" cy="1676400"/>
          </a:xfrm>
          <a:prstGeom prst="roundRect">
            <a:avLst/>
          </a:prstGeom>
          <a:blipFill rotWithShape="1">
            <a:blip r:embed="rId5" cstate="print"/>
            <a:stretch>
              <a:fillRect/>
            </a:stretch>
          </a:blipFill>
          <a:ln>
            <a:solidFill>
              <a:srgbClr val="FFFFFF"/>
            </a:solidFill>
          </a:ln>
          <a:scene3d>
            <a:camera prst="orthographicFront"/>
            <a:lightRig rig="threePt" dir="t"/>
          </a:scene3d>
          <a:sp3d>
            <a:bevelT prst="convex"/>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905000" y="1905000"/>
            <a:ext cx="5791200" cy="923330"/>
          </a:xfrm>
          <a:prstGeom prst="rect">
            <a:avLst/>
          </a:prstGeom>
          <a:noFill/>
          <a:ln>
            <a:solidFill>
              <a:srgbClr val="FFFFFF"/>
            </a:solidFill>
          </a:ln>
        </p:spPr>
        <p:txBody>
          <a:bodyPr wrap="square" rtlCol="0">
            <a:spAutoFit/>
          </a:bodyPr>
          <a:lstStyle/>
          <a:p>
            <a:r>
              <a:rPr lang="en-US" b="1" u="sng" dirty="0" smtClean="0">
                <a:latin typeface="Arial"/>
                <a:cs typeface="Arial"/>
              </a:rPr>
              <a:t>4) Yvonne </a:t>
            </a:r>
          </a:p>
          <a:p>
            <a:r>
              <a:rPr lang="en-US" dirty="0" smtClean="0">
                <a:latin typeface="Arial"/>
                <a:cs typeface="Arial"/>
              </a:rPr>
              <a:t>Former employee as at 2012 (Full-time)</a:t>
            </a:r>
          </a:p>
          <a:p>
            <a:r>
              <a:rPr lang="en-US" dirty="0" smtClean="0">
                <a:latin typeface="Arial"/>
                <a:cs typeface="Arial"/>
              </a:rPr>
              <a:t>Recruitment Consultant for temporary jobs</a:t>
            </a:r>
            <a:endParaRPr lang="en-US" dirty="0">
              <a:latin typeface="Arial"/>
              <a:cs typeface="Arial"/>
            </a:endParaRPr>
          </a:p>
        </p:txBody>
      </p:sp>
      <p:sp>
        <p:nvSpPr>
          <p:cNvPr id="12" name="Rounded Rectangle 11"/>
          <p:cNvSpPr/>
          <p:nvPr/>
        </p:nvSpPr>
        <p:spPr>
          <a:xfrm>
            <a:off x="609600" y="4648200"/>
            <a:ext cx="1371600" cy="1600200"/>
          </a:xfrm>
          <a:prstGeom prst="roundRect">
            <a:avLst/>
          </a:prstGeom>
          <a:blipFill rotWithShape="1">
            <a:blip r:embed="rId6" cstate="print"/>
            <a:stretch>
              <a:fillRect/>
            </a:stretch>
          </a:blipFill>
          <a:ln>
            <a:solidFill>
              <a:srgbClr val="FFFFFF"/>
            </a:solidFill>
          </a:ln>
          <a:scene3d>
            <a:camera prst="orthographicFront"/>
            <a:lightRig rig="threePt" dir="t"/>
          </a:scene3d>
          <a:sp3d>
            <a:bevelT prst="convex"/>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057400" y="5020270"/>
            <a:ext cx="5791200" cy="923330"/>
          </a:xfrm>
          <a:prstGeom prst="rect">
            <a:avLst/>
          </a:prstGeom>
          <a:noFill/>
          <a:ln>
            <a:noFill/>
          </a:ln>
        </p:spPr>
        <p:txBody>
          <a:bodyPr wrap="square" rtlCol="0">
            <a:spAutoFit/>
          </a:bodyPr>
          <a:lstStyle/>
          <a:p>
            <a:r>
              <a:rPr lang="en-US" b="1" u="sng" dirty="0" smtClean="0">
                <a:latin typeface="Arial"/>
                <a:cs typeface="Arial"/>
              </a:rPr>
              <a:t>6) Sharon</a:t>
            </a:r>
          </a:p>
          <a:p>
            <a:r>
              <a:rPr lang="en-US" dirty="0" smtClean="0">
                <a:latin typeface="Arial"/>
                <a:cs typeface="Arial"/>
              </a:rPr>
              <a:t>BGC candidate 2009 and 2010 </a:t>
            </a:r>
          </a:p>
          <a:p>
            <a:r>
              <a:rPr lang="en-US" dirty="0" smtClean="0">
                <a:latin typeface="Arial"/>
                <a:cs typeface="Arial"/>
              </a:rPr>
              <a:t>2 successful jobs in different sectors</a:t>
            </a:r>
            <a:endParaRPr lang="en-US" dirty="0">
              <a:latin typeface="Arial"/>
              <a:cs typeface="Arial"/>
            </a:endParaRPr>
          </a:p>
        </p:txBody>
      </p:sp>
      <p:sp>
        <p:nvSpPr>
          <p:cNvPr id="16"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Research Methodology</a:t>
            </a:r>
          </a:p>
        </p:txBody>
      </p:sp>
      <p:sp>
        <p:nvSpPr>
          <p:cNvPr id="17" name="TextBox 16"/>
          <p:cNvSpPr txBox="1"/>
          <p:nvPr/>
        </p:nvSpPr>
        <p:spPr>
          <a:xfrm>
            <a:off x="7620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Who we interviewed</a:t>
            </a:r>
            <a:endParaRPr lang="en-US" sz="2000" spc="100" dirty="0">
              <a:solidFill>
                <a:schemeClr val="bg1"/>
              </a:solidFill>
              <a:latin typeface="Arial"/>
              <a:cs typeface="Arial"/>
            </a:endParaRPr>
          </a:p>
        </p:txBody>
      </p:sp>
      <p:sp>
        <p:nvSpPr>
          <p:cNvPr id="18" name="TextBox 17"/>
          <p:cNvSpPr txBox="1"/>
          <p:nvPr/>
        </p:nvSpPr>
        <p:spPr>
          <a:xfrm>
            <a:off x="16002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
        <p:nvSpPr>
          <p:cNvPr id="19" name="TextBox 18"/>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0" name="TextBox 19"/>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1" name="Rectangle 20"/>
          <p:cNvSpPr/>
          <p:nvPr/>
        </p:nvSpPr>
        <p:spPr>
          <a:xfrm>
            <a:off x="-12700" y="6400800"/>
            <a:ext cx="1460500" cy="457200"/>
          </a:xfrm>
          <a:prstGeom prst="rect">
            <a:avLst/>
          </a:prstGeom>
          <a:solidFill>
            <a:schemeClr val="bg1"/>
          </a:solidFill>
          <a:ln w="38100" cmpd="sng">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smtClean="0">
                <a:solidFill>
                  <a:schemeClr val="tx1"/>
                </a:solidFill>
                <a:latin typeface="Arial"/>
                <a:cs typeface="Arial"/>
              </a:rPr>
              <a:t>BGC Group</a:t>
            </a:r>
            <a:endParaRPr lang="en-SG" b="1" dirty="0">
              <a:solidFill>
                <a:schemeClr val="tx1"/>
              </a:solidFill>
              <a:latin typeface="Arial"/>
              <a:cs typeface="Arial"/>
            </a:endParaRPr>
          </a:p>
        </p:txBody>
      </p:sp>
      <p:sp>
        <p:nvSpPr>
          <p:cNvPr id="22" name="TextBox 21"/>
          <p:cNvSpPr txBox="1"/>
          <p:nvPr/>
        </p:nvSpPr>
        <p:spPr>
          <a:xfrm>
            <a:off x="3067472" y="6456368"/>
            <a:ext cx="2799928" cy="369332"/>
          </a:xfrm>
          <a:prstGeom prst="rect">
            <a:avLst/>
          </a:prstGeom>
          <a:noFill/>
        </p:spPr>
        <p:txBody>
          <a:bodyPr wrap="square" rtlCol="0">
            <a:spAutoFit/>
          </a:bodyPr>
          <a:lstStyle/>
          <a:p>
            <a:pPr algn="ctr"/>
            <a:r>
              <a:rPr lang="en-SG" dirty="0" smtClean="0">
                <a:solidFill>
                  <a:schemeClr val="bg1"/>
                </a:solidFill>
                <a:latin typeface="Arial"/>
                <a:cs typeface="Arial"/>
              </a:rPr>
              <a:t>HR Analysis</a:t>
            </a:r>
            <a:endParaRPr lang="en-SG" dirty="0">
              <a:solidFill>
                <a:schemeClr val="bg1"/>
              </a:solidFill>
              <a:latin typeface="Arial"/>
              <a:cs typeface="Arial"/>
            </a:endParaRPr>
          </a:p>
        </p:txBody>
      </p:sp>
    </p:spTree>
    <p:extLst>
      <p:ext uri="{BB962C8B-B14F-4D97-AF65-F5344CB8AC3E}">
        <p14:creationId xmlns:p14="http://schemas.microsoft.com/office/powerpoint/2010/main" val="20370508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9" name="TextBox 8"/>
          <p:cNvSpPr txBox="1"/>
          <p:nvPr/>
        </p:nvSpPr>
        <p:spPr>
          <a:xfrm>
            <a:off x="0" y="838200"/>
            <a:ext cx="6934200" cy="400110"/>
          </a:xfrm>
          <a:prstGeom prst="rect">
            <a:avLst/>
          </a:prstGeom>
          <a:noFill/>
        </p:spPr>
        <p:txBody>
          <a:bodyPr wrap="square" rtlCol="0">
            <a:spAutoFit/>
          </a:bodyPr>
          <a:lstStyle/>
          <a:p>
            <a:r>
              <a:rPr lang="en-US" sz="2000" spc="100" dirty="0" smtClean="0">
                <a:solidFill>
                  <a:schemeClr val="bg1"/>
                </a:solidFill>
                <a:latin typeface="Arial"/>
                <a:cs typeface="Arial"/>
              </a:rPr>
              <a:t>Strength and Weaknesses of Existing HRM Policy</a:t>
            </a:r>
            <a:endParaRPr lang="en-US" sz="2000" spc="100" dirty="0">
              <a:solidFill>
                <a:schemeClr val="bg1"/>
              </a:solidFill>
              <a:latin typeface="Arial"/>
              <a:cs typeface="Arial"/>
            </a:endParaRPr>
          </a:p>
        </p:txBody>
      </p:sp>
      <p:sp>
        <p:nvSpPr>
          <p:cNvPr id="10" name="Rectangle 9"/>
          <p:cNvSpPr/>
          <p:nvPr/>
        </p:nvSpPr>
        <p:spPr>
          <a:xfrm>
            <a:off x="228600" y="16764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1600" b="1" dirty="0" smtClean="0"/>
              <a:t>Push</a:t>
            </a:r>
            <a:r>
              <a:rPr lang="en-US" sz="1600" b="1" kern="1200" dirty="0" smtClean="0"/>
              <a:t> Factors: Work-Life Balance Issues</a:t>
            </a:r>
            <a:endParaRPr lang="en-US" sz="1600" b="1" kern="1200" dirty="0"/>
          </a:p>
        </p:txBody>
      </p:sp>
      <p:sp>
        <p:nvSpPr>
          <p:cNvPr id="17" name="Oval Callout 16"/>
          <p:cNvSpPr/>
          <p:nvPr/>
        </p:nvSpPr>
        <p:spPr>
          <a:xfrm>
            <a:off x="990600" y="2133600"/>
            <a:ext cx="2667000" cy="762000"/>
          </a:xfrm>
          <a:prstGeom prst="wedgeEllipseCallout">
            <a:avLst>
              <a:gd name="adj1" fmla="val -29830"/>
              <a:gd name="adj2" fmla="val 8212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…work till </a:t>
            </a:r>
            <a:r>
              <a:rPr lang="en-US" sz="1600" b="1" dirty="0" smtClean="0"/>
              <a:t>4am</a:t>
            </a:r>
            <a:r>
              <a:rPr lang="en-US" sz="1600" dirty="0" smtClean="0"/>
              <a:t>…</a:t>
            </a:r>
            <a:endParaRPr lang="en-SG" sz="1600" dirty="0"/>
          </a:p>
        </p:txBody>
      </p:sp>
      <p:sp>
        <p:nvSpPr>
          <p:cNvPr id="21" name="Isosceles Triangle 20"/>
          <p:cNvSpPr/>
          <p:nvPr/>
        </p:nvSpPr>
        <p:spPr>
          <a:xfrm rot="5400000">
            <a:off x="3314700" y="2705100"/>
            <a:ext cx="1524000" cy="381000"/>
          </a:xfrm>
          <a:prstGeom prst="triangle">
            <a:avLst>
              <a:gd name="adj" fmla="val 50505"/>
            </a:avLst>
          </a:prstGeom>
          <a:solidFill>
            <a:schemeClr val="accent6">
              <a:lumMod val="75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09600" y="2895600"/>
            <a:ext cx="2286000" cy="830997"/>
          </a:xfrm>
          <a:prstGeom prst="rect">
            <a:avLst/>
          </a:prstGeom>
          <a:noFill/>
          <a:ln>
            <a:noFill/>
          </a:ln>
        </p:spPr>
        <p:txBody>
          <a:bodyPr wrap="square" rtlCol="0">
            <a:spAutoFit/>
          </a:bodyPr>
          <a:lstStyle/>
          <a:p>
            <a:r>
              <a:rPr lang="en-US" sz="1600" b="1" dirty="0" smtClean="0"/>
              <a:t>Gary,</a:t>
            </a:r>
          </a:p>
          <a:p>
            <a:pPr lvl="0">
              <a:defRPr/>
            </a:pPr>
            <a:r>
              <a:rPr lang="en-US" sz="1600" b="1" dirty="0" smtClean="0"/>
              <a:t>Senior Consultant</a:t>
            </a:r>
          </a:p>
          <a:p>
            <a:pPr lvl="0">
              <a:defRPr/>
            </a:pPr>
            <a:r>
              <a:rPr lang="en-US" sz="1600" b="1" dirty="0" smtClean="0"/>
              <a:t>HR Department</a:t>
            </a:r>
            <a:endParaRPr lang="en-US" sz="1600" b="1" dirty="0"/>
          </a:p>
        </p:txBody>
      </p:sp>
      <p:sp>
        <p:nvSpPr>
          <p:cNvPr id="19" name="Rectangle 18"/>
          <p:cNvSpPr/>
          <p:nvPr/>
        </p:nvSpPr>
        <p:spPr>
          <a:xfrm>
            <a:off x="228600" y="3886200"/>
            <a:ext cx="8686800" cy="381000"/>
          </a:xfrm>
          <a:prstGeom prst="rect">
            <a:avLst/>
          </a:prstGeom>
          <a:solidFill>
            <a:srgbClr val="6F9FBF"/>
          </a:solidFill>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defTabSz="2044700">
              <a:lnSpc>
                <a:spcPct val="90000"/>
              </a:lnSpc>
              <a:spcBef>
                <a:spcPct val="0"/>
              </a:spcBef>
              <a:spcAft>
                <a:spcPct val="35000"/>
              </a:spcAft>
            </a:pPr>
            <a:r>
              <a:rPr lang="en-US" sz="1600" b="1" dirty="0" smtClean="0"/>
              <a:t>Push</a:t>
            </a:r>
            <a:r>
              <a:rPr lang="en-US" sz="1600" b="1" kern="1200" dirty="0" smtClean="0"/>
              <a:t> Factors: Rigid Policies</a:t>
            </a:r>
            <a:endParaRPr lang="en-US" sz="1600" b="1" kern="1200" dirty="0"/>
          </a:p>
        </p:txBody>
      </p:sp>
      <p:sp>
        <p:nvSpPr>
          <p:cNvPr id="22" name="Rounded Rectangle 21"/>
          <p:cNvSpPr/>
          <p:nvPr/>
        </p:nvSpPr>
        <p:spPr>
          <a:xfrm>
            <a:off x="4572000" y="2209800"/>
            <a:ext cx="4038600" cy="609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Unable to give time to other aspects in life</a:t>
            </a:r>
            <a:endParaRPr lang="en-US" b="1" dirty="0" smtClean="0">
              <a:sym typeface="Wingdings" pitchFamily="2" charset="2"/>
            </a:endParaRPr>
          </a:p>
        </p:txBody>
      </p:sp>
      <p:sp>
        <p:nvSpPr>
          <p:cNvPr id="25" name="Rounded Rectangle 24"/>
          <p:cNvSpPr/>
          <p:nvPr/>
        </p:nvSpPr>
        <p:spPr>
          <a:xfrm>
            <a:off x="4572000" y="2971800"/>
            <a:ext cx="4038600" cy="609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Unhealthy stress at work</a:t>
            </a:r>
            <a:endParaRPr lang="en-US" b="1" dirty="0" smtClean="0">
              <a:sym typeface="Wingdings" pitchFamily="2" charset="2"/>
            </a:endParaRPr>
          </a:p>
        </p:txBody>
      </p:sp>
      <p:sp>
        <p:nvSpPr>
          <p:cNvPr id="26" name="TextBox 25"/>
          <p:cNvSpPr txBox="1"/>
          <p:nvPr/>
        </p:nvSpPr>
        <p:spPr>
          <a:xfrm>
            <a:off x="228600" y="4649450"/>
            <a:ext cx="4191000" cy="1446550"/>
          </a:xfrm>
          <a:prstGeom prst="rect">
            <a:avLst/>
          </a:prstGeom>
          <a:solidFill>
            <a:schemeClr val="accent6">
              <a:lumMod val="75000"/>
              <a:alpha val="10000"/>
            </a:schemeClr>
          </a:solidFill>
        </p:spPr>
        <p:txBody>
          <a:bodyPr wrap="square" rtlCol="0">
            <a:spAutoFit/>
          </a:bodyPr>
          <a:lstStyle/>
          <a:p>
            <a:endParaRPr lang="en-US" sz="1600" b="1" dirty="0" smtClean="0"/>
          </a:p>
          <a:p>
            <a:pPr>
              <a:buFont typeface="Arial" pitchFamily="34" charset="0"/>
              <a:buChar char="•"/>
            </a:pPr>
            <a:r>
              <a:rPr lang="en-US" dirty="0" smtClean="0"/>
              <a:t> Rigid HR Policies (E.g. MC policy)</a:t>
            </a:r>
          </a:p>
          <a:p>
            <a:pPr>
              <a:buFont typeface="Arial" pitchFamily="34" charset="0"/>
              <a:buChar char="•"/>
            </a:pPr>
            <a:r>
              <a:rPr lang="en-US" dirty="0" smtClean="0"/>
              <a:t> Little room for second chances</a:t>
            </a:r>
          </a:p>
          <a:p>
            <a:pPr>
              <a:buFont typeface="Arial" pitchFamily="34" charset="0"/>
              <a:buChar char="•"/>
            </a:pPr>
            <a:r>
              <a:rPr lang="en-US" dirty="0" smtClean="0"/>
              <a:t> Makes it easy for one to get fired</a:t>
            </a:r>
          </a:p>
          <a:p>
            <a:endParaRPr lang="en-US" dirty="0" smtClean="0"/>
          </a:p>
        </p:txBody>
      </p:sp>
      <p:sp>
        <p:nvSpPr>
          <p:cNvPr id="27" name="Oval Callout 26"/>
          <p:cNvSpPr/>
          <p:nvPr/>
        </p:nvSpPr>
        <p:spPr>
          <a:xfrm>
            <a:off x="5257800" y="4114800"/>
            <a:ext cx="3429000" cy="1371600"/>
          </a:xfrm>
          <a:prstGeom prst="wedgeEllipseCallout">
            <a:avLst>
              <a:gd name="adj1" fmla="val -40052"/>
              <a:gd name="adj2" fmla="val 6767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If you cannot hit sales targets </a:t>
            </a:r>
            <a:r>
              <a:rPr lang="en-US" sz="1600" b="1" dirty="0" smtClean="0"/>
              <a:t>2 months in a row</a:t>
            </a:r>
            <a:r>
              <a:rPr lang="en-US" sz="1600" dirty="0" smtClean="0"/>
              <a:t>, you will be asked to </a:t>
            </a:r>
            <a:r>
              <a:rPr lang="en-US" sz="1600" b="1" dirty="0" smtClean="0"/>
              <a:t>leave</a:t>
            </a:r>
            <a:endParaRPr lang="en-SG" sz="1600" b="1" dirty="0"/>
          </a:p>
        </p:txBody>
      </p:sp>
      <p:sp>
        <p:nvSpPr>
          <p:cNvPr id="29" name="TextBox 28"/>
          <p:cNvSpPr txBox="1"/>
          <p:nvPr/>
        </p:nvSpPr>
        <p:spPr>
          <a:xfrm>
            <a:off x="4495800" y="5417403"/>
            <a:ext cx="3200400" cy="830997"/>
          </a:xfrm>
          <a:prstGeom prst="rect">
            <a:avLst/>
          </a:prstGeom>
          <a:noFill/>
          <a:ln>
            <a:noFill/>
          </a:ln>
        </p:spPr>
        <p:txBody>
          <a:bodyPr wrap="square" rtlCol="0">
            <a:spAutoFit/>
          </a:bodyPr>
          <a:lstStyle/>
          <a:p>
            <a:r>
              <a:rPr lang="en-US" sz="1600" b="1" dirty="0" smtClean="0"/>
              <a:t>Adrian,</a:t>
            </a:r>
          </a:p>
          <a:p>
            <a:pPr lvl="0">
              <a:defRPr/>
            </a:pPr>
            <a:r>
              <a:rPr lang="en-US" sz="1600" b="1" dirty="0" smtClean="0"/>
              <a:t>Recruitment Consultant </a:t>
            </a:r>
          </a:p>
          <a:p>
            <a:pPr lvl="0">
              <a:defRPr/>
            </a:pPr>
            <a:r>
              <a:rPr lang="en-US" sz="1600" b="1" dirty="0" smtClean="0"/>
              <a:t>“Executives” Department</a:t>
            </a:r>
            <a:endParaRPr lang="en-US" sz="1600" b="1" dirty="0"/>
          </a:p>
        </p:txBody>
      </p:sp>
      <p:sp>
        <p:nvSpPr>
          <p:cNvPr id="18" name="Title 1"/>
          <p:cNvSpPr txBox="1">
            <a:spLocks/>
          </p:cNvSpPr>
          <p:nvPr/>
        </p:nvSpPr>
        <p:spPr>
          <a:xfrm>
            <a:off x="76200" y="0"/>
            <a:ext cx="61722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4000" b="1" dirty="0" smtClean="0">
                <a:solidFill>
                  <a:srgbClr val="473A09"/>
                </a:solidFill>
                <a:latin typeface="Arial"/>
                <a:cs typeface="Arial"/>
              </a:rPr>
              <a:t>Analysis of HRM Polices</a:t>
            </a:r>
          </a:p>
        </p:txBody>
      </p:sp>
      <p:sp>
        <p:nvSpPr>
          <p:cNvPr id="20" name="TextBox 19"/>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23" name="TextBox 22"/>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4" name="TextBox 23"/>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8" name="Rectangle 2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BCG Group</a:t>
            </a:r>
            <a:endParaRPr lang="en-SG" dirty="0">
              <a:solidFill>
                <a:srgbClr val="FFFFFF"/>
              </a:solidFill>
              <a:latin typeface="Arial"/>
              <a:cs typeface="Arial"/>
            </a:endParaRPr>
          </a:p>
        </p:txBody>
      </p:sp>
      <p:sp>
        <p:nvSpPr>
          <p:cNvPr id="30" name="TextBox 29"/>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34" name="Rectangle 33"/>
          <p:cNvSpPr/>
          <p:nvPr/>
        </p:nvSpPr>
        <p:spPr>
          <a:xfrm>
            <a:off x="0" y="0"/>
            <a:ext cx="9180512" cy="6912768"/>
          </a:xfrm>
          <a:prstGeom prst="rect">
            <a:avLst/>
          </a:prstGeom>
          <a:solidFill>
            <a:schemeClr val="bg1">
              <a:lumMod val="8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itchFamily="34" charset="0"/>
              <a:cs typeface="Arial" pitchFamily="34" charset="0"/>
            </a:endParaRPr>
          </a:p>
        </p:txBody>
      </p:sp>
      <p:sp>
        <p:nvSpPr>
          <p:cNvPr id="35" name="Rectangle 34"/>
          <p:cNvSpPr/>
          <p:nvPr/>
        </p:nvSpPr>
        <p:spPr>
          <a:xfrm>
            <a:off x="0" y="1295400"/>
            <a:ext cx="9144000" cy="609600"/>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Arial" pitchFamily="34" charset="0"/>
              <a:ea typeface="Verdana" pitchFamily="34" charset="0"/>
              <a:cs typeface="Arial" pitchFamily="34" charset="0"/>
            </a:endParaRPr>
          </a:p>
        </p:txBody>
      </p:sp>
      <p:sp>
        <p:nvSpPr>
          <p:cNvPr id="36" name="TextBox 35"/>
          <p:cNvSpPr txBox="1"/>
          <p:nvPr/>
        </p:nvSpPr>
        <p:spPr>
          <a:xfrm>
            <a:off x="762000" y="1295400"/>
            <a:ext cx="7620000" cy="523220"/>
          </a:xfrm>
          <a:prstGeom prst="rect">
            <a:avLst/>
          </a:prstGeom>
          <a:noFill/>
        </p:spPr>
        <p:txBody>
          <a:bodyPr wrap="square" rtlCol="0" anchor="ctr">
            <a:spAutoFit/>
          </a:bodyPr>
          <a:lstStyle/>
          <a:p>
            <a:pPr algn="ctr"/>
            <a:r>
              <a:rPr lang="en-SG" sz="2800" b="1" dirty="0" smtClean="0">
                <a:solidFill>
                  <a:schemeClr val="bg1"/>
                </a:solidFill>
                <a:latin typeface="Arial" pitchFamily="34" charset="0"/>
                <a:ea typeface="Verdana" pitchFamily="34" charset="0"/>
                <a:cs typeface="Arial" pitchFamily="34" charset="0"/>
              </a:rPr>
              <a:t>SUMMARY OF HR ANALYSIS</a:t>
            </a:r>
          </a:p>
        </p:txBody>
      </p:sp>
      <p:sp>
        <p:nvSpPr>
          <p:cNvPr id="37" name="TextBox 36"/>
          <p:cNvSpPr txBox="1"/>
          <p:nvPr/>
        </p:nvSpPr>
        <p:spPr>
          <a:xfrm>
            <a:off x="457200" y="1752600"/>
            <a:ext cx="8315200" cy="3662541"/>
          </a:xfrm>
          <a:prstGeom prst="rect">
            <a:avLst/>
          </a:prstGeom>
          <a:noFill/>
        </p:spPr>
        <p:txBody>
          <a:bodyPr wrap="square" rtlCol="0">
            <a:spAutoFit/>
          </a:bodyPr>
          <a:lstStyle/>
          <a:p>
            <a:endParaRPr lang="en-SG" sz="3600" b="1" dirty="0" smtClean="0">
              <a:latin typeface="Arial"/>
              <a:ea typeface="Verdana" pitchFamily="34" charset="0"/>
              <a:cs typeface="Arial"/>
            </a:endParaRPr>
          </a:p>
          <a:p>
            <a:pPr>
              <a:buFont typeface="Arial" pitchFamily="34" charset="0"/>
              <a:buChar char="•"/>
            </a:pPr>
            <a:r>
              <a:rPr lang="en-SG" sz="2800" b="1" dirty="0" smtClean="0">
                <a:latin typeface="Arial"/>
                <a:ea typeface="Verdana" pitchFamily="34" charset="0"/>
                <a:cs typeface="Arial"/>
              </a:rPr>
              <a:t> Main Issue: Retention</a:t>
            </a:r>
          </a:p>
          <a:p>
            <a:pPr>
              <a:buFont typeface="Arial" pitchFamily="34" charset="0"/>
              <a:buChar char="•"/>
            </a:pPr>
            <a:endParaRPr lang="en-SG" sz="2800" b="1" dirty="0" smtClean="0">
              <a:latin typeface="Arial"/>
              <a:ea typeface="Verdana" pitchFamily="34" charset="0"/>
              <a:cs typeface="Arial"/>
            </a:endParaRPr>
          </a:p>
          <a:p>
            <a:pPr>
              <a:buFont typeface="Arial" pitchFamily="34" charset="0"/>
              <a:buChar char="•"/>
            </a:pPr>
            <a:r>
              <a:rPr lang="en-SG" sz="2800" b="1" dirty="0" smtClean="0">
                <a:latin typeface="Arial"/>
                <a:ea typeface="Verdana" pitchFamily="34" charset="0"/>
                <a:cs typeface="Arial"/>
              </a:rPr>
              <a:t> Training needed for new employees</a:t>
            </a:r>
          </a:p>
          <a:p>
            <a:pPr>
              <a:buFont typeface="Arial" pitchFamily="34" charset="0"/>
              <a:buChar char="•"/>
            </a:pPr>
            <a:endParaRPr lang="en-SG" sz="2800" b="1" dirty="0" smtClean="0">
              <a:latin typeface="Arial"/>
              <a:ea typeface="Verdana" pitchFamily="34" charset="0"/>
              <a:cs typeface="Arial"/>
            </a:endParaRPr>
          </a:p>
          <a:p>
            <a:pPr>
              <a:buFont typeface="Arial" pitchFamily="34" charset="0"/>
              <a:buChar char="•"/>
            </a:pPr>
            <a:r>
              <a:rPr lang="en-SG" sz="2800" b="1" dirty="0" smtClean="0">
                <a:latin typeface="Arial"/>
                <a:ea typeface="Verdana" pitchFamily="34" charset="0"/>
                <a:cs typeface="Arial"/>
              </a:rPr>
              <a:t> Ex-Consultants bring clients along</a:t>
            </a:r>
          </a:p>
          <a:p>
            <a:pPr>
              <a:buFont typeface="Arial" pitchFamily="34" charset="0"/>
              <a:buChar char="•"/>
            </a:pPr>
            <a:endParaRPr lang="en-SG" sz="2800" b="1" dirty="0" smtClean="0">
              <a:latin typeface="Arial"/>
              <a:ea typeface="Verdana" pitchFamily="34" charset="0"/>
              <a:cs typeface="Arial"/>
            </a:endParaRPr>
          </a:p>
          <a:p>
            <a:pPr>
              <a:buFont typeface="Arial" pitchFamily="34" charset="0"/>
              <a:buChar char="•"/>
            </a:pPr>
            <a:r>
              <a:rPr lang="en-SG" sz="2800" b="1" dirty="0" smtClean="0">
                <a:latin typeface="Arial"/>
                <a:ea typeface="Verdana" pitchFamily="34" charset="0"/>
                <a:cs typeface="Arial"/>
              </a:rPr>
              <a:t> Unable to carry out strategic plans</a:t>
            </a:r>
          </a:p>
        </p:txBody>
      </p:sp>
    </p:spTree>
    <p:extLst>
      <p:ext uri="{BB962C8B-B14F-4D97-AF65-F5344CB8AC3E}">
        <p14:creationId xmlns:p14="http://schemas.microsoft.com/office/powerpoint/2010/main" val="173451854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p:cNvSpPr/>
          <p:nvPr/>
        </p:nvSpPr>
        <p:spPr>
          <a:xfrm>
            <a:off x="3200400" y="1409164"/>
            <a:ext cx="5943600" cy="7244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477000" cy="838200"/>
          </a:xfrm>
        </p:spPr>
        <p:txBody>
          <a:bodyPr>
            <a:normAutofit/>
          </a:bodyPr>
          <a:lstStyle/>
          <a:p>
            <a:pPr lvl="0" algn="l">
              <a:defRPr/>
            </a:pPr>
            <a:r>
              <a:rPr lang="en-US" sz="4000" b="1" dirty="0" smtClean="0">
                <a:solidFill>
                  <a:srgbClr val="473A09"/>
                </a:solidFill>
                <a:latin typeface="Arial"/>
                <a:cs typeface="Arial"/>
              </a:rPr>
              <a:t>Summary of HR Analysis</a:t>
            </a:r>
          </a:p>
        </p:txBody>
      </p:sp>
      <p:sp>
        <p:nvSpPr>
          <p:cNvPr id="9" name="TextBox 8"/>
          <p:cNvSpPr txBox="1"/>
          <p:nvPr/>
        </p:nvSpPr>
        <p:spPr>
          <a:xfrm>
            <a:off x="0" y="838200"/>
            <a:ext cx="6172200" cy="400110"/>
          </a:xfrm>
          <a:prstGeom prst="rect">
            <a:avLst/>
          </a:prstGeom>
          <a:noFill/>
        </p:spPr>
        <p:txBody>
          <a:bodyPr wrap="square" rtlCol="0">
            <a:spAutoFit/>
          </a:bodyPr>
          <a:lstStyle/>
          <a:p>
            <a:r>
              <a:rPr lang="en-US" sz="2000" spc="100" dirty="0" smtClean="0">
                <a:solidFill>
                  <a:schemeClr val="bg1"/>
                </a:solidFill>
                <a:latin typeface="Arial"/>
                <a:cs typeface="Arial"/>
              </a:rPr>
              <a:t> Criteria to justify HRM Practices to improve</a:t>
            </a:r>
            <a:endParaRPr lang="en-US" sz="2000" spc="100" dirty="0">
              <a:solidFill>
                <a:schemeClr val="bg1"/>
              </a:solidFill>
              <a:latin typeface="Arial"/>
              <a:cs typeface="Arial"/>
            </a:endParaRPr>
          </a:p>
        </p:txBody>
      </p:sp>
      <p:sp>
        <p:nvSpPr>
          <p:cNvPr id="24" name="TextBox 23"/>
          <p:cNvSpPr txBox="1"/>
          <p:nvPr/>
        </p:nvSpPr>
        <p:spPr>
          <a:xfrm>
            <a:off x="838200" y="2971800"/>
            <a:ext cx="2304256" cy="369332"/>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Recruitment</a:t>
            </a:r>
          </a:p>
        </p:txBody>
      </p:sp>
      <p:sp>
        <p:nvSpPr>
          <p:cNvPr id="27" name="Oval 26"/>
          <p:cNvSpPr/>
          <p:nvPr/>
        </p:nvSpPr>
        <p:spPr>
          <a:xfrm>
            <a:off x="179512" y="2910083"/>
            <a:ext cx="504056" cy="576064"/>
          </a:xfrm>
          <a:prstGeom prst="ellipse">
            <a:avLst/>
          </a:prstGeom>
          <a:solidFill>
            <a:srgbClr val="025668"/>
          </a:solidFill>
          <a:ln>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a:solidFill>
                  <a:schemeClr val="bg1"/>
                </a:solidFill>
                <a:latin typeface="Verdana" pitchFamily="34" charset="0"/>
                <a:ea typeface="Verdana" pitchFamily="34" charset="0"/>
                <a:cs typeface="Verdana" pitchFamily="34" charset="0"/>
              </a:rPr>
              <a:t>2</a:t>
            </a:r>
          </a:p>
        </p:txBody>
      </p:sp>
      <p:sp>
        <p:nvSpPr>
          <p:cNvPr id="28" name="Oval 27"/>
          <p:cNvSpPr/>
          <p:nvPr/>
        </p:nvSpPr>
        <p:spPr>
          <a:xfrm>
            <a:off x="179512" y="3638874"/>
            <a:ext cx="504056" cy="576064"/>
          </a:xfrm>
          <a:prstGeom prst="ellipse">
            <a:avLst/>
          </a:prstGeom>
          <a:solidFill>
            <a:srgbClr val="025668"/>
          </a:solidFill>
          <a:ln>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chemeClr val="bg1"/>
                </a:solidFill>
                <a:latin typeface="Verdana" pitchFamily="34" charset="0"/>
                <a:ea typeface="Verdana" pitchFamily="34" charset="0"/>
                <a:cs typeface="Verdana" pitchFamily="34" charset="0"/>
              </a:rPr>
              <a:t>3</a:t>
            </a:r>
            <a:endParaRPr lang="en-SG" b="1" dirty="0">
              <a:solidFill>
                <a:schemeClr val="bg1"/>
              </a:solidFill>
              <a:latin typeface="Verdana" pitchFamily="34" charset="0"/>
              <a:ea typeface="Verdana" pitchFamily="34" charset="0"/>
              <a:cs typeface="Verdana" pitchFamily="34" charset="0"/>
            </a:endParaRPr>
          </a:p>
        </p:txBody>
      </p:sp>
      <p:sp>
        <p:nvSpPr>
          <p:cNvPr id="29" name="Oval 28"/>
          <p:cNvSpPr/>
          <p:nvPr/>
        </p:nvSpPr>
        <p:spPr>
          <a:xfrm>
            <a:off x="179512" y="4358954"/>
            <a:ext cx="504056" cy="576064"/>
          </a:xfrm>
          <a:prstGeom prst="ellipse">
            <a:avLst/>
          </a:prstGeom>
          <a:solidFill>
            <a:srgbClr val="025668"/>
          </a:solidFill>
          <a:ln>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chemeClr val="bg1"/>
                </a:solidFill>
                <a:latin typeface="Verdana" pitchFamily="34" charset="0"/>
                <a:ea typeface="Verdana" pitchFamily="34" charset="0"/>
                <a:cs typeface="Verdana" pitchFamily="34" charset="0"/>
              </a:rPr>
              <a:t>4</a:t>
            </a:r>
            <a:endParaRPr lang="en-SG" b="1" dirty="0">
              <a:solidFill>
                <a:schemeClr val="bg1"/>
              </a:solidFill>
              <a:latin typeface="Verdana" pitchFamily="34" charset="0"/>
              <a:ea typeface="Verdana" pitchFamily="34" charset="0"/>
              <a:cs typeface="Verdana" pitchFamily="34" charset="0"/>
            </a:endParaRPr>
          </a:p>
        </p:txBody>
      </p:sp>
      <p:sp>
        <p:nvSpPr>
          <p:cNvPr id="30" name="Oval 29"/>
          <p:cNvSpPr/>
          <p:nvPr/>
        </p:nvSpPr>
        <p:spPr>
          <a:xfrm>
            <a:off x="179512" y="5079034"/>
            <a:ext cx="504056" cy="576064"/>
          </a:xfrm>
          <a:prstGeom prst="ellipse">
            <a:avLst/>
          </a:prstGeom>
          <a:solidFill>
            <a:srgbClr val="025668"/>
          </a:solidFill>
          <a:ln>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chemeClr val="bg1"/>
                </a:solidFill>
                <a:latin typeface="Verdana" pitchFamily="34" charset="0"/>
                <a:ea typeface="Verdana" pitchFamily="34" charset="0"/>
                <a:cs typeface="Verdana" pitchFamily="34" charset="0"/>
              </a:rPr>
              <a:t>5</a:t>
            </a:r>
            <a:endParaRPr lang="en-SG" b="1" dirty="0">
              <a:solidFill>
                <a:schemeClr val="bg1"/>
              </a:solidFill>
              <a:latin typeface="Verdana" pitchFamily="34" charset="0"/>
              <a:ea typeface="Verdana" pitchFamily="34" charset="0"/>
              <a:cs typeface="Verdana" pitchFamily="34" charset="0"/>
            </a:endParaRPr>
          </a:p>
        </p:txBody>
      </p:sp>
      <p:sp>
        <p:nvSpPr>
          <p:cNvPr id="31" name="Oval 30"/>
          <p:cNvSpPr/>
          <p:nvPr/>
        </p:nvSpPr>
        <p:spPr>
          <a:xfrm>
            <a:off x="179512" y="5790403"/>
            <a:ext cx="504056" cy="576064"/>
          </a:xfrm>
          <a:prstGeom prst="ellipse">
            <a:avLst/>
          </a:prstGeom>
          <a:solidFill>
            <a:srgbClr val="025668"/>
          </a:solidFill>
          <a:ln>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chemeClr val="bg1"/>
                </a:solidFill>
                <a:latin typeface="Verdana" pitchFamily="34" charset="0"/>
                <a:ea typeface="Verdana" pitchFamily="34" charset="0"/>
                <a:cs typeface="Verdana" pitchFamily="34" charset="0"/>
              </a:rPr>
              <a:t>6</a:t>
            </a:r>
            <a:endParaRPr lang="en-SG" b="1" dirty="0">
              <a:solidFill>
                <a:schemeClr val="bg1"/>
              </a:solidFill>
              <a:latin typeface="Verdana" pitchFamily="34" charset="0"/>
              <a:ea typeface="Verdana" pitchFamily="34" charset="0"/>
              <a:cs typeface="Verdana" pitchFamily="34" charset="0"/>
            </a:endParaRPr>
          </a:p>
        </p:txBody>
      </p:sp>
      <p:sp>
        <p:nvSpPr>
          <p:cNvPr id="32" name="TextBox 31"/>
          <p:cNvSpPr txBox="1"/>
          <p:nvPr/>
        </p:nvSpPr>
        <p:spPr>
          <a:xfrm>
            <a:off x="838200" y="3745468"/>
            <a:ext cx="2178620" cy="369332"/>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Selection</a:t>
            </a:r>
            <a:endParaRPr lang="en-SG" b="1" dirty="0">
              <a:solidFill>
                <a:srgbClr val="025668"/>
              </a:solidFill>
              <a:latin typeface="Arial"/>
              <a:ea typeface="Verdana" pitchFamily="34" charset="0"/>
              <a:cs typeface="Arial"/>
            </a:endParaRPr>
          </a:p>
        </p:txBody>
      </p:sp>
      <p:sp>
        <p:nvSpPr>
          <p:cNvPr id="33" name="TextBox 32"/>
          <p:cNvSpPr txBox="1"/>
          <p:nvPr/>
        </p:nvSpPr>
        <p:spPr>
          <a:xfrm>
            <a:off x="838200" y="4267200"/>
            <a:ext cx="2178620" cy="646331"/>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Performance Management</a:t>
            </a:r>
            <a:endParaRPr lang="en-SG" b="1" dirty="0">
              <a:solidFill>
                <a:srgbClr val="025668"/>
              </a:solidFill>
              <a:latin typeface="Arial"/>
              <a:ea typeface="Verdana" pitchFamily="34" charset="0"/>
              <a:cs typeface="Arial"/>
            </a:endParaRPr>
          </a:p>
        </p:txBody>
      </p:sp>
      <p:sp>
        <p:nvSpPr>
          <p:cNvPr id="34" name="TextBox 33"/>
          <p:cNvSpPr txBox="1"/>
          <p:nvPr/>
        </p:nvSpPr>
        <p:spPr>
          <a:xfrm>
            <a:off x="838200" y="5715000"/>
            <a:ext cx="2178620" cy="646331"/>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Compensation </a:t>
            </a:r>
          </a:p>
          <a:p>
            <a:pPr algn="ctr"/>
            <a:r>
              <a:rPr lang="en-SG" b="1" dirty="0" smtClean="0">
                <a:solidFill>
                  <a:srgbClr val="025668"/>
                </a:solidFill>
                <a:latin typeface="Arial"/>
                <a:ea typeface="Verdana" pitchFamily="34" charset="0"/>
                <a:cs typeface="Arial"/>
              </a:rPr>
              <a:t>And Benefits</a:t>
            </a:r>
            <a:endParaRPr lang="en-SG" b="1" dirty="0">
              <a:solidFill>
                <a:srgbClr val="025668"/>
              </a:solidFill>
              <a:latin typeface="Arial"/>
              <a:ea typeface="Verdana" pitchFamily="34" charset="0"/>
              <a:cs typeface="Arial"/>
            </a:endParaRPr>
          </a:p>
        </p:txBody>
      </p:sp>
      <p:sp>
        <p:nvSpPr>
          <p:cNvPr id="35" name="TextBox 34"/>
          <p:cNvSpPr txBox="1"/>
          <p:nvPr/>
        </p:nvSpPr>
        <p:spPr>
          <a:xfrm>
            <a:off x="838200" y="5029200"/>
            <a:ext cx="2232248" cy="646331"/>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Training and </a:t>
            </a:r>
          </a:p>
          <a:p>
            <a:pPr algn="ctr"/>
            <a:r>
              <a:rPr lang="en-SG" b="1" dirty="0" smtClean="0">
                <a:solidFill>
                  <a:srgbClr val="025668"/>
                </a:solidFill>
                <a:latin typeface="Arial"/>
                <a:ea typeface="Verdana" pitchFamily="34" charset="0"/>
                <a:cs typeface="Arial"/>
              </a:rPr>
              <a:t>Development</a:t>
            </a:r>
            <a:endParaRPr lang="en-SG" b="1" dirty="0">
              <a:solidFill>
                <a:srgbClr val="025668"/>
              </a:solidFill>
              <a:latin typeface="Arial"/>
              <a:ea typeface="Verdana" pitchFamily="34" charset="0"/>
              <a:cs typeface="Arial"/>
            </a:endParaRPr>
          </a:p>
        </p:txBody>
      </p:sp>
      <p:sp>
        <p:nvSpPr>
          <p:cNvPr id="36" name="TextBox 35"/>
          <p:cNvSpPr txBox="1"/>
          <p:nvPr/>
        </p:nvSpPr>
        <p:spPr>
          <a:xfrm>
            <a:off x="838200" y="2133600"/>
            <a:ext cx="2304256" cy="646331"/>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Job Analysis</a:t>
            </a:r>
          </a:p>
          <a:p>
            <a:pPr algn="ctr"/>
            <a:r>
              <a:rPr lang="en-SG" b="1" dirty="0" smtClean="0">
                <a:solidFill>
                  <a:srgbClr val="025668"/>
                </a:solidFill>
                <a:latin typeface="Arial"/>
                <a:ea typeface="Verdana" pitchFamily="34" charset="0"/>
                <a:cs typeface="Arial"/>
              </a:rPr>
              <a:t>And Design</a:t>
            </a:r>
            <a:endParaRPr lang="en-SG" b="1" dirty="0">
              <a:solidFill>
                <a:srgbClr val="025668"/>
              </a:solidFill>
              <a:latin typeface="Arial"/>
              <a:ea typeface="Verdana" pitchFamily="34" charset="0"/>
              <a:cs typeface="Arial"/>
            </a:endParaRPr>
          </a:p>
        </p:txBody>
      </p:sp>
      <p:sp>
        <p:nvSpPr>
          <p:cNvPr id="37" name="Oval 36"/>
          <p:cNvSpPr/>
          <p:nvPr/>
        </p:nvSpPr>
        <p:spPr>
          <a:xfrm>
            <a:off x="179512" y="2209800"/>
            <a:ext cx="504056" cy="576064"/>
          </a:xfrm>
          <a:prstGeom prst="ellipse">
            <a:avLst/>
          </a:prstGeom>
          <a:solidFill>
            <a:srgbClr val="025668"/>
          </a:solidFill>
          <a:ln>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a:solidFill>
                  <a:schemeClr val="bg1"/>
                </a:solidFill>
                <a:latin typeface="Verdana" pitchFamily="34" charset="0"/>
                <a:ea typeface="Verdana" pitchFamily="34" charset="0"/>
                <a:cs typeface="Verdana" pitchFamily="34" charset="0"/>
              </a:rPr>
              <a:t>1</a:t>
            </a:r>
          </a:p>
        </p:txBody>
      </p:sp>
      <p:sp>
        <p:nvSpPr>
          <p:cNvPr id="38" name="TextBox 37"/>
          <p:cNvSpPr txBox="1"/>
          <p:nvPr/>
        </p:nvSpPr>
        <p:spPr>
          <a:xfrm>
            <a:off x="7308304" y="1472624"/>
            <a:ext cx="1728192" cy="584776"/>
          </a:xfrm>
          <a:prstGeom prst="rect">
            <a:avLst/>
          </a:prstGeom>
          <a:noFill/>
        </p:spPr>
        <p:txBody>
          <a:bodyPr wrap="square" rtlCol="0">
            <a:spAutoFit/>
          </a:bodyPr>
          <a:lstStyle/>
          <a:p>
            <a:pPr algn="ctr"/>
            <a:r>
              <a:rPr lang="en-SG" sz="1600" b="1" dirty="0" smtClean="0">
                <a:latin typeface="Arial"/>
                <a:ea typeface="Verdana" pitchFamily="34" charset="0"/>
                <a:cs typeface="Arial"/>
              </a:rPr>
              <a:t>Room for </a:t>
            </a:r>
          </a:p>
          <a:p>
            <a:pPr algn="ctr"/>
            <a:r>
              <a:rPr lang="en-SG" sz="1600" b="1" dirty="0" smtClean="0">
                <a:latin typeface="Arial"/>
                <a:ea typeface="Verdana" pitchFamily="34" charset="0"/>
                <a:cs typeface="Arial"/>
              </a:rPr>
              <a:t>Synergies</a:t>
            </a:r>
          </a:p>
        </p:txBody>
      </p:sp>
      <p:sp>
        <p:nvSpPr>
          <p:cNvPr id="39" name="TextBox 38"/>
          <p:cNvSpPr txBox="1"/>
          <p:nvPr/>
        </p:nvSpPr>
        <p:spPr>
          <a:xfrm>
            <a:off x="3200400" y="1447800"/>
            <a:ext cx="2514600" cy="830997"/>
          </a:xfrm>
          <a:prstGeom prst="rect">
            <a:avLst/>
          </a:prstGeom>
          <a:noFill/>
        </p:spPr>
        <p:txBody>
          <a:bodyPr wrap="square" rtlCol="0">
            <a:spAutoFit/>
          </a:bodyPr>
          <a:lstStyle/>
          <a:p>
            <a:pPr algn="ctr"/>
            <a:r>
              <a:rPr lang="en-SG" sz="1600" b="1" dirty="0" smtClean="0">
                <a:latin typeface="Arial"/>
                <a:ea typeface="Verdana" pitchFamily="34" charset="0"/>
                <a:cs typeface="Arial"/>
              </a:rPr>
              <a:t>Cited reasons for leaving the company</a:t>
            </a:r>
          </a:p>
          <a:p>
            <a:pPr algn="ctr"/>
            <a:endParaRPr lang="en-SG" sz="1600" b="1" dirty="0">
              <a:latin typeface="Arial"/>
              <a:ea typeface="Verdana" pitchFamily="34" charset="0"/>
              <a:cs typeface="Arial"/>
            </a:endParaRPr>
          </a:p>
        </p:txBody>
      </p:sp>
      <p:grpSp>
        <p:nvGrpSpPr>
          <p:cNvPr id="41" name="Group 40"/>
          <p:cNvGrpSpPr/>
          <p:nvPr/>
        </p:nvGrpSpPr>
        <p:grpSpPr>
          <a:xfrm>
            <a:off x="1066800" y="1769368"/>
            <a:ext cx="1080120" cy="288032"/>
            <a:chOff x="3059832" y="2564904"/>
            <a:chExt cx="1080120" cy="288032"/>
          </a:xfrm>
        </p:grpSpPr>
        <p:sp>
          <p:nvSpPr>
            <p:cNvPr id="42" name="Rectangle 41"/>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Rectangle 42"/>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Rectangle 43"/>
            <p:cNvSpPr/>
            <p:nvPr/>
          </p:nvSpPr>
          <p:spPr>
            <a:xfrm>
              <a:off x="377991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5" name="Group 44"/>
          <p:cNvGrpSpPr/>
          <p:nvPr/>
        </p:nvGrpSpPr>
        <p:grpSpPr>
          <a:xfrm>
            <a:off x="1066800" y="1403345"/>
            <a:ext cx="1080120" cy="288032"/>
            <a:chOff x="3059832" y="2564904"/>
            <a:chExt cx="1080120" cy="288032"/>
          </a:xfrm>
        </p:grpSpPr>
        <p:sp>
          <p:nvSpPr>
            <p:cNvPr id="46" name="Rectangle 45"/>
            <p:cNvSpPr/>
            <p:nvPr/>
          </p:nvSpPr>
          <p:spPr>
            <a:xfrm>
              <a:off x="305983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Rectangle 46"/>
            <p:cNvSpPr/>
            <p:nvPr/>
          </p:nvSpPr>
          <p:spPr>
            <a:xfrm>
              <a:off x="341987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9" name="Group 48"/>
          <p:cNvGrpSpPr/>
          <p:nvPr/>
        </p:nvGrpSpPr>
        <p:grpSpPr>
          <a:xfrm>
            <a:off x="3853880" y="2291572"/>
            <a:ext cx="1080120" cy="288032"/>
            <a:chOff x="3059832" y="2564904"/>
            <a:chExt cx="1080120" cy="288032"/>
          </a:xfrm>
        </p:grpSpPr>
        <p:sp>
          <p:nvSpPr>
            <p:cNvPr id="50" name="Rectangle 49"/>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ectangle 51"/>
            <p:cNvSpPr/>
            <p:nvPr/>
          </p:nvSpPr>
          <p:spPr>
            <a:xfrm>
              <a:off x="377991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53" name="Group 52"/>
          <p:cNvGrpSpPr/>
          <p:nvPr/>
        </p:nvGrpSpPr>
        <p:grpSpPr>
          <a:xfrm>
            <a:off x="3853880" y="3079304"/>
            <a:ext cx="1080120" cy="288032"/>
            <a:chOff x="3059832" y="2564904"/>
            <a:chExt cx="1080120" cy="288032"/>
          </a:xfrm>
          <a:noFill/>
        </p:grpSpPr>
        <p:sp>
          <p:nvSpPr>
            <p:cNvPr id="54" name="Rectangle 53"/>
            <p:cNvSpPr/>
            <p:nvPr/>
          </p:nvSpPr>
          <p:spPr>
            <a:xfrm>
              <a:off x="305983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Rectangle 54"/>
            <p:cNvSpPr/>
            <p:nvPr/>
          </p:nvSpPr>
          <p:spPr>
            <a:xfrm>
              <a:off x="3419872" y="2564904"/>
              <a:ext cx="360040" cy="28803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p:cNvSpPr/>
            <p:nvPr/>
          </p:nvSpPr>
          <p:spPr>
            <a:xfrm>
              <a:off x="3779912" y="2564904"/>
              <a:ext cx="360040" cy="28803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57" name="Group 56"/>
          <p:cNvGrpSpPr/>
          <p:nvPr/>
        </p:nvGrpSpPr>
        <p:grpSpPr>
          <a:xfrm>
            <a:off x="3853880" y="3800009"/>
            <a:ext cx="1080120" cy="288032"/>
            <a:chOff x="3059832" y="2564904"/>
            <a:chExt cx="1080120" cy="288032"/>
          </a:xfrm>
        </p:grpSpPr>
        <p:sp>
          <p:nvSpPr>
            <p:cNvPr id="58" name="Rectangle 57"/>
            <p:cNvSpPr/>
            <p:nvPr/>
          </p:nvSpPr>
          <p:spPr>
            <a:xfrm>
              <a:off x="305983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Rectangle 58"/>
            <p:cNvSpPr/>
            <p:nvPr/>
          </p:nvSpPr>
          <p:spPr>
            <a:xfrm>
              <a:off x="3419872" y="2564904"/>
              <a:ext cx="36004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Rectangle 59"/>
            <p:cNvSpPr/>
            <p:nvPr/>
          </p:nvSpPr>
          <p:spPr>
            <a:xfrm>
              <a:off x="3779912" y="2564904"/>
              <a:ext cx="36004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61" name="Group 60"/>
          <p:cNvGrpSpPr/>
          <p:nvPr/>
        </p:nvGrpSpPr>
        <p:grpSpPr>
          <a:xfrm>
            <a:off x="3853880" y="5959624"/>
            <a:ext cx="1080120" cy="288032"/>
            <a:chOff x="3059832" y="2564904"/>
            <a:chExt cx="1080120" cy="288032"/>
          </a:xfrm>
        </p:grpSpPr>
        <p:sp>
          <p:nvSpPr>
            <p:cNvPr id="62" name="Rectangle 61"/>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Rectangle 62"/>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Rectangle 63"/>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65" name="Group 64"/>
          <p:cNvGrpSpPr/>
          <p:nvPr/>
        </p:nvGrpSpPr>
        <p:grpSpPr>
          <a:xfrm>
            <a:off x="3853880" y="4523820"/>
            <a:ext cx="1080120" cy="288032"/>
            <a:chOff x="3059832" y="2564904"/>
            <a:chExt cx="1080120" cy="288032"/>
          </a:xfrm>
        </p:grpSpPr>
        <p:sp>
          <p:nvSpPr>
            <p:cNvPr id="66" name="Rectangle 65"/>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Rectangle 66"/>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Rectangle 67"/>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69" name="Group 68"/>
          <p:cNvGrpSpPr/>
          <p:nvPr/>
        </p:nvGrpSpPr>
        <p:grpSpPr>
          <a:xfrm>
            <a:off x="3853880" y="5269161"/>
            <a:ext cx="1080120" cy="288032"/>
            <a:chOff x="3059832" y="2564904"/>
            <a:chExt cx="1080120" cy="288032"/>
          </a:xfrm>
        </p:grpSpPr>
        <p:sp>
          <p:nvSpPr>
            <p:cNvPr id="70" name="Rectangle 69"/>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1" name="Rectangle 70"/>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Rectangle 71"/>
            <p:cNvSpPr/>
            <p:nvPr/>
          </p:nvSpPr>
          <p:spPr>
            <a:xfrm>
              <a:off x="377991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73" name="Group 72"/>
          <p:cNvGrpSpPr/>
          <p:nvPr/>
        </p:nvGrpSpPr>
        <p:grpSpPr>
          <a:xfrm>
            <a:off x="5770476" y="5243900"/>
            <a:ext cx="1080120" cy="288032"/>
            <a:chOff x="3059832" y="2564904"/>
            <a:chExt cx="1080120" cy="288032"/>
          </a:xfrm>
        </p:grpSpPr>
        <p:sp>
          <p:nvSpPr>
            <p:cNvPr id="74" name="Rectangle 73"/>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Rectangle 74"/>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Rectangle 75"/>
            <p:cNvSpPr/>
            <p:nvPr/>
          </p:nvSpPr>
          <p:spPr>
            <a:xfrm>
              <a:off x="377991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77" name="Group 76"/>
          <p:cNvGrpSpPr/>
          <p:nvPr/>
        </p:nvGrpSpPr>
        <p:grpSpPr>
          <a:xfrm>
            <a:off x="7606680" y="5238383"/>
            <a:ext cx="1080120" cy="288032"/>
            <a:chOff x="3059832" y="2564904"/>
            <a:chExt cx="1080120" cy="288032"/>
          </a:xfrm>
        </p:grpSpPr>
        <p:sp>
          <p:nvSpPr>
            <p:cNvPr id="78" name="Rectangle 77"/>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Rectangle 78"/>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Rectangle 79"/>
            <p:cNvSpPr/>
            <p:nvPr/>
          </p:nvSpPr>
          <p:spPr>
            <a:xfrm>
              <a:off x="377991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81" name="Group 80"/>
          <p:cNvGrpSpPr/>
          <p:nvPr/>
        </p:nvGrpSpPr>
        <p:grpSpPr>
          <a:xfrm>
            <a:off x="7606680" y="5959624"/>
            <a:ext cx="1080120" cy="288032"/>
            <a:chOff x="3059832" y="2564904"/>
            <a:chExt cx="1080120" cy="288032"/>
          </a:xfrm>
          <a:solidFill>
            <a:srgbClr val="22AE50"/>
          </a:solidFill>
        </p:grpSpPr>
        <p:sp>
          <p:nvSpPr>
            <p:cNvPr id="82" name="Rectangle 81"/>
            <p:cNvSpPr/>
            <p:nvPr/>
          </p:nvSpPr>
          <p:spPr>
            <a:xfrm>
              <a:off x="3059832" y="2564904"/>
              <a:ext cx="360040" cy="28803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3" name="Rectangle 82"/>
            <p:cNvSpPr/>
            <p:nvPr/>
          </p:nvSpPr>
          <p:spPr>
            <a:xfrm>
              <a:off x="3419872" y="2564904"/>
              <a:ext cx="360040" cy="28803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Rectangle 83"/>
            <p:cNvSpPr/>
            <p:nvPr/>
          </p:nvSpPr>
          <p:spPr>
            <a:xfrm>
              <a:off x="3779912" y="2564904"/>
              <a:ext cx="36004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85" name="Group 84"/>
          <p:cNvGrpSpPr/>
          <p:nvPr/>
        </p:nvGrpSpPr>
        <p:grpSpPr>
          <a:xfrm>
            <a:off x="5770476" y="4523393"/>
            <a:ext cx="1080120" cy="288032"/>
            <a:chOff x="3059832" y="2564904"/>
            <a:chExt cx="1080120" cy="288032"/>
          </a:xfrm>
        </p:grpSpPr>
        <p:sp>
          <p:nvSpPr>
            <p:cNvPr id="86" name="Rectangle 85"/>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7" name="Rectangle 86"/>
            <p:cNvSpPr/>
            <p:nvPr/>
          </p:nvSpPr>
          <p:spPr>
            <a:xfrm>
              <a:off x="3419872" y="2564904"/>
              <a:ext cx="36004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8" name="Rectangle 87"/>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89" name="Group 88"/>
          <p:cNvGrpSpPr/>
          <p:nvPr/>
        </p:nvGrpSpPr>
        <p:grpSpPr>
          <a:xfrm>
            <a:off x="5770476" y="5960368"/>
            <a:ext cx="1080120" cy="288032"/>
            <a:chOff x="3059832" y="2564904"/>
            <a:chExt cx="1080120" cy="288032"/>
          </a:xfrm>
        </p:grpSpPr>
        <p:sp>
          <p:nvSpPr>
            <p:cNvPr id="90" name="Rectangle 89"/>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1" name="Rectangle 90"/>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2" name="Rectangle 91"/>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93" name="Group 92"/>
          <p:cNvGrpSpPr/>
          <p:nvPr/>
        </p:nvGrpSpPr>
        <p:grpSpPr>
          <a:xfrm>
            <a:off x="5770476" y="3074949"/>
            <a:ext cx="1080120" cy="288032"/>
            <a:chOff x="3059832" y="2564904"/>
            <a:chExt cx="1080120" cy="288032"/>
          </a:xfrm>
        </p:grpSpPr>
        <p:sp>
          <p:nvSpPr>
            <p:cNvPr id="94" name="Rectangle 93"/>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Rectangle 94"/>
            <p:cNvSpPr/>
            <p:nvPr/>
          </p:nvSpPr>
          <p:spPr>
            <a:xfrm>
              <a:off x="341987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Rectangle 95"/>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1" name="Group 100"/>
          <p:cNvGrpSpPr/>
          <p:nvPr/>
        </p:nvGrpSpPr>
        <p:grpSpPr>
          <a:xfrm>
            <a:off x="5770476" y="3800009"/>
            <a:ext cx="1080120" cy="288032"/>
            <a:chOff x="3059832" y="2564904"/>
            <a:chExt cx="1080120" cy="288032"/>
          </a:xfrm>
        </p:grpSpPr>
        <p:sp>
          <p:nvSpPr>
            <p:cNvPr id="102" name="Rectangle 101"/>
            <p:cNvSpPr/>
            <p:nvPr/>
          </p:nvSpPr>
          <p:spPr>
            <a:xfrm>
              <a:off x="305983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 name="Rectangle 102"/>
            <p:cNvSpPr/>
            <p:nvPr/>
          </p:nvSpPr>
          <p:spPr>
            <a:xfrm>
              <a:off x="341987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Rectangle 103"/>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5" name="Group 104"/>
          <p:cNvGrpSpPr/>
          <p:nvPr/>
        </p:nvGrpSpPr>
        <p:grpSpPr>
          <a:xfrm>
            <a:off x="7606680" y="2291572"/>
            <a:ext cx="1080120" cy="288032"/>
            <a:chOff x="3059832" y="2564904"/>
            <a:chExt cx="1080120" cy="288032"/>
          </a:xfrm>
        </p:grpSpPr>
        <p:sp>
          <p:nvSpPr>
            <p:cNvPr id="106" name="Rectangle 105"/>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7" name="Rectangle 106"/>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8" name="Rectangle 107"/>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9" name="Group 108"/>
          <p:cNvGrpSpPr/>
          <p:nvPr/>
        </p:nvGrpSpPr>
        <p:grpSpPr>
          <a:xfrm>
            <a:off x="7606680" y="3074949"/>
            <a:ext cx="1080120" cy="288032"/>
            <a:chOff x="3059832" y="2564904"/>
            <a:chExt cx="1080120" cy="288032"/>
          </a:xfrm>
        </p:grpSpPr>
        <p:sp>
          <p:nvSpPr>
            <p:cNvPr id="110" name="Rectangle 109"/>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1" name="Rectangle 110"/>
            <p:cNvSpPr/>
            <p:nvPr/>
          </p:nvSpPr>
          <p:spPr>
            <a:xfrm>
              <a:off x="341987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2" name="Rectangle 111"/>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13" name="Group 112"/>
          <p:cNvGrpSpPr/>
          <p:nvPr/>
        </p:nvGrpSpPr>
        <p:grpSpPr>
          <a:xfrm>
            <a:off x="7581230" y="3800009"/>
            <a:ext cx="1080120" cy="288032"/>
            <a:chOff x="3059832" y="2564904"/>
            <a:chExt cx="1080120" cy="288032"/>
          </a:xfrm>
        </p:grpSpPr>
        <p:sp>
          <p:nvSpPr>
            <p:cNvPr id="114" name="Rectangle 113"/>
            <p:cNvSpPr/>
            <p:nvPr/>
          </p:nvSpPr>
          <p:spPr>
            <a:xfrm>
              <a:off x="305983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5" name="Rectangle 114"/>
            <p:cNvSpPr/>
            <p:nvPr/>
          </p:nvSpPr>
          <p:spPr>
            <a:xfrm>
              <a:off x="341987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6" name="Rectangle 115"/>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17" name="Group 116"/>
          <p:cNvGrpSpPr/>
          <p:nvPr/>
        </p:nvGrpSpPr>
        <p:grpSpPr>
          <a:xfrm>
            <a:off x="7606680" y="4523393"/>
            <a:ext cx="1080120" cy="288032"/>
            <a:chOff x="3059832" y="2564904"/>
            <a:chExt cx="1080120" cy="288032"/>
          </a:xfrm>
        </p:grpSpPr>
        <p:sp>
          <p:nvSpPr>
            <p:cNvPr id="118" name="Rectangle 117"/>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9" name="Rectangle 118"/>
            <p:cNvSpPr/>
            <p:nvPr/>
          </p:nvSpPr>
          <p:spPr>
            <a:xfrm>
              <a:off x="341987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0" name="Rectangle 119"/>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cxnSp>
        <p:nvCxnSpPr>
          <p:cNvPr id="122" name="Straight Connector 121"/>
          <p:cNvCxnSpPr/>
          <p:nvPr/>
        </p:nvCxnSpPr>
        <p:spPr>
          <a:xfrm>
            <a:off x="0" y="3534963"/>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0" y="4274413"/>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0" y="4994920"/>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0" y="5715000"/>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0" y="2834680"/>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5510808" y="1447800"/>
            <a:ext cx="1728192" cy="584776"/>
          </a:xfrm>
          <a:prstGeom prst="rect">
            <a:avLst/>
          </a:prstGeom>
          <a:noFill/>
        </p:spPr>
        <p:txBody>
          <a:bodyPr wrap="square" rtlCol="0">
            <a:spAutoFit/>
          </a:bodyPr>
          <a:lstStyle/>
          <a:p>
            <a:pPr algn="ctr"/>
            <a:r>
              <a:rPr lang="en-SG" sz="1600" b="1" dirty="0" smtClean="0">
                <a:latin typeface="Arial"/>
                <a:ea typeface="Verdana" pitchFamily="34" charset="0"/>
                <a:cs typeface="Arial"/>
              </a:rPr>
              <a:t>Room for </a:t>
            </a:r>
          </a:p>
          <a:p>
            <a:pPr algn="ctr"/>
            <a:r>
              <a:rPr lang="en-SG" sz="1600" b="1" dirty="0" smtClean="0">
                <a:latin typeface="Arial"/>
                <a:ea typeface="Verdana" pitchFamily="34" charset="0"/>
                <a:cs typeface="Arial"/>
              </a:rPr>
              <a:t>Improvement</a:t>
            </a:r>
          </a:p>
        </p:txBody>
      </p:sp>
      <p:grpSp>
        <p:nvGrpSpPr>
          <p:cNvPr id="129" name="Group 128"/>
          <p:cNvGrpSpPr/>
          <p:nvPr/>
        </p:nvGrpSpPr>
        <p:grpSpPr>
          <a:xfrm>
            <a:off x="5791200" y="2286000"/>
            <a:ext cx="1080120" cy="288032"/>
            <a:chOff x="3059832" y="2564904"/>
            <a:chExt cx="1080120" cy="288032"/>
          </a:xfrm>
        </p:grpSpPr>
        <p:sp>
          <p:nvSpPr>
            <p:cNvPr id="130" name="Rectangle 129"/>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130"/>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2" name="Rectangle 131"/>
            <p:cNvSpPr/>
            <p:nvPr/>
          </p:nvSpPr>
          <p:spPr>
            <a:xfrm>
              <a:off x="377991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33" name="TextBox 1"/>
          <p:cNvSpPr txBox="1"/>
          <p:nvPr/>
        </p:nvSpPr>
        <p:spPr>
          <a:xfrm>
            <a:off x="225724" y="1795790"/>
            <a:ext cx="841076" cy="261610"/>
          </a:xfrm>
          <a:prstGeom prst="rect">
            <a:avLst/>
          </a:prstGeom>
          <a:noFill/>
        </p:spPr>
        <p:txBody>
          <a:bodyPr wrap="none" lIns="0" tIns="0" rIns="0" rtlCol="0">
            <a:spAutoFit/>
          </a:bodyPr>
          <a:lstStyle/>
          <a:p>
            <a:pPr>
              <a:lnSpc>
                <a:spcPts val="1700"/>
              </a:lnSpc>
              <a:tabLst/>
            </a:pPr>
            <a:r>
              <a:rPr lang="en-US" altLang="zh-CN" sz="1400" dirty="0" smtClean="0">
                <a:solidFill>
                  <a:srgbClr val="000000"/>
                </a:solidFill>
                <a:latin typeface="Arial"/>
                <a:cs typeface="Arial"/>
              </a:rPr>
              <a:t>Very High </a:t>
            </a:r>
          </a:p>
        </p:txBody>
      </p:sp>
      <p:sp>
        <p:nvSpPr>
          <p:cNvPr id="134" name="TextBox 1"/>
          <p:cNvSpPr txBox="1"/>
          <p:nvPr/>
        </p:nvSpPr>
        <p:spPr>
          <a:xfrm>
            <a:off x="239293" y="1414790"/>
            <a:ext cx="751307" cy="261610"/>
          </a:xfrm>
          <a:prstGeom prst="rect">
            <a:avLst/>
          </a:prstGeom>
          <a:noFill/>
        </p:spPr>
        <p:txBody>
          <a:bodyPr wrap="none" lIns="0" tIns="0" rIns="0" rtlCol="0">
            <a:spAutoFit/>
          </a:bodyPr>
          <a:lstStyle/>
          <a:p>
            <a:pPr>
              <a:lnSpc>
                <a:spcPts val="1700"/>
              </a:lnSpc>
              <a:tabLst/>
            </a:pPr>
            <a:r>
              <a:rPr lang="en-US" altLang="zh-CN" sz="1400" dirty="0" smtClean="0">
                <a:solidFill>
                  <a:srgbClr val="000000"/>
                </a:solidFill>
                <a:latin typeface="Arial"/>
                <a:cs typeface="Arial"/>
              </a:rPr>
              <a:t>Very Low</a:t>
            </a:r>
          </a:p>
        </p:txBody>
      </p:sp>
      <p:sp>
        <p:nvSpPr>
          <p:cNvPr id="135" name="TextBox 134"/>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36" name="TextBox 135"/>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37" name="Rectangle 136"/>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38" name="TextBox 137"/>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139" name="TextBox 138"/>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409321613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p:cNvSpPr/>
          <p:nvPr/>
        </p:nvSpPr>
        <p:spPr>
          <a:xfrm>
            <a:off x="3200400" y="1409164"/>
            <a:ext cx="5943600" cy="7244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477000" cy="838200"/>
          </a:xfrm>
        </p:spPr>
        <p:txBody>
          <a:bodyPr>
            <a:normAutofit/>
          </a:bodyPr>
          <a:lstStyle/>
          <a:p>
            <a:pPr lvl="0" algn="l">
              <a:defRPr/>
            </a:pPr>
            <a:r>
              <a:rPr lang="en-US" sz="4000" b="1" dirty="0" smtClean="0">
                <a:solidFill>
                  <a:srgbClr val="473A09"/>
                </a:solidFill>
                <a:latin typeface="Arial"/>
                <a:cs typeface="Arial"/>
              </a:rPr>
              <a:t>Summary of HR Analysis</a:t>
            </a:r>
          </a:p>
        </p:txBody>
      </p:sp>
      <p:sp>
        <p:nvSpPr>
          <p:cNvPr id="24" name="TextBox 23"/>
          <p:cNvSpPr txBox="1"/>
          <p:nvPr/>
        </p:nvSpPr>
        <p:spPr>
          <a:xfrm>
            <a:off x="838200" y="2971800"/>
            <a:ext cx="2304256" cy="369332"/>
          </a:xfrm>
          <a:prstGeom prst="rect">
            <a:avLst/>
          </a:prstGeom>
          <a:noFill/>
        </p:spPr>
        <p:txBody>
          <a:bodyPr wrap="square" rtlCol="0">
            <a:spAutoFit/>
          </a:bodyPr>
          <a:lstStyle/>
          <a:p>
            <a:pPr algn="ctr"/>
            <a:r>
              <a:rPr lang="en-SG" b="1" dirty="0" smtClean="0">
                <a:solidFill>
                  <a:schemeClr val="bg1">
                    <a:lumMod val="75000"/>
                  </a:schemeClr>
                </a:solidFill>
                <a:latin typeface="Arial"/>
                <a:ea typeface="Verdana" pitchFamily="34" charset="0"/>
                <a:cs typeface="Arial"/>
              </a:rPr>
              <a:t>Recruitment</a:t>
            </a:r>
          </a:p>
        </p:txBody>
      </p:sp>
      <p:sp>
        <p:nvSpPr>
          <p:cNvPr id="27" name="Oval 26"/>
          <p:cNvSpPr/>
          <p:nvPr/>
        </p:nvSpPr>
        <p:spPr>
          <a:xfrm>
            <a:off x="179512" y="2910083"/>
            <a:ext cx="504056" cy="576064"/>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a:solidFill>
                  <a:schemeClr val="bg1"/>
                </a:solidFill>
                <a:latin typeface="Verdana" pitchFamily="34" charset="0"/>
                <a:ea typeface="Verdana" pitchFamily="34" charset="0"/>
                <a:cs typeface="Verdana" pitchFamily="34" charset="0"/>
              </a:rPr>
              <a:t>2</a:t>
            </a:r>
          </a:p>
        </p:txBody>
      </p:sp>
      <p:sp>
        <p:nvSpPr>
          <p:cNvPr id="28" name="Oval 27"/>
          <p:cNvSpPr/>
          <p:nvPr/>
        </p:nvSpPr>
        <p:spPr>
          <a:xfrm>
            <a:off x="179512" y="3638874"/>
            <a:ext cx="504056" cy="576064"/>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chemeClr val="bg1"/>
                </a:solidFill>
                <a:latin typeface="Verdana" pitchFamily="34" charset="0"/>
                <a:ea typeface="Verdana" pitchFamily="34" charset="0"/>
                <a:cs typeface="Verdana" pitchFamily="34" charset="0"/>
              </a:rPr>
              <a:t>3</a:t>
            </a:r>
            <a:endParaRPr lang="en-SG" b="1" dirty="0">
              <a:solidFill>
                <a:schemeClr val="bg1"/>
              </a:solidFill>
              <a:latin typeface="Verdana" pitchFamily="34" charset="0"/>
              <a:ea typeface="Verdana" pitchFamily="34" charset="0"/>
              <a:cs typeface="Verdana" pitchFamily="34" charset="0"/>
            </a:endParaRPr>
          </a:p>
        </p:txBody>
      </p:sp>
      <p:sp>
        <p:nvSpPr>
          <p:cNvPr id="29" name="Oval 28"/>
          <p:cNvSpPr/>
          <p:nvPr/>
        </p:nvSpPr>
        <p:spPr>
          <a:xfrm>
            <a:off x="179512" y="4358954"/>
            <a:ext cx="504056" cy="576064"/>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chemeClr val="bg1"/>
                </a:solidFill>
                <a:latin typeface="Verdana" pitchFamily="34" charset="0"/>
                <a:ea typeface="Verdana" pitchFamily="34" charset="0"/>
                <a:cs typeface="Verdana" pitchFamily="34" charset="0"/>
              </a:rPr>
              <a:t>4</a:t>
            </a:r>
            <a:endParaRPr lang="en-SG" b="1" dirty="0">
              <a:solidFill>
                <a:schemeClr val="bg1"/>
              </a:solidFill>
              <a:latin typeface="Verdana" pitchFamily="34" charset="0"/>
              <a:ea typeface="Verdana" pitchFamily="34" charset="0"/>
              <a:cs typeface="Verdana" pitchFamily="34" charset="0"/>
            </a:endParaRPr>
          </a:p>
        </p:txBody>
      </p:sp>
      <p:sp>
        <p:nvSpPr>
          <p:cNvPr id="30" name="Oval 29"/>
          <p:cNvSpPr/>
          <p:nvPr/>
        </p:nvSpPr>
        <p:spPr>
          <a:xfrm>
            <a:off x="179512" y="5079034"/>
            <a:ext cx="504056" cy="576064"/>
          </a:xfrm>
          <a:prstGeom prst="ellipse">
            <a:avLst/>
          </a:prstGeom>
          <a:solidFill>
            <a:srgbClr val="025668"/>
          </a:solidFill>
          <a:ln>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chemeClr val="bg1"/>
                </a:solidFill>
                <a:latin typeface="Verdana" pitchFamily="34" charset="0"/>
                <a:ea typeface="Verdana" pitchFamily="34" charset="0"/>
                <a:cs typeface="Verdana" pitchFamily="34" charset="0"/>
              </a:rPr>
              <a:t>5</a:t>
            </a:r>
            <a:endParaRPr lang="en-SG" b="1" dirty="0">
              <a:solidFill>
                <a:schemeClr val="bg1"/>
              </a:solidFill>
              <a:latin typeface="Verdana" pitchFamily="34" charset="0"/>
              <a:ea typeface="Verdana" pitchFamily="34" charset="0"/>
              <a:cs typeface="Verdana" pitchFamily="34" charset="0"/>
            </a:endParaRPr>
          </a:p>
        </p:txBody>
      </p:sp>
      <p:sp>
        <p:nvSpPr>
          <p:cNvPr id="31" name="Oval 30"/>
          <p:cNvSpPr/>
          <p:nvPr/>
        </p:nvSpPr>
        <p:spPr>
          <a:xfrm>
            <a:off x="179512" y="5790403"/>
            <a:ext cx="504056" cy="576064"/>
          </a:xfrm>
          <a:prstGeom prst="ellipse">
            <a:avLst/>
          </a:prstGeom>
          <a:solidFill>
            <a:srgbClr val="025668"/>
          </a:solidFill>
          <a:ln>
            <a:solidFill>
              <a:srgbClr val="006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smtClean="0">
                <a:solidFill>
                  <a:schemeClr val="bg1"/>
                </a:solidFill>
                <a:latin typeface="Verdana" pitchFamily="34" charset="0"/>
                <a:ea typeface="Verdana" pitchFamily="34" charset="0"/>
                <a:cs typeface="Verdana" pitchFamily="34" charset="0"/>
              </a:rPr>
              <a:t>6</a:t>
            </a:r>
            <a:endParaRPr lang="en-SG" b="1" dirty="0">
              <a:solidFill>
                <a:schemeClr val="bg1"/>
              </a:solidFill>
              <a:latin typeface="Verdana" pitchFamily="34" charset="0"/>
              <a:ea typeface="Verdana" pitchFamily="34" charset="0"/>
              <a:cs typeface="Verdana" pitchFamily="34" charset="0"/>
            </a:endParaRPr>
          </a:p>
        </p:txBody>
      </p:sp>
      <p:sp>
        <p:nvSpPr>
          <p:cNvPr id="32" name="TextBox 31"/>
          <p:cNvSpPr txBox="1"/>
          <p:nvPr/>
        </p:nvSpPr>
        <p:spPr>
          <a:xfrm>
            <a:off x="838200" y="3745468"/>
            <a:ext cx="2178620" cy="369332"/>
          </a:xfrm>
          <a:prstGeom prst="rect">
            <a:avLst/>
          </a:prstGeom>
          <a:noFill/>
        </p:spPr>
        <p:txBody>
          <a:bodyPr wrap="square" rtlCol="0">
            <a:spAutoFit/>
          </a:bodyPr>
          <a:lstStyle/>
          <a:p>
            <a:pPr algn="ctr"/>
            <a:r>
              <a:rPr lang="en-SG" b="1" dirty="0" smtClean="0">
                <a:solidFill>
                  <a:schemeClr val="bg1">
                    <a:lumMod val="75000"/>
                  </a:schemeClr>
                </a:solidFill>
                <a:latin typeface="Arial"/>
                <a:ea typeface="Verdana" pitchFamily="34" charset="0"/>
                <a:cs typeface="Arial"/>
              </a:rPr>
              <a:t>Selection</a:t>
            </a:r>
            <a:endParaRPr lang="en-SG" b="1" dirty="0">
              <a:solidFill>
                <a:schemeClr val="bg1">
                  <a:lumMod val="75000"/>
                </a:schemeClr>
              </a:solidFill>
              <a:latin typeface="Arial"/>
              <a:ea typeface="Verdana" pitchFamily="34" charset="0"/>
              <a:cs typeface="Arial"/>
            </a:endParaRPr>
          </a:p>
        </p:txBody>
      </p:sp>
      <p:sp>
        <p:nvSpPr>
          <p:cNvPr id="33" name="TextBox 32"/>
          <p:cNvSpPr txBox="1"/>
          <p:nvPr/>
        </p:nvSpPr>
        <p:spPr>
          <a:xfrm>
            <a:off x="838200" y="4267200"/>
            <a:ext cx="2178620" cy="646331"/>
          </a:xfrm>
          <a:prstGeom prst="rect">
            <a:avLst/>
          </a:prstGeom>
          <a:noFill/>
        </p:spPr>
        <p:txBody>
          <a:bodyPr wrap="square" rtlCol="0">
            <a:spAutoFit/>
          </a:bodyPr>
          <a:lstStyle/>
          <a:p>
            <a:pPr algn="ctr"/>
            <a:r>
              <a:rPr lang="en-SG" b="1" dirty="0" smtClean="0">
                <a:solidFill>
                  <a:schemeClr val="bg1">
                    <a:lumMod val="75000"/>
                  </a:schemeClr>
                </a:solidFill>
                <a:latin typeface="Arial"/>
                <a:ea typeface="Verdana" pitchFamily="34" charset="0"/>
                <a:cs typeface="Arial"/>
              </a:rPr>
              <a:t>Performance Management</a:t>
            </a:r>
            <a:endParaRPr lang="en-SG" b="1" dirty="0">
              <a:solidFill>
                <a:schemeClr val="bg1">
                  <a:lumMod val="75000"/>
                </a:schemeClr>
              </a:solidFill>
              <a:latin typeface="Arial"/>
              <a:ea typeface="Verdana" pitchFamily="34" charset="0"/>
              <a:cs typeface="Arial"/>
            </a:endParaRPr>
          </a:p>
        </p:txBody>
      </p:sp>
      <p:sp>
        <p:nvSpPr>
          <p:cNvPr id="34" name="TextBox 33"/>
          <p:cNvSpPr txBox="1"/>
          <p:nvPr/>
        </p:nvSpPr>
        <p:spPr>
          <a:xfrm>
            <a:off x="838200" y="5715000"/>
            <a:ext cx="2178620" cy="646331"/>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Compensation </a:t>
            </a:r>
          </a:p>
          <a:p>
            <a:pPr algn="ctr"/>
            <a:r>
              <a:rPr lang="en-SG" b="1" dirty="0" smtClean="0">
                <a:solidFill>
                  <a:srgbClr val="025668"/>
                </a:solidFill>
                <a:latin typeface="Arial"/>
                <a:ea typeface="Verdana" pitchFamily="34" charset="0"/>
                <a:cs typeface="Arial"/>
              </a:rPr>
              <a:t>And Benefits</a:t>
            </a:r>
            <a:endParaRPr lang="en-SG" b="1" dirty="0">
              <a:solidFill>
                <a:srgbClr val="025668"/>
              </a:solidFill>
              <a:latin typeface="Arial"/>
              <a:ea typeface="Verdana" pitchFamily="34" charset="0"/>
              <a:cs typeface="Arial"/>
            </a:endParaRPr>
          </a:p>
        </p:txBody>
      </p:sp>
      <p:sp>
        <p:nvSpPr>
          <p:cNvPr id="35" name="TextBox 34"/>
          <p:cNvSpPr txBox="1"/>
          <p:nvPr/>
        </p:nvSpPr>
        <p:spPr>
          <a:xfrm>
            <a:off x="838200" y="5029200"/>
            <a:ext cx="2232248" cy="646331"/>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Training and </a:t>
            </a:r>
          </a:p>
          <a:p>
            <a:pPr algn="ctr"/>
            <a:r>
              <a:rPr lang="en-SG" b="1" dirty="0" smtClean="0">
                <a:solidFill>
                  <a:srgbClr val="025668"/>
                </a:solidFill>
                <a:latin typeface="Arial"/>
                <a:ea typeface="Verdana" pitchFamily="34" charset="0"/>
                <a:cs typeface="Arial"/>
              </a:rPr>
              <a:t>Development</a:t>
            </a:r>
            <a:endParaRPr lang="en-SG" b="1" dirty="0">
              <a:solidFill>
                <a:srgbClr val="025668"/>
              </a:solidFill>
              <a:latin typeface="Arial"/>
              <a:ea typeface="Verdana" pitchFamily="34" charset="0"/>
              <a:cs typeface="Arial"/>
            </a:endParaRPr>
          </a:p>
        </p:txBody>
      </p:sp>
      <p:sp>
        <p:nvSpPr>
          <p:cNvPr id="36" name="TextBox 35"/>
          <p:cNvSpPr txBox="1"/>
          <p:nvPr/>
        </p:nvSpPr>
        <p:spPr>
          <a:xfrm>
            <a:off x="838200" y="2133600"/>
            <a:ext cx="2304256" cy="646331"/>
          </a:xfrm>
          <a:prstGeom prst="rect">
            <a:avLst/>
          </a:prstGeom>
          <a:noFill/>
        </p:spPr>
        <p:txBody>
          <a:bodyPr wrap="square" rtlCol="0">
            <a:spAutoFit/>
          </a:bodyPr>
          <a:lstStyle/>
          <a:p>
            <a:pPr algn="ctr"/>
            <a:r>
              <a:rPr lang="en-SG" b="1" dirty="0" smtClean="0">
                <a:solidFill>
                  <a:srgbClr val="025668"/>
                </a:solidFill>
                <a:latin typeface="Arial"/>
                <a:ea typeface="Verdana" pitchFamily="34" charset="0"/>
                <a:cs typeface="Arial"/>
              </a:rPr>
              <a:t>Job Analysis</a:t>
            </a:r>
          </a:p>
          <a:p>
            <a:pPr algn="ctr"/>
            <a:r>
              <a:rPr lang="en-SG" b="1" dirty="0" smtClean="0">
                <a:solidFill>
                  <a:srgbClr val="025668"/>
                </a:solidFill>
                <a:latin typeface="Arial"/>
                <a:ea typeface="Verdana" pitchFamily="34" charset="0"/>
                <a:cs typeface="Arial"/>
              </a:rPr>
              <a:t>And Design</a:t>
            </a:r>
            <a:endParaRPr lang="en-SG" b="1" dirty="0">
              <a:solidFill>
                <a:srgbClr val="025668"/>
              </a:solidFill>
              <a:latin typeface="Arial"/>
              <a:ea typeface="Verdana" pitchFamily="34" charset="0"/>
              <a:cs typeface="Arial"/>
            </a:endParaRPr>
          </a:p>
        </p:txBody>
      </p:sp>
      <p:sp>
        <p:nvSpPr>
          <p:cNvPr id="37" name="Oval 36"/>
          <p:cNvSpPr/>
          <p:nvPr/>
        </p:nvSpPr>
        <p:spPr>
          <a:xfrm>
            <a:off x="179512" y="2209800"/>
            <a:ext cx="504056" cy="576064"/>
          </a:xfrm>
          <a:prstGeom prst="ellipse">
            <a:avLst/>
          </a:prstGeom>
          <a:solidFill>
            <a:srgbClr val="025668"/>
          </a:solidFill>
          <a:ln>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b="1" dirty="0">
                <a:solidFill>
                  <a:schemeClr val="bg1"/>
                </a:solidFill>
                <a:latin typeface="Verdana" pitchFamily="34" charset="0"/>
                <a:ea typeface="Verdana" pitchFamily="34" charset="0"/>
                <a:cs typeface="Verdana" pitchFamily="34" charset="0"/>
              </a:rPr>
              <a:t>1</a:t>
            </a:r>
          </a:p>
        </p:txBody>
      </p:sp>
      <p:sp>
        <p:nvSpPr>
          <p:cNvPr id="38" name="TextBox 37"/>
          <p:cNvSpPr txBox="1"/>
          <p:nvPr/>
        </p:nvSpPr>
        <p:spPr>
          <a:xfrm>
            <a:off x="7308304" y="1472624"/>
            <a:ext cx="1728192" cy="584776"/>
          </a:xfrm>
          <a:prstGeom prst="rect">
            <a:avLst/>
          </a:prstGeom>
          <a:noFill/>
        </p:spPr>
        <p:txBody>
          <a:bodyPr wrap="square" rtlCol="0">
            <a:spAutoFit/>
          </a:bodyPr>
          <a:lstStyle/>
          <a:p>
            <a:pPr algn="ctr"/>
            <a:r>
              <a:rPr lang="en-SG" sz="1600" b="1" dirty="0" smtClean="0">
                <a:latin typeface="Arial"/>
                <a:ea typeface="Verdana" pitchFamily="34" charset="0"/>
                <a:cs typeface="Arial"/>
              </a:rPr>
              <a:t>Room for </a:t>
            </a:r>
          </a:p>
          <a:p>
            <a:pPr algn="ctr"/>
            <a:r>
              <a:rPr lang="en-SG" sz="1600" b="1" dirty="0" smtClean="0">
                <a:latin typeface="Arial"/>
                <a:ea typeface="Verdana" pitchFamily="34" charset="0"/>
                <a:cs typeface="Arial"/>
              </a:rPr>
              <a:t>Synergies</a:t>
            </a:r>
          </a:p>
        </p:txBody>
      </p:sp>
      <p:grpSp>
        <p:nvGrpSpPr>
          <p:cNvPr id="41" name="Group 40"/>
          <p:cNvGrpSpPr/>
          <p:nvPr/>
        </p:nvGrpSpPr>
        <p:grpSpPr>
          <a:xfrm>
            <a:off x="1066800" y="1769368"/>
            <a:ext cx="1080120" cy="288032"/>
            <a:chOff x="3059832" y="2564904"/>
            <a:chExt cx="1080120" cy="288032"/>
          </a:xfrm>
        </p:grpSpPr>
        <p:sp>
          <p:nvSpPr>
            <p:cNvPr id="42" name="Rectangle 41"/>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Rectangle 42"/>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Rectangle 43"/>
            <p:cNvSpPr/>
            <p:nvPr/>
          </p:nvSpPr>
          <p:spPr>
            <a:xfrm>
              <a:off x="377991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5" name="Group 44"/>
          <p:cNvGrpSpPr/>
          <p:nvPr/>
        </p:nvGrpSpPr>
        <p:grpSpPr>
          <a:xfrm>
            <a:off x="1066800" y="1403345"/>
            <a:ext cx="1080120" cy="288032"/>
            <a:chOff x="3059832" y="2564904"/>
            <a:chExt cx="1080120" cy="288032"/>
          </a:xfrm>
        </p:grpSpPr>
        <p:sp>
          <p:nvSpPr>
            <p:cNvPr id="46" name="Rectangle 45"/>
            <p:cNvSpPr/>
            <p:nvPr/>
          </p:nvSpPr>
          <p:spPr>
            <a:xfrm>
              <a:off x="305983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Rectangle 46"/>
            <p:cNvSpPr/>
            <p:nvPr/>
          </p:nvSpPr>
          <p:spPr>
            <a:xfrm>
              <a:off x="341987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9" name="Group 48"/>
          <p:cNvGrpSpPr/>
          <p:nvPr/>
        </p:nvGrpSpPr>
        <p:grpSpPr>
          <a:xfrm>
            <a:off x="3853880" y="2291572"/>
            <a:ext cx="1080120" cy="288032"/>
            <a:chOff x="3059832" y="2564904"/>
            <a:chExt cx="1080120" cy="288032"/>
          </a:xfrm>
        </p:grpSpPr>
        <p:sp>
          <p:nvSpPr>
            <p:cNvPr id="50" name="Rectangle 49"/>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ectangle 51"/>
            <p:cNvSpPr/>
            <p:nvPr/>
          </p:nvSpPr>
          <p:spPr>
            <a:xfrm>
              <a:off x="377991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53" name="Group 52"/>
          <p:cNvGrpSpPr/>
          <p:nvPr/>
        </p:nvGrpSpPr>
        <p:grpSpPr>
          <a:xfrm>
            <a:off x="3853880" y="3079304"/>
            <a:ext cx="1080120" cy="288032"/>
            <a:chOff x="3059832" y="2564904"/>
            <a:chExt cx="1080120" cy="288032"/>
          </a:xfrm>
          <a:noFill/>
        </p:grpSpPr>
        <p:sp>
          <p:nvSpPr>
            <p:cNvPr id="54" name="Rectangle 53"/>
            <p:cNvSpPr/>
            <p:nvPr/>
          </p:nvSpPr>
          <p:spPr>
            <a:xfrm>
              <a:off x="3059832" y="2564904"/>
              <a:ext cx="360040" cy="2880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Rectangle 54"/>
            <p:cNvSpPr/>
            <p:nvPr/>
          </p:nvSpPr>
          <p:spPr>
            <a:xfrm>
              <a:off x="3419872" y="2564904"/>
              <a:ext cx="360040" cy="28803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p:cNvSpPr/>
            <p:nvPr/>
          </p:nvSpPr>
          <p:spPr>
            <a:xfrm>
              <a:off x="3779912" y="2564904"/>
              <a:ext cx="360040" cy="28803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57" name="Group 56"/>
          <p:cNvGrpSpPr/>
          <p:nvPr/>
        </p:nvGrpSpPr>
        <p:grpSpPr>
          <a:xfrm>
            <a:off x="3853880" y="3800009"/>
            <a:ext cx="1080120" cy="288032"/>
            <a:chOff x="3059832" y="2564904"/>
            <a:chExt cx="1080120" cy="288032"/>
          </a:xfrm>
        </p:grpSpPr>
        <p:sp>
          <p:nvSpPr>
            <p:cNvPr id="58" name="Rectangle 57"/>
            <p:cNvSpPr/>
            <p:nvPr/>
          </p:nvSpPr>
          <p:spPr>
            <a:xfrm>
              <a:off x="3059832" y="2564904"/>
              <a:ext cx="360040" cy="28803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Rectangle 58"/>
            <p:cNvSpPr/>
            <p:nvPr/>
          </p:nvSpPr>
          <p:spPr>
            <a:xfrm>
              <a:off x="3419872" y="2564904"/>
              <a:ext cx="36004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Rectangle 59"/>
            <p:cNvSpPr/>
            <p:nvPr/>
          </p:nvSpPr>
          <p:spPr>
            <a:xfrm>
              <a:off x="3779912" y="2564904"/>
              <a:ext cx="36004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61" name="Group 60"/>
          <p:cNvGrpSpPr/>
          <p:nvPr/>
        </p:nvGrpSpPr>
        <p:grpSpPr>
          <a:xfrm>
            <a:off x="3853880" y="5959624"/>
            <a:ext cx="1080120" cy="288032"/>
            <a:chOff x="3059832" y="2564904"/>
            <a:chExt cx="1080120" cy="288032"/>
          </a:xfrm>
        </p:grpSpPr>
        <p:sp>
          <p:nvSpPr>
            <p:cNvPr id="62" name="Rectangle 61"/>
            <p:cNvSpPr/>
            <p:nvPr/>
          </p:nvSpPr>
          <p:spPr>
            <a:xfrm>
              <a:off x="305983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Rectangle 62"/>
            <p:cNvSpPr/>
            <p:nvPr/>
          </p:nvSpPr>
          <p:spPr>
            <a:xfrm>
              <a:off x="341987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Rectangle 63"/>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65" name="Group 64"/>
          <p:cNvGrpSpPr/>
          <p:nvPr/>
        </p:nvGrpSpPr>
        <p:grpSpPr>
          <a:xfrm>
            <a:off x="3853880" y="4523820"/>
            <a:ext cx="1080120" cy="288032"/>
            <a:chOff x="3059832" y="2564904"/>
            <a:chExt cx="1080120" cy="288032"/>
          </a:xfrm>
        </p:grpSpPr>
        <p:sp>
          <p:nvSpPr>
            <p:cNvPr id="66" name="Rectangle 65"/>
            <p:cNvSpPr/>
            <p:nvPr/>
          </p:nvSpPr>
          <p:spPr>
            <a:xfrm>
              <a:off x="3059832" y="2564904"/>
              <a:ext cx="360040" cy="28803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Rectangle 66"/>
            <p:cNvSpPr/>
            <p:nvPr/>
          </p:nvSpPr>
          <p:spPr>
            <a:xfrm>
              <a:off x="3419872" y="2564904"/>
              <a:ext cx="360040" cy="28803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Rectangle 67"/>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69" name="Group 68"/>
          <p:cNvGrpSpPr/>
          <p:nvPr/>
        </p:nvGrpSpPr>
        <p:grpSpPr>
          <a:xfrm>
            <a:off x="3853880" y="5269161"/>
            <a:ext cx="1080120" cy="288032"/>
            <a:chOff x="3059832" y="2564904"/>
            <a:chExt cx="1080120" cy="288032"/>
          </a:xfrm>
        </p:grpSpPr>
        <p:sp>
          <p:nvSpPr>
            <p:cNvPr id="70" name="Rectangle 69"/>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1" name="Rectangle 70"/>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Rectangle 71"/>
            <p:cNvSpPr/>
            <p:nvPr/>
          </p:nvSpPr>
          <p:spPr>
            <a:xfrm>
              <a:off x="377991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73" name="Group 72"/>
          <p:cNvGrpSpPr/>
          <p:nvPr/>
        </p:nvGrpSpPr>
        <p:grpSpPr>
          <a:xfrm>
            <a:off x="5770476" y="5243900"/>
            <a:ext cx="1080120" cy="288032"/>
            <a:chOff x="3059832" y="2564904"/>
            <a:chExt cx="1080120" cy="288032"/>
          </a:xfrm>
        </p:grpSpPr>
        <p:sp>
          <p:nvSpPr>
            <p:cNvPr id="74" name="Rectangle 73"/>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Rectangle 74"/>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Rectangle 75"/>
            <p:cNvSpPr/>
            <p:nvPr/>
          </p:nvSpPr>
          <p:spPr>
            <a:xfrm>
              <a:off x="377991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77" name="Group 76"/>
          <p:cNvGrpSpPr/>
          <p:nvPr/>
        </p:nvGrpSpPr>
        <p:grpSpPr>
          <a:xfrm>
            <a:off x="7606680" y="5238383"/>
            <a:ext cx="1080120" cy="288032"/>
            <a:chOff x="3059832" y="2564904"/>
            <a:chExt cx="1080120" cy="288032"/>
          </a:xfrm>
        </p:grpSpPr>
        <p:sp>
          <p:nvSpPr>
            <p:cNvPr id="78" name="Rectangle 77"/>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Rectangle 78"/>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Rectangle 79"/>
            <p:cNvSpPr/>
            <p:nvPr/>
          </p:nvSpPr>
          <p:spPr>
            <a:xfrm>
              <a:off x="377991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81" name="Group 80"/>
          <p:cNvGrpSpPr/>
          <p:nvPr/>
        </p:nvGrpSpPr>
        <p:grpSpPr>
          <a:xfrm>
            <a:off x="7606680" y="5959624"/>
            <a:ext cx="1080120" cy="288032"/>
            <a:chOff x="3059832" y="2564904"/>
            <a:chExt cx="1080120" cy="288032"/>
          </a:xfrm>
          <a:solidFill>
            <a:srgbClr val="22AE50"/>
          </a:solidFill>
        </p:grpSpPr>
        <p:sp>
          <p:nvSpPr>
            <p:cNvPr id="82" name="Rectangle 81"/>
            <p:cNvSpPr/>
            <p:nvPr/>
          </p:nvSpPr>
          <p:spPr>
            <a:xfrm>
              <a:off x="305983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3" name="Rectangle 82"/>
            <p:cNvSpPr/>
            <p:nvPr/>
          </p:nvSpPr>
          <p:spPr>
            <a:xfrm>
              <a:off x="341987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Rectangle 83"/>
            <p:cNvSpPr/>
            <p:nvPr/>
          </p:nvSpPr>
          <p:spPr>
            <a:xfrm>
              <a:off x="3779912" y="2564904"/>
              <a:ext cx="36004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85" name="Group 84"/>
          <p:cNvGrpSpPr/>
          <p:nvPr/>
        </p:nvGrpSpPr>
        <p:grpSpPr>
          <a:xfrm>
            <a:off x="5770476" y="4523393"/>
            <a:ext cx="1080120" cy="288032"/>
            <a:chOff x="3059832" y="2564904"/>
            <a:chExt cx="1080120" cy="288032"/>
          </a:xfrm>
        </p:grpSpPr>
        <p:sp>
          <p:nvSpPr>
            <p:cNvPr id="86" name="Rectangle 85"/>
            <p:cNvSpPr/>
            <p:nvPr/>
          </p:nvSpPr>
          <p:spPr>
            <a:xfrm>
              <a:off x="3059832" y="2564904"/>
              <a:ext cx="360040" cy="28803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7" name="Rectangle 86"/>
            <p:cNvSpPr/>
            <p:nvPr/>
          </p:nvSpPr>
          <p:spPr>
            <a:xfrm>
              <a:off x="3419872" y="2564904"/>
              <a:ext cx="36004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8" name="Rectangle 87"/>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89" name="Group 88"/>
          <p:cNvGrpSpPr/>
          <p:nvPr/>
        </p:nvGrpSpPr>
        <p:grpSpPr>
          <a:xfrm>
            <a:off x="5770476" y="5960368"/>
            <a:ext cx="1080120" cy="288032"/>
            <a:chOff x="3059832" y="2564904"/>
            <a:chExt cx="1080120" cy="288032"/>
          </a:xfrm>
        </p:grpSpPr>
        <p:sp>
          <p:nvSpPr>
            <p:cNvPr id="90" name="Rectangle 89"/>
            <p:cNvSpPr/>
            <p:nvPr/>
          </p:nvSpPr>
          <p:spPr>
            <a:xfrm>
              <a:off x="305983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1" name="Rectangle 90"/>
            <p:cNvSpPr/>
            <p:nvPr/>
          </p:nvSpPr>
          <p:spPr>
            <a:xfrm>
              <a:off x="341987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2" name="Rectangle 91"/>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93" name="Group 92"/>
          <p:cNvGrpSpPr/>
          <p:nvPr/>
        </p:nvGrpSpPr>
        <p:grpSpPr>
          <a:xfrm>
            <a:off x="5770476" y="3074949"/>
            <a:ext cx="1080120" cy="288032"/>
            <a:chOff x="3059832" y="2564904"/>
            <a:chExt cx="1080120" cy="288032"/>
          </a:xfrm>
        </p:grpSpPr>
        <p:sp>
          <p:nvSpPr>
            <p:cNvPr id="94" name="Rectangle 93"/>
            <p:cNvSpPr/>
            <p:nvPr/>
          </p:nvSpPr>
          <p:spPr>
            <a:xfrm>
              <a:off x="3059832" y="2564904"/>
              <a:ext cx="360040" cy="28803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Rectangle 94"/>
            <p:cNvSpPr/>
            <p:nvPr/>
          </p:nvSpPr>
          <p:spPr>
            <a:xfrm>
              <a:off x="341987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Rectangle 95"/>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1" name="Group 100"/>
          <p:cNvGrpSpPr/>
          <p:nvPr/>
        </p:nvGrpSpPr>
        <p:grpSpPr>
          <a:xfrm>
            <a:off x="5770476" y="3800009"/>
            <a:ext cx="1080120" cy="288032"/>
            <a:chOff x="3059832" y="2564904"/>
            <a:chExt cx="1080120" cy="288032"/>
          </a:xfrm>
        </p:grpSpPr>
        <p:sp>
          <p:nvSpPr>
            <p:cNvPr id="102" name="Rectangle 101"/>
            <p:cNvSpPr/>
            <p:nvPr/>
          </p:nvSpPr>
          <p:spPr>
            <a:xfrm>
              <a:off x="3059832" y="2564904"/>
              <a:ext cx="360040" cy="28803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 name="Rectangle 102"/>
            <p:cNvSpPr/>
            <p:nvPr/>
          </p:nvSpPr>
          <p:spPr>
            <a:xfrm>
              <a:off x="341987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Rectangle 103"/>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5" name="Group 104"/>
          <p:cNvGrpSpPr/>
          <p:nvPr/>
        </p:nvGrpSpPr>
        <p:grpSpPr>
          <a:xfrm>
            <a:off x="7606680" y="2291572"/>
            <a:ext cx="1080120" cy="288032"/>
            <a:chOff x="3059832" y="2564904"/>
            <a:chExt cx="1080120" cy="288032"/>
          </a:xfrm>
        </p:grpSpPr>
        <p:sp>
          <p:nvSpPr>
            <p:cNvPr id="106" name="Rectangle 105"/>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7" name="Rectangle 106"/>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8" name="Rectangle 107"/>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9" name="Group 108"/>
          <p:cNvGrpSpPr/>
          <p:nvPr/>
        </p:nvGrpSpPr>
        <p:grpSpPr>
          <a:xfrm>
            <a:off x="7606680" y="3074949"/>
            <a:ext cx="1080120" cy="288032"/>
            <a:chOff x="3059832" y="2564904"/>
            <a:chExt cx="1080120" cy="288032"/>
          </a:xfrm>
        </p:grpSpPr>
        <p:sp>
          <p:nvSpPr>
            <p:cNvPr id="110" name="Rectangle 109"/>
            <p:cNvSpPr/>
            <p:nvPr/>
          </p:nvSpPr>
          <p:spPr>
            <a:xfrm>
              <a:off x="3059832" y="2564904"/>
              <a:ext cx="360040" cy="28803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1" name="Rectangle 110"/>
            <p:cNvSpPr/>
            <p:nvPr/>
          </p:nvSpPr>
          <p:spPr>
            <a:xfrm>
              <a:off x="341987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2" name="Rectangle 111"/>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13" name="Group 112"/>
          <p:cNvGrpSpPr/>
          <p:nvPr/>
        </p:nvGrpSpPr>
        <p:grpSpPr>
          <a:xfrm>
            <a:off x="7581230" y="3800009"/>
            <a:ext cx="1080120" cy="288032"/>
            <a:chOff x="3059832" y="2564904"/>
            <a:chExt cx="1080120" cy="288032"/>
          </a:xfrm>
        </p:grpSpPr>
        <p:sp>
          <p:nvSpPr>
            <p:cNvPr id="114" name="Rectangle 113"/>
            <p:cNvSpPr/>
            <p:nvPr/>
          </p:nvSpPr>
          <p:spPr>
            <a:xfrm>
              <a:off x="3059832" y="2564904"/>
              <a:ext cx="360040" cy="2880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5" name="Rectangle 114"/>
            <p:cNvSpPr/>
            <p:nvPr/>
          </p:nvSpPr>
          <p:spPr>
            <a:xfrm>
              <a:off x="341987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6" name="Rectangle 115"/>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17" name="Group 116"/>
          <p:cNvGrpSpPr/>
          <p:nvPr/>
        </p:nvGrpSpPr>
        <p:grpSpPr>
          <a:xfrm>
            <a:off x="7606680" y="4523393"/>
            <a:ext cx="1080120" cy="288032"/>
            <a:chOff x="3059832" y="2564904"/>
            <a:chExt cx="1080120" cy="288032"/>
          </a:xfrm>
        </p:grpSpPr>
        <p:sp>
          <p:nvSpPr>
            <p:cNvPr id="118" name="Rectangle 117"/>
            <p:cNvSpPr/>
            <p:nvPr/>
          </p:nvSpPr>
          <p:spPr>
            <a:xfrm>
              <a:off x="3059832" y="2564904"/>
              <a:ext cx="360040" cy="28803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9" name="Rectangle 118"/>
            <p:cNvSpPr/>
            <p:nvPr/>
          </p:nvSpPr>
          <p:spPr>
            <a:xfrm>
              <a:off x="3419872" y="2564904"/>
              <a:ext cx="360040" cy="28803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0" name="Rectangle 119"/>
            <p:cNvSpPr/>
            <p:nvPr/>
          </p:nvSpPr>
          <p:spPr>
            <a:xfrm>
              <a:off x="3779912" y="2564904"/>
              <a:ext cx="36004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cxnSp>
        <p:nvCxnSpPr>
          <p:cNvPr id="122" name="Straight Connector 121"/>
          <p:cNvCxnSpPr/>
          <p:nvPr/>
        </p:nvCxnSpPr>
        <p:spPr>
          <a:xfrm>
            <a:off x="0" y="3534963"/>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0" y="4274413"/>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0" y="4994920"/>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0" y="5715000"/>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0" y="2834680"/>
            <a:ext cx="9144000" cy="0"/>
          </a:xfrm>
          <a:prstGeom prst="line">
            <a:avLst/>
          </a:prstGeom>
          <a:ln w="38100">
            <a:solidFill>
              <a:srgbClr val="025668"/>
            </a:solidFil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5510808" y="1447800"/>
            <a:ext cx="1728192" cy="584776"/>
          </a:xfrm>
          <a:prstGeom prst="rect">
            <a:avLst/>
          </a:prstGeom>
          <a:noFill/>
        </p:spPr>
        <p:txBody>
          <a:bodyPr wrap="square" rtlCol="0">
            <a:spAutoFit/>
          </a:bodyPr>
          <a:lstStyle/>
          <a:p>
            <a:pPr algn="ctr"/>
            <a:r>
              <a:rPr lang="en-SG" sz="1600" b="1" dirty="0" smtClean="0">
                <a:latin typeface="Arial"/>
                <a:ea typeface="Verdana" pitchFamily="34" charset="0"/>
                <a:cs typeface="Arial"/>
              </a:rPr>
              <a:t>Room for </a:t>
            </a:r>
          </a:p>
          <a:p>
            <a:pPr algn="ctr"/>
            <a:r>
              <a:rPr lang="en-SG" sz="1600" b="1" dirty="0" smtClean="0">
                <a:latin typeface="Arial"/>
                <a:ea typeface="Verdana" pitchFamily="34" charset="0"/>
                <a:cs typeface="Arial"/>
              </a:rPr>
              <a:t>Improvement</a:t>
            </a:r>
          </a:p>
        </p:txBody>
      </p:sp>
      <p:grpSp>
        <p:nvGrpSpPr>
          <p:cNvPr id="129" name="Group 128"/>
          <p:cNvGrpSpPr/>
          <p:nvPr/>
        </p:nvGrpSpPr>
        <p:grpSpPr>
          <a:xfrm>
            <a:off x="5791200" y="2286000"/>
            <a:ext cx="1080120" cy="288032"/>
            <a:chOff x="3059832" y="2564904"/>
            <a:chExt cx="1080120" cy="288032"/>
          </a:xfrm>
        </p:grpSpPr>
        <p:sp>
          <p:nvSpPr>
            <p:cNvPr id="130" name="Rectangle 129"/>
            <p:cNvSpPr/>
            <p:nvPr/>
          </p:nvSpPr>
          <p:spPr>
            <a:xfrm>
              <a:off x="305983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130"/>
            <p:cNvSpPr/>
            <p:nvPr/>
          </p:nvSpPr>
          <p:spPr>
            <a:xfrm>
              <a:off x="3419872" y="2564904"/>
              <a:ext cx="360040" cy="2880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2" name="Rectangle 131"/>
            <p:cNvSpPr/>
            <p:nvPr/>
          </p:nvSpPr>
          <p:spPr>
            <a:xfrm>
              <a:off x="3779912" y="2564904"/>
              <a:ext cx="360040" cy="288032"/>
            </a:xfrm>
            <a:prstGeom prst="rect">
              <a:avLst/>
            </a:prstGeom>
            <a:solidFill>
              <a:srgbClr val="22AE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33" name="TextBox 1"/>
          <p:cNvSpPr txBox="1"/>
          <p:nvPr/>
        </p:nvSpPr>
        <p:spPr>
          <a:xfrm>
            <a:off x="225724" y="1795790"/>
            <a:ext cx="841076" cy="261610"/>
          </a:xfrm>
          <a:prstGeom prst="rect">
            <a:avLst/>
          </a:prstGeom>
          <a:noFill/>
        </p:spPr>
        <p:txBody>
          <a:bodyPr wrap="none" lIns="0" tIns="0" rIns="0" rtlCol="0">
            <a:spAutoFit/>
          </a:bodyPr>
          <a:lstStyle/>
          <a:p>
            <a:pPr>
              <a:lnSpc>
                <a:spcPts val="1700"/>
              </a:lnSpc>
              <a:tabLst/>
            </a:pPr>
            <a:r>
              <a:rPr lang="en-US" altLang="zh-CN" sz="1400" dirty="0" smtClean="0">
                <a:solidFill>
                  <a:srgbClr val="000000"/>
                </a:solidFill>
                <a:latin typeface="Arial"/>
                <a:cs typeface="Arial"/>
              </a:rPr>
              <a:t>Very High </a:t>
            </a:r>
          </a:p>
        </p:txBody>
      </p:sp>
      <p:sp>
        <p:nvSpPr>
          <p:cNvPr id="134" name="TextBox 1"/>
          <p:cNvSpPr txBox="1"/>
          <p:nvPr/>
        </p:nvSpPr>
        <p:spPr>
          <a:xfrm>
            <a:off x="239293" y="1414790"/>
            <a:ext cx="751307" cy="261610"/>
          </a:xfrm>
          <a:prstGeom prst="rect">
            <a:avLst/>
          </a:prstGeom>
          <a:noFill/>
        </p:spPr>
        <p:txBody>
          <a:bodyPr wrap="none" lIns="0" tIns="0" rIns="0" rtlCol="0">
            <a:spAutoFit/>
          </a:bodyPr>
          <a:lstStyle/>
          <a:p>
            <a:pPr>
              <a:lnSpc>
                <a:spcPts val="1700"/>
              </a:lnSpc>
              <a:tabLst/>
            </a:pPr>
            <a:r>
              <a:rPr lang="en-US" altLang="zh-CN" sz="1400" dirty="0" smtClean="0">
                <a:solidFill>
                  <a:srgbClr val="000000"/>
                </a:solidFill>
                <a:latin typeface="Arial"/>
                <a:cs typeface="Arial"/>
              </a:rPr>
              <a:t>Very Low</a:t>
            </a:r>
          </a:p>
        </p:txBody>
      </p:sp>
      <p:sp>
        <p:nvSpPr>
          <p:cNvPr id="128" name="TextBox 127"/>
          <p:cNvSpPr txBox="1"/>
          <p:nvPr/>
        </p:nvSpPr>
        <p:spPr>
          <a:xfrm>
            <a:off x="3200400" y="1447800"/>
            <a:ext cx="2514600" cy="830997"/>
          </a:xfrm>
          <a:prstGeom prst="rect">
            <a:avLst/>
          </a:prstGeom>
          <a:noFill/>
        </p:spPr>
        <p:txBody>
          <a:bodyPr wrap="square" rtlCol="0">
            <a:spAutoFit/>
          </a:bodyPr>
          <a:lstStyle/>
          <a:p>
            <a:pPr algn="ctr"/>
            <a:r>
              <a:rPr lang="en-SG" sz="1600" b="1" dirty="0" smtClean="0">
                <a:latin typeface="Arial"/>
                <a:ea typeface="Verdana" pitchFamily="34" charset="0"/>
                <a:cs typeface="Arial"/>
              </a:rPr>
              <a:t>Cited reasons for leaving the company</a:t>
            </a:r>
          </a:p>
          <a:p>
            <a:pPr algn="ctr"/>
            <a:endParaRPr lang="en-SG" sz="1600" b="1" dirty="0">
              <a:latin typeface="Arial"/>
              <a:ea typeface="Verdana" pitchFamily="34" charset="0"/>
              <a:cs typeface="Arial"/>
            </a:endParaRPr>
          </a:p>
        </p:txBody>
      </p:sp>
      <p:sp>
        <p:nvSpPr>
          <p:cNvPr id="136" name="TextBox 135"/>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37" name="TextBox 136"/>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38" name="Rectangle 13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39" name="TextBox 138"/>
          <p:cNvSpPr txBox="1"/>
          <p:nvPr/>
        </p:nvSpPr>
        <p:spPr>
          <a:xfrm>
            <a:off x="3581400" y="6417588"/>
            <a:ext cx="18288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HR Analysis</a:t>
            </a:r>
            <a:endParaRPr lang="en-SG" b="1" dirty="0">
              <a:latin typeface="Arial"/>
              <a:cs typeface="Arial"/>
            </a:endParaRPr>
          </a:p>
        </p:txBody>
      </p:sp>
      <p:sp>
        <p:nvSpPr>
          <p:cNvPr id="140" name="TextBox 139"/>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
        <p:nvSpPr>
          <p:cNvPr id="141" name="TextBox 140"/>
          <p:cNvSpPr txBox="1"/>
          <p:nvPr/>
        </p:nvSpPr>
        <p:spPr>
          <a:xfrm>
            <a:off x="0" y="838200"/>
            <a:ext cx="6172200" cy="400110"/>
          </a:xfrm>
          <a:prstGeom prst="rect">
            <a:avLst/>
          </a:prstGeom>
          <a:noFill/>
        </p:spPr>
        <p:txBody>
          <a:bodyPr wrap="square" rtlCol="0">
            <a:spAutoFit/>
          </a:bodyPr>
          <a:lstStyle/>
          <a:p>
            <a:r>
              <a:rPr lang="en-US" sz="2000" spc="100" dirty="0" smtClean="0">
                <a:solidFill>
                  <a:schemeClr val="bg1"/>
                </a:solidFill>
                <a:latin typeface="Arial"/>
                <a:cs typeface="Arial"/>
              </a:rPr>
              <a:t> Criteria to justify HRM Practices to improve</a:t>
            </a:r>
            <a:endParaRPr lang="en-US" sz="2000" spc="100" dirty="0">
              <a:solidFill>
                <a:schemeClr val="bg1"/>
              </a:solidFill>
              <a:latin typeface="Arial"/>
              <a:cs typeface="Arial"/>
            </a:endParaRPr>
          </a:p>
        </p:txBody>
      </p:sp>
    </p:spTree>
    <p:extLst>
      <p:ext uri="{BB962C8B-B14F-4D97-AF65-F5344CB8AC3E}">
        <p14:creationId xmlns:p14="http://schemas.microsoft.com/office/powerpoint/2010/main" val="374970587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Recommendations</a:t>
            </a:r>
          </a:p>
        </p:txBody>
      </p:sp>
      <p:sp>
        <p:nvSpPr>
          <p:cNvPr id="9" name="TextBox 8"/>
          <p:cNvSpPr txBox="1"/>
          <p:nvPr/>
        </p:nvSpPr>
        <p:spPr>
          <a:xfrm>
            <a:off x="0" y="838200"/>
            <a:ext cx="4267200" cy="430887"/>
          </a:xfrm>
          <a:prstGeom prst="rect">
            <a:avLst/>
          </a:prstGeom>
          <a:noFill/>
        </p:spPr>
        <p:txBody>
          <a:bodyPr wrap="square" rtlCol="0">
            <a:spAutoFit/>
          </a:bodyPr>
          <a:lstStyle/>
          <a:p>
            <a:r>
              <a:rPr lang="en-US" sz="2000" spc="100" dirty="0">
                <a:solidFill>
                  <a:schemeClr val="bg1"/>
                </a:solidFill>
                <a:latin typeface="Arial"/>
                <a:cs typeface="Arial"/>
              </a:rPr>
              <a:t> </a:t>
            </a:r>
            <a:r>
              <a:rPr lang="en-US" sz="2000" spc="100" dirty="0" smtClean="0">
                <a:solidFill>
                  <a:schemeClr val="bg1"/>
                </a:solidFill>
                <a:latin typeface="Arial"/>
                <a:cs typeface="Arial"/>
              </a:rPr>
              <a:t>The </a:t>
            </a:r>
            <a:r>
              <a:rPr lang="en-US" sz="2200" b="1" spc="100" dirty="0" smtClean="0">
                <a:solidFill>
                  <a:schemeClr val="bg1"/>
                </a:solidFill>
                <a:latin typeface="Arial"/>
                <a:cs typeface="Arial"/>
              </a:rPr>
              <a:t>BGC</a:t>
            </a:r>
            <a:r>
              <a:rPr lang="en-US" sz="2000" spc="100" dirty="0" smtClean="0">
                <a:solidFill>
                  <a:schemeClr val="bg1"/>
                </a:solidFill>
                <a:latin typeface="Arial"/>
                <a:cs typeface="Arial"/>
              </a:rPr>
              <a:t> Solution</a:t>
            </a:r>
            <a:endParaRPr lang="en-US" sz="2000" spc="100" dirty="0">
              <a:solidFill>
                <a:schemeClr val="bg1"/>
              </a:solidFill>
              <a:latin typeface="Arial"/>
              <a:cs typeface="Arial"/>
            </a:endParaRPr>
          </a:p>
        </p:txBody>
      </p:sp>
      <p:sp>
        <p:nvSpPr>
          <p:cNvPr id="15" name="TextBox 1"/>
          <p:cNvSpPr txBox="1"/>
          <p:nvPr/>
        </p:nvSpPr>
        <p:spPr>
          <a:xfrm>
            <a:off x="3375657" y="4092192"/>
            <a:ext cx="2634108" cy="600164"/>
          </a:xfrm>
          <a:prstGeom prst="rect">
            <a:avLst/>
          </a:prstGeom>
          <a:noFill/>
          <a:ln>
            <a:solidFill>
              <a:schemeClr val="bg1"/>
            </a:solidFill>
          </a:ln>
        </p:spPr>
        <p:txBody>
          <a:bodyPr wrap="square" lIns="0" tIns="0" rIns="0" rtlCol="0">
            <a:spAutoFit/>
          </a:bodyPr>
          <a:lstStyle/>
          <a:p>
            <a:pPr algn="ctr">
              <a:tabLst/>
            </a:pPr>
            <a:r>
              <a:rPr lang="en-US" altLang="zh-CN" sz="3600" b="1" u="sng" dirty="0" smtClean="0">
                <a:solidFill>
                  <a:srgbClr val="7F7F7F"/>
                </a:solidFill>
                <a:latin typeface="+mj-lt"/>
                <a:ea typeface="Verdana" pitchFamily="34" charset="0"/>
                <a:cs typeface="Verdana" pitchFamily="34" charset="0"/>
              </a:rPr>
              <a:t>G</a:t>
            </a:r>
            <a:r>
              <a:rPr lang="en-US" altLang="zh-CN" sz="2800" b="1" dirty="0" smtClean="0">
                <a:solidFill>
                  <a:srgbClr val="024D5E"/>
                </a:solidFill>
                <a:latin typeface="+mj-lt"/>
                <a:ea typeface="Verdana" pitchFamily="34" charset="0"/>
                <a:cs typeface="Verdana" pitchFamily="34" charset="0"/>
              </a:rPr>
              <a:t>ROWING</a:t>
            </a:r>
          </a:p>
        </p:txBody>
      </p:sp>
      <p:sp>
        <p:nvSpPr>
          <p:cNvPr id="16" name="TextBox 1"/>
          <p:cNvSpPr txBox="1"/>
          <p:nvPr/>
        </p:nvSpPr>
        <p:spPr>
          <a:xfrm>
            <a:off x="231775" y="4108067"/>
            <a:ext cx="2634108" cy="600164"/>
          </a:xfrm>
          <a:prstGeom prst="rect">
            <a:avLst/>
          </a:prstGeom>
          <a:noFill/>
          <a:ln>
            <a:solidFill>
              <a:schemeClr val="bg1"/>
            </a:solidFill>
          </a:ln>
        </p:spPr>
        <p:txBody>
          <a:bodyPr wrap="square" lIns="0" tIns="0" rIns="0" rtlCol="0">
            <a:spAutoFit/>
          </a:bodyPr>
          <a:lstStyle/>
          <a:p>
            <a:pPr algn="ctr">
              <a:tabLst/>
            </a:pPr>
            <a:r>
              <a:rPr lang="en-US" altLang="zh-CN" sz="3600" b="1" u="sng" dirty="0" smtClean="0">
                <a:solidFill>
                  <a:schemeClr val="tx1">
                    <a:lumMod val="50000"/>
                    <a:lumOff val="50000"/>
                  </a:schemeClr>
                </a:solidFill>
                <a:latin typeface="+mj-lt"/>
                <a:ea typeface="Verdana" pitchFamily="34" charset="0"/>
                <a:cs typeface="Verdana" pitchFamily="34" charset="0"/>
              </a:rPr>
              <a:t>B</a:t>
            </a:r>
            <a:r>
              <a:rPr lang="en-US" altLang="zh-CN" sz="2800" b="1" dirty="0" smtClean="0">
                <a:solidFill>
                  <a:srgbClr val="024D5E"/>
                </a:solidFill>
                <a:latin typeface="+mj-lt"/>
                <a:ea typeface="Verdana" pitchFamily="34" charset="0"/>
                <a:cs typeface="Verdana" pitchFamily="34" charset="0"/>
              </a:rPr>
              <a:t>UILDING</a:t>
            </a:r>
          </a:p>
        </p:txBody>
      </p:sp>
      <p:sp>
        <p:nvSpPr>
          <p:cNvPr id="17" name="TextBox 1"/>
          <p:cNvSpPr txBox="1"/>
          <p:nvPr/>
        </p:nvSpPr>
        <p:spPr>
          <a:xfrm>
            <a:off x="6300788" y="4092192"/>
            <a:ext cx="2634108" cy="600164"/>
          </a:xfrm>
          <a:prstGeom prst="rect">
            <a:avLst/>
          </a:prstGeom>
          <a:noFill/>
          <a:ln>
            <a:solidFill>
              <a:schemeClr val="bg1"/>
            </a:solidFill>
          </a:ln>
        </p:spPr>
        <p:txBody>
          <a:bodyPr wrap="square" lIns="0" tIns="0" rIns="0" rtlCol="0">
            <a:spAutoFit/>
          </a:bodyPr>
          <a:lstStyle/>
          <a:p>
            <a:pPr algn="ctr">
              <a:tabLst/>
            </a:pPr>
            <a:r>
              <a:rPr lang="en-US" altLang="zh-CN" sz="3600" b="1" u="sng" dirty="0" smtClean="0">
                <a:solidFill>
                  <a:srgbClr val="7F7F7F"/>
                </a:solidFill>
                <a:latin typeface="+mj-lt"/>
                <a:ea typeface="Verdana" pitchFamily="34" charset="0"/>
                <a:cs typeface="Verdana" pitchFamily="34" charset="0"/>
              </a:rPr>
              <a:t>C</a:t>
            </a:r>
            <a:r>
              <a:rPr lang="en-US" altLang="zh-CN" sz="2800" b="1" dirty="0" smtClean="0">
                <a:solidFill>
                  <a:srgbClr val="024D5E"/>
                </a:solidFill>
                <a:latin typeface="+mj-lt"/>
                <a:ea typeface="Verdana" pitchFamily="34" charset="0"/>
                <a:cs typeface="Verdana" pitchFamily="34" charset="0"/>
              </a:rPr>
              <a:t>REATING</a:t>
            </a:r>
          </a:p>
        </p:txBody>
      </p:sp>
      <p:sp>
        <p:nvSpPr>
          <p:cNvPr id="18" name="Freeform 3"/>
          <p:cNvSpPr/>
          <p:nvPr/>
        </p:nvSpPr>
        <p:spPr>
          <a:xfrm>
            <a:off x="459125" y="4921913"/>
            <a:ext cx="2109896" cy="1021687"/>
          </a:xfrm>
          <a:custGeom>
            <a:avLst/>
            <a:gdLst>
              <a:gd name="connsiteX0" fmla="*/ 0 w 2031873"/>
              <a:gd name="connsiteY0" fmla="*/ 892555 h 892555"/>
              <a:gd name="connsiteX1" fmla="*/ 2031873 w 2031873"/>
              <a:gd name="connsiteY1" fmla="*/ 892555 h 892555"/>
              <a:gd name="connsiteX2" fmla="*/ 2031873 w 2031873"/>
              <a:gd name="connsiteY2" fmla="*/ 0 h 892555"/>
              <a:gd name="connsiteX3" fmla="*/ 0 w 2031873"/>
              <a:gd name="connsiteY3" fmla="*/ 0 h 892555"/>
              <a:gd name="connsiteX4" fmla="*/ 0 w 2031873"/>
              <a:gd name="connsiteY4" fmla="*/ 892555 h 892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31873" h="892555">
                <a:moveTo>
                  <a:pt x="0" y="892555"/>
                </a:moveTo>
                <a:lnTo>
                  <a:pt x="2031873" y="892555"/>
                </a:lnTo>
                <a:lnTo>
                  <a:pt x="2031873" y="0"/>
                </a:lnTo>
                <a:lnTo>
                  <a:pt x="0" y="0"/>
                </a:lnTo>
                <a:lnTo>
                  <a:pt x="0" y="892555"/>
                </a:lnTo>
              </a:path>
            </a:pathLst>
          </a:custGeom>
          <a:solidFill>
            <a:srgbClr val="089FC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tabLst>
                <a:tab pos="63500" algn="l"/>
                <a:tab pos="279400" algn="l"/>
                <a:tab pos="342900" algn="l"/>
                <a:tab pos="469900" algn="l"/>
              </a:tabLst>
            </a:pPr>
            <a:r>
              <a:rPr lang="en-US" altLang="zh-CN" dirty="0" smtClean="0">
                <a:solidFill>
                  <a:srgbClr val="FFFFFF"/>
                </a:solidFill>
                <a:latin typeface="Arial"/>
                <a:cs typeface="Arial"/>
              </a:rPr>
              <a:t>Improving current job designs </a:t>
            </a:r>
          </a:p>
        </p:txBody>
      </p:sp>
      <p:sp>
        <p:nvSpPr>
          <p:cNvPr id="19" name="Freeform 3"/>
          <p:cNvSpPr/>
          <p:nvPr/>
        </p:nvSpPr>
        <p:spPr>
          <a:xfrm>
            <a:off x="6576904" y="4921913"/>
            <a:ext cx="2109896" cy="1021687"/>
          </a:xfrm>
          <a:custGeom>
            <a:avLst/>
            <a:gdLst>
              <a:gd name="connsiteX0" fmla="*/ 0 w 2031873"/>
              <a:gd name="connsiteY0" fmla="*/ 892555 h 892555"/>
              <a:gd name="connsiteX1" fmla="*/ 2031873 w 2031873"/>
              <a:gd name="connsiteY1" fmla="*/ 892555 h 892555"/>
              <a:gd name="connsiteX2" fmla="*/ 2031873 w 2031873"/>
              <a:gd name="connsiteY2" fmla="*/ 0 h 892555"/>
              <a:gd name="connsiteX3" fmla="*/ 0 w 2031873"/>
              <a:gd name="connsiteY3" fmla="*/ 0 h 892555"/>
              <a:gd name="connsiteX4" fmla="*/ 0 w 2031873"/>
              <a:gd name="connsiteY4" fmla="*/ 892555 h 892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31873" h="892555">
                <a:moveTo>
                  <a:pt x="0" y="892555"/>
                </a:moveTo>
                <a:lnTo>
                  <a:pt x="2031873" y="892555"/>
                </a:lnTo>
                <a:lnTo>
                  <a:pt x="2031873" y="0"/>
                </a:lnTo>
                <a:lnTo>
                  <a:pt x="0" y="0"/>
                </a:lnTo>
                <a:lnTo>
                  <a:pt x="0" y="892555"/>
                </a:lnTo>
              </a:path>
            </a:pathLst>
          </a:custGeom>
          <a:solidFill>
            <a:srgbClr val="089FC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tabLst>
                <a:tab pos="63500" algn="l"/>
                <a:tab pos="279400" algn="l"/>
                <a:tab pos="342900" algn="l"/>
                <a:tab pos="469900" algn="l"/>
              </a:tabLst>
            </a:pPr>
            <a:r>
              <a:rPr lang="en-US" altLang="zh-CN" dirty="0" smtClean="0">
                <a:solidFill>
                  <a:srgbClr val="FFFFFF"/>
                </a:solidFill>
                <a:latin typeface="Arial"/>
                <a:cs typeface="Arial"/>
              </a:rPr>
              <a:t>Introducing more work-life balance initiatives</a:t>
            </a:r>
          </a:p>
        </p:txBody>
      </p:sp>
      <p:sp>
        <p:nvSpPr>
          <p:cNvPr id="20" name="Freeform 3"/>
          <p:cNvSpPr/>
          <p:nvPr/>
        </p:nvSpPr>
        <p:spPr>
          <a:xfrm>
            <a:off x="3581400" y="4921913"/>
            <a:ext cx="2109896" cy="1021687"/>
          </a:xfrm>
          <a:custGeom>
            <a:avLst/>
            <a:gdLst>
              <a:gd name="connsiteX0" fmla="*/ 0 w 2031873"/>
              <a:gd name="connsiteY0" fmla="*/ 892555 h 892555"/>
              <a:gd name="connsiteX1" fmla="*/ 2031873 w 2031873"/>
              <a:gd name="connsiteY1" fmla="*/ 892555 h 892555"/>
              <a:gd name="connsiteX2" fmla="*/ 2031873 w 2031873"/>
              <a:gd name="connsiteY2" fmla="*/ 0 h 892555"/>
              <a:gd name="connsiteX3" fmla="*/ 0 w 2031873"/>
              <a:gd name="connsiteY3" fmla="*/ 0 h 892555"/>
              <a:gd name="connsiteX4" fmla="*/ 0 w 2031873"/>
              <a:gd name="connsiteY4" fmla="*/ 892555 h 892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31873" h="892555">
                <a:moveTo>
                  <a:pt x="0" y="892555"/>
                </a:moveTo>
                <a:lnTo>
                  <a:pt x="2031873" y="892555"/>
                </a:lnTo>
                <a:lnTo>
                  <a:pt x="2031873" y="0"/>
                </a:lnTo>
                <a:lnTo>
                  <a:pt x="0" y="0"/>
                </a:lnTo>
                <a:lnTo>
                  <a:pt x="0" y="892555"/>
                </a:lnTo>
              </a:path>
            </a:pathLst>
          </a:custGeom>
          <a:solidFill>
            <a:srgbClr val="089FC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tabLst>
                <a:tab pos="63500" algn="l"/>
                <a:tab pos="279400" algn="l"/>
                <a:tab pos="342900" algn="l"/>
                <a:tab pos="469900" algn="l"/>
              </a:tabLst>
            </a:pPr>
            <a:r>
              <a:rPr lang="en-US" altLang="zh-CN" dirty="0" smtClean="0">
                <a:solidFill>
                  <a:srgbClr val="FFFFFF"/>
                </a:solidFill>
                <a:latin typeface="Arial"/>
                <a:cs typeface="Arial"/>
              </a:rPr>
              <a:t>Career development for talents</a:t>
            </a:r>
          </a:p>
        </p:txBody>
      </p:sp>
      <p:pic>
        <p:nvPicPr>
          <p:cNvPr id="2" name="Picture 1"/>
          <p:cNvPicPr>
            <a:picLocks noChangeAspect="1"/>
          </p:cNvPicPr>
          <p:nvPr/>
        </p:nvPicPr>
        <p:blipFill rotWithShape="1">
          <a:blip r:embed="rId4" cstate="print"/>
          <a:srcRect l="4480" r="5017"/>
          <a:stretch/>
        </p:blipFill>
        <p:spPr>
          <a:xfrm>
            <a:off x="198304" y="1552448"/>
            <a:ext cx="2667579" cy="2408044"/>
          </a:xfrm>
          <a:prstGeom prst="roundRect">
            <a:avLst>
              <a:gd name="adj" fmla="val 8594"/>
            </a:avLst>
          </a:prstGeom>
          <a:solidFill>
            <a:srgbClr val="FFFFFF">
              <a:shade val="85000"/>
            </a:srgbClr>
          </a:solidFill>
          <a:ln w="57150" cmpd="sng">
            <a:solidFill>
              <a:srgbClr val="024D5E"/>
            </a:solidFill>
          </a:ln>
          <a:effectLst/>
        </p:spPr>
      </p:pic>
      <p:pic>
        <p:nvPicPr>
          <p:cNvPr id="3" name="Picture 2"/>
          <p:cNvPicPr>
            <a:picLocks noChangeAspect="1"/>
          </p:cNvPicPr>
          <p:nvPr/>
        </p:nvPicPr>
        <p:blipFill rotWithShape="1">
          <a:blip r:embed="rId5" cstate="print"/>
          <a:srcRect l="13371" r="10304"/>
          <a:stretch/>
        </p:blipFill>
        <p:spPr>
          <a:xfrm>
            <a:off x="3207346" y="1552448"/>
            <a:ext cx="2725913" cy="2456080"/>
          </a:xfrm>
          <a:prstGeom prst="roundRect">
            <a:avLst>
              <a:gd name="adj" fmla="val 8594"/>
            </a:avLst>
          </a:prstGeom>
          <a:solidFill>
            <a:srgbClr val="FFFFFF">
              <a:shade val="85000"/>
            </a:srgbClr>
          </a:solidFill>
          <a:ln w="57150" cmpd="sng">
            <a:solidFill>
              <a:srgbClr val="024D5E"/>
            </a:solidFill>
          </a:ln>
          <a:effectLst/>
        </p:spPr>
      </p:pic>
      <p:pic>
        <p:nvPicPr>
          <p:cNvPr id="6" name="Picture 5"/>
          <p:cNvPicPr>
            <a:picLocks noChangeAspect="1"/>
          </p:cNvPicPr>
          <p:nvPr/>
        </p:nvPicPr>
        <p:blipFill>
          <a:blip r:embed="rId6" cstate="print"/>
          <a:stretch>
            <a:fillRect/>
          </a:stretch>
        </p:blipFill>
        <p:spPr>
          <a:xfrm>
            <a:off x="6300789" y="1541484"/>
            <a:ext cx="2634108" cy="2467044"/>
          </a:xfrm>
          <a:prstGeom prst="roundRect">
            <a:avLst>
              <a:gd name="adj" fmla="val 8594"/>
            </a:avLst>
          </a:prstGeom>
          <a:solidFill>
            <a:srgbClr val="FFFFFF">
              <a:shade val="85000"/>
            </a:srgbClr>
          </a:solidFill>
          <a:ln w="57150" cmpd="sng">
            <a:solidFill>
              <a:srgbClr val="024D5E"/>
            </a:solidFill>
          </a:ln>
          <a:effectLst/>
        </p:spPr>
      </p:pic>
      <p:sp>
        <p:nvSpPr>
          <p:cNvPr id="22" name="TextBox 21"/>
          <p:cNvSpPr txBox="1"/>
          <p:nvPr/>
        </p:nvSpPr>
        <p:spPr>
          <a:xfrm>
            <a:off x="5410200" y="6410320"/>
            <a:ext cx="22860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Recommendations</a:t>
            </a:r>
            <a:endParaRPr lang="en-SG" b="1" dirty="0">
              <a:latin typeface="Arial"/>
              <a:cs typeface="Arial"/>
            </a:endParaRPr>
          </a:p>
        </p:txBody>
      </p:sp>
      <p:sp>
        <p:nvSpPr>
          <p:cNvPr id="23" name="TextBox 22"/>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4" name="Rectangle 23"/>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5" name="TextBox 24"/>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26" name="TextBox 25"/>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5208378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Building</a:t>
            </a:r>
          </a:p>
        </p:txBody>
      </p:sp>
      <p:sp>
        <p:nvSpPr>
          <p:cNvPr id="9" name="TextBox 8"/>
          <p:cNvSpPr txBox="1"/>
          <p:nvPr/>
        </p:nvSpPr>
        <p:spPr>
          <a:xfrm>
            <a:off x="-1" y="838200"/>
            <a:ext cx="6640445" cy="400110"/>
          </a:xfrm>
          <a:prstGeom prst="rect">
            <a:avLst/>
          </a:prstGeom>
          <a:noFill/>
        </p:spPr>
        <p:txBody>
          <a:bodyPr wrap="square" rtlCol="0">
            <a:spAutoFit/>
          </a:bodyPr>
          <a:lstStyle/>
          <a:p>
            <a:r>
              <a:rPr lang="en-US" sz="2000" spc="100" dirty="0">
                <a:solidFill>
                  <a:schemeClr val="bg1"/>
                </a:solidFill>
                <a:latin typeface="Arial"/>
                <a:cs typeface="Arial"/>
              </a:rPr>
              <a:t> </a:t>
            </a:r>
            <a:r>
              <a:rPr lang="en-US" sz="2000" spc="100" dirty="0" smtClean="0">
                <a:solidFill>
                  <a:schemeClr val="bg1"/>
                </a:solidFill>
                <a:latin typeface="Arial"/>
                <a:cs typeface="Arial"/>
              </a:rPr>
              <a:t>Job Redesigning (Current)</a:t>
            </a:r>
            <a:endParaRPr lang="en-US" sz="2000" spc="100" dirty="0">
              <a:solidFill>
                <a:schemeClr val="bg1"/>
              </a:solidFill>
              <a:latin typeface="Arial"/>
              <a:cs typeface="Arial"/>
            </a:endParaRPr>
          </a:p>
        </p:txBody>
      </p:sp>
      <p:graphicFrame>
        <p:nvGraphicFramePr>
          <p:cNvPr id="10" name="Table 9"/>
          <p:cNvGraphicFramePr>
            <a:graphicFrameLocks noGrp="1"/>
          </p:cNvGraphicFramePr>
          <p:nvPr>
            <p:extLst>
              <p:ext uri="{D42A27DB-BD31-4B8C-83A1-F6EECF244321}">
                <p14:modId xmlns:p14="http://schemas.microsoft.com/office/powerpoint/2010/main" val="2333548343"/>
              </p:ext>
            </p:extLst>
          </p:nvPr>
        </p:nvGraphicFramePr>
        <p:xfrm>
          <a:off x="153007" y="1604783"/>
          <a:ext cx="8843723" cy="4415017"/>
        </p:xfrm>
        <a:graphic>
          <a:graphicData uri="http://schemas.openxmlformats.org/drawingml/2006/table">
            <a:tbl>
              <a:tblPr firstRow="1" bandRow="1">
                <a:tableStyleId>{7DF18680-E054-41AD-8BC1-D1AEF772440D}</a:tableStyleId>
              </a:tblPr>
              <a:tblGrid>
                <a:gridCol w="2080875"/>
                <a:gridCol w="918033"/>
                <a:gridCol w="1101641"/>
                <a:gridCol w="1713663"/>
                <a:gridCol w="894818"/>
                <a:gridCol w="1219824"/>
                <a:gridCol w="914869"/>
              </a:tblGrid>
              <a:tr h="467881">
                <a:tc gridSpan="7">
                  <a:txBody>
                    <a:bodyPr/>
                    <a:lstStyle/>
                    <a:p>
                      <a:pPr algn="l"/>
                      <a:r>
                        <a:rPr lang="en-US" sz="2000" u="none" dirty="0" smtClean="0">
                          <a:latin typeface="Arial"/>
                          <a:cs typeface="Arial"/>
                        </a:rPr>
                        <a:t>Job Position:</a:t>
                      </a:r>
                      <a:r>
                        <a:rPr lang="en-US" sz="2000" u="none" baseline="0" dirty="0" smtClean="0">
                          <a:latin typeface="Arial"/>
                          <a:cs typeface="Arial"/>
                        </a:rPr>
                        <a:t> Recruitment Consultant </a:t>
                      </a:r>
                      <a:endParaRPr lang="en-US" sz="2000" u="none"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89FC1"/>
                    </a:solidFill>
                  </a:tcPr>
                </a:tc>
                <a:tc hMerge="1">
                  <a:txBody>
                    <a:bodyPr/>
                    <a:lstStyle/>
                    <a:p>
                      <a:endParaRPr lang="en-US"/>
                    </a:p>
                  </a:txBody>
                  <a:tcPr/>
                </a:tc>
                <a:tc hMerge="1">
                  <a:txBody>
                    <a:bodyPr/>
                    <a:lstStyle/>
                    <a:p>
                      <a:endParaRPr lang="en-US"/>
                    </a:p>
                  </a:txBody>
                  <a:tcPr/>
                </a:tc>
                <a:tc hMerge="1">
                  <a:txBody>
                    <a:bodyPr/>
                    <a:lstStyle/>
                    <a:p>
                      <a:pPr algn="l"/>
                      <a:endParaRPr lang="en-US" sz="1600" u="sng" dirty="0" smtClean="0">
                        <a:latin typeface="Times New Roman" pitchFamily="18" charset="0"/>
                        <a:cs typeface="Times New Roman" pitchFamily="18" charset="0"/>
                      </a:endParaRPr>
                    </a:p>
                  </a:txBody>
                  <a:tcPr>
                    <a:solidFill>
                      <a:schemeClr val="accent1"/>
                    </a:solidFill>
                  </a:tcPr>
                </a:tc>
                <a:tc hMerge="1">
                  <a:txBody>
                    <a:bodyPr/>
                    <a:lstStyle/>
                    <a:p>
                      <a:pPr algn="l"/>
                      <a:endParaRPr lang="en-US" sz="1600" dirty="0">
                        <a:solidFill>
                          <a:schemeClr val="bg1"/>
                        </a:solidFill>
                        <a:latin typeface="Times New Roman" pitchFamily="18" charset="0"/>
                        <a:cs typeface="Times New Roman" pitchFamily="18" charset="0"/>
                      </a:endParaRPr>
                    </a:p>
                  </a:txBody>
                  <a:tcPr>
                    <a:solidFill>
                      <a:schemeClr val="accent1"/>
                    </a:solidFill>
                  </a:tcPr>
                </a:tc>
                <a:tc hMerge="1">
                  <a:txBody>
                    <a:bodyPr/>
                    <a:lstStyle/>
                    <a:p>
                      <a:endParaRPr lang="en-US"/>
                    </a:p>
                  </a:txBody>
                  <a:tcPr/>
                </a:tc>
                <a:tc hMerge="1">
                  <a:txBody>
                    <a:bodyPr/>
                    <a:lstStyle/>
                    <a:p>
                      <a:endParaRPr lang="en-US"/>
                    </a:p>
                  </a:txBody>
                  <a:tcPr/>
                </a:tc>
              </a:tr>
              <a:tr h="1215121">
                <a:tc>
                  <a:txBody>
                    <a:bodyPr/>
                    <a:lstStyle/>
                    <a:p>
                      <a:pPr algn="ctr"/>
                      <a:r>
                        <a:rPr lang="en-US" sz="1800" b="0" u="sng" baseline="0" dirty="0" smtClean="0">
                          <a:solidFill>
                            <a:schemeClr val="dk1"/>
                          </a:solidFill>
                          <a:latin typeface="Arial"/>
                          <a:cs typeface="Arial"/>
                        </a:rPr>
                        <a:t>Job Scope:</a:t>
                      </a:r>
                      <a:endParaRPr lang="en-US" sz="1800" b="0" u="sng" dirty="0" smtClean="0">
                        <a:solidFill>
                          <a:schemeClr val="bg1"/>
                        </a:solidFill>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1400" u="none" baseline="0" dirty="0" smtClean="0">
                          <a:latin typeface="Arial"/>
                          <a:cs typeface="Arial"/>
                        </a:rPr>
                        <a:t>Done by one person?</a:t>
                      </a:r>
                      <a:endParaRPr lang="en-US" sz="1400" b="1" u="none" dirty="0">
                        <a:solidFill>
                          <a:schemeClr val="bg1"/>
                        </a:solidFill>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1400" u="none" baseline="0" dirty="0" smtClean="0">
                          <a:latin typeface="Arial"/>
                          <a:cs typeface="Arial"/>
                        </a:rPr>
                        <a:t>Shared across multiple people?</a:t>
                      </a:r>
                      <a:endParaRPr lang="en-US" sz="1400" b="1" u="none" dirty="0">
                        <a:solidFill>
                          <a:schemeClr val="bg1"/>
                        </a:solidFill>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1600" dirty="0" smtClean="0">
                          <a:latin typeface="Arial"/>
                          <a:cs typeface="Arial"/>
                        </a:rPr>
                        <a:t> </a:t>
                      </a:r>
                      <a:r>
                        <a:rPr lang="en-US" sz="1600" u="sng" dirty="0" smtClean="0">
                          <a:latin typeface="Arial"/>
                          <a:cs typeface="Arial"/>
                        </a:rPr>
                        <a:t>Frequency:</a:t>
                      </a:r>
                    </a:p>
                    <a:p>
                      <a:pPr algn="ctr"/>
                      <a:r>
                        <a:rPr lang="en-US" sz="1000" u="none" dirty="0" smtClean="0">
                          <a:latin typeface="Arial"/>
                          <a:cs typeface="Arial"/>
                        </a:rPr>
                        <a:t>indicate</a:t>
                      </a:r>
                      <a:r>
                        <a:rPr lang="en-US" sz="1000" u="none" baseline="0" dirty="0" smtClean="0">
                          <a:latin typeface="Arial"/>
                          <a:cs typeface="Arial"/>
                        </a:rPr>
                        <a:t> time frame involved in task completion, such as daily, monthly, quarterly or other frequency during annual calendar</a:t>
                      </a:r>
                      <a:endParaRPr lang="en-US" sz="1000" u="sng" dirty="0" smtClean="0">
                        <a:solidFill>
                          <a:schemeClr val="bg1"/>
                        </a:solidFill>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3">
                  <a:txBody>
                    <a:bodyPr/>
                    <a:lstStyle/>
                    <a:p>
                      <a:pPr algn="ctr"/>
                      <a:r>
                        <a:rPr lang="en-US" sz="1600" u="sng" dirty="0" smtClean="0">
                          <a:latin typeface="Arial"/>
                          <a:cs typeface="Arial"/>
                        </a:rPr>
                        <a:t>Complexity </a:t>
                      </a:r>
                      <a:r>
                        <a:rPr lang="en-US" sz="1600" dirty="0" smtClean="0">
                          <a:latin typeface="Arial"/>
                          <a:cs typeface="Arial"/>
                        </a:rPr>
                        <a:t> </a:t>
                      </a:r>
                    </a:p>
                    <a:p>
                      <a:pPr algn="ctr"/>
                      <a:r>
                        <a:rPr lang="en-US" sz="1200" dirty="0" smtClean="0">
                          <a:latin typeface="Arial"/>
                          <a:cs typeface="Arial"/>
                        </a:rPr>
                        <a:t>Preferably</a:t>
                      </a:r>
                      <a:r>
                        <a:rPr lang="en-US" sz="1200" baseline="0" dirty="0" smtClean="0">
                          <a:latin typeface="Arial"/>
                          <a:cs typeface="Arial"/>
                        </a:rPr>
                        <a:t> list tasks from </a:t>
                      </a:r>
                    </a:p>
                    <a:p>
                      <a:pPr algn="ctr"/>
                      <a:r>
                        <a:rPr lang="en-US" sz="1200" baseline="0" dirty="0" smtClean="0">
                          <a:latin typeface="Arial"/>
                          <a:cs typeface="Arial"/>
                        </a:rPr>
                        <a:t>lowest to highest complexity</a:t>
                      </a:r>
                      <a:r>
                        <a:rPr lang="en-US" sz="1200" dirty="0" smtClean="0">
                          <a:latin typeface="Arial"/>
                          <a:cs typeface="Arial"/>
                        </a:rPr>
                        <a:t>  </a:t>
                      </a:r>
                    </a:p>
                    <a:p>
                      <a:pPr algn="ctr"/>
                      <a:r>
                        <a:rPr lang="en-US" sz="1600" dirty="0" smtClean="0">
                          <a:latin typeface="Arial"/>
                          <a:cs typeface="Arial"/>
                        </a:rPr>
                        <a:t> Low    |    Medium    |    High</a:t>
                      </a:r>
                      <a:endParaRPr lang="en-US" sz="1600" dirty="0">
                        <a:solidFill>
                          <a:schemeClr val="bg1"/>
                        </a:solidFill>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endParaRPr lang="en-US" sz="1600" dirty="0">
                        <a:solidFill>
                          <a:schemeClr val="accent1">
                            <a:lumMod val="40000"/>
                            <a:lumOff val="60000"/>
                          </a:schemeClr>
                        </a:solidFill>
                        <a:latin typeface="Times New Roman" pitchFamily="18" charset="0"/>
                        <a:cs typeface="Times New Roman" pitchFamily="18" charset="0"/>
                      </a:endParaRPr>
                    </a:p>
                  </a:txBody>
                  <a:tcPr>
                    <a:solidFill>
                      <a:schemeClr val="accent1"/>
                    </a:solidFill>
                  </a:tcPr>
                </a:tc>
                <a:tc hMerge="1">
                  <a:txBody>
                    <a:bodyPr/>
                    <a:lstStyle/>
                    <a:p>
                      <a:pPr algn="ctr"/>
                      <a:endParaRPr lang="en-US" sz="1600" dirty="0">
                        <a:solidFill>
                          <a:schemeClr val="accent1">
                            <a:lumMod val="40000"/>
                            <a:lumOff val="60000"/>
                          </a:schemeClr>
                        </a:solidFill>
                        <a:latin typeface="Times New Roman" pitchFamily="18" charset="0"/>
                        <a:cs typeface="Times New Roman" pitchFamily="18" charset="0"/>
                      </a:endParaRPr>
                    </a:p>
                  </a:txBody>
                  <a:tcPr>
                    <a:solidFill>
                      <a:schemeClr val="accent1"/>
                    </a:solidFill>
                  </a:tcPr>
                </a:tc>
              </a:tr>
              <a:tr h="622377">
                <a:tc>
                  <a:txBody>
                    <a:bodyPr/>
                    <a:lstStyle/>
                    <a:p>
                      <a:r>
                        <a:rPr lang="en-US" sz="1800" dirty="0" smtClean="0">
                          <a:latin typeface="Arial"/>
                          <a:cs typeface="Arial"/>
                        </a:rPr>
                        <a:t>1. Telemarketing and Advertising</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2500" dirty="0" smtClean="0">
                          <a:latin typeface="Wingdings"/>
                          <a:ea typeface="Wingdings"/>
                          <a:cs typeface="Wingdings"/>
                          <a:sym typeface="Wingdings"/>
                        </a:rPr>
                        <a:t></a:t>
                      </a:r>
                      <a:endParaRPr lang="en-US" sz="25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1800" dirty="0" smtClean="0">
                          <a:latin typeface="Arial"/>
                          <a:cs typeface="Arial"/>
                        </a:rPr>
                        <a:t>-</a:t>
                      </a:r>
                      <a:r>
                        <a:rPr lang="en-US" sz="1800" baseline="0" dirty="0" smtClean="0">
                          <a:latin typeface="Arial"/>
                          <a:cs typeface="Arial"/>
                        </a:rPr>
                        <a:t> </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1800" dirty="0" smtClean="0">
                          <a:latin typeface="Arial"/>
                          <a:cs typeface="Arial"/>
                        </a:rPr>
                        <a:t>Daily</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Arial"/>
                          <a:cs typeface="Arial"/>
                        </a:rPr>
                        <a:t>Low</a:t>
                      </a: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endParaRPr lang="en-US" sz="2500" dirty="0">
                        <a:solidFill>
                          <a:schemeClr val="accent1"/>
                        </a:solidFill>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endParaRPr lang="en-US" sz="2500" dirty="0">
                        <a:solidFill>
                          <a:schemeClr val="accent1"/>
                        </a:solidFill>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459372">
                <a:tc>
                  <a:txBody>
                    <a:bodyPr/>
                    <a:lstStyle/>
                    <a:p>
                      <a:r>
                        <a:rPr lang="en-US" sz="1800" dirty="0" smtClean="0">
                          <a:latin typeface="Arial"/>
                          <a:cs typeface="Arial"/>
                        </a:rPr>
                        <a:t>2. Administration</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smtClean="0">
                          <a:latin typeface="Wingdings"/>
                          <a:ea typeface="Wingdings"/>
                          <a:cs typeface="Wingdings"/>
                          <a:sym typeface="Wingdings"/>
                        </a:rPr>
                        <a:t></a:t>
                      </a:r>
                      <a:endParaRPr lang="en-US" sz="2500" dirty="0" smtClean="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1800" dirty="0" smtClean="0">
                          <a:latin typeface="Arial"/>
                          <a:cs typeface="Arial"/>
                        </a:rPr>
                        <a:t>-</a:t>
                      </a:r>
                      <a:r>
                        <a:rPr lang="en-US" sz="1800" baseline="0" dirty="0" smtClean="0">
                          <a:latin typeface="Arial"/>
                          <a:cs typeface="Arial"/>
                        </a:rPr>
                        <a:t> </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1800" dirty="0" smtClean="0">
                          <a:latin typeface="Arial"/>
                          <a:cs typeface="Arial"/>
                        </a:rPr>
                        <a:t>Daily</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Arial"/>
                          <a:cs typeface="Arial"/>
                        </a:rPr>
                        <a:t>Low</a:t>
                      </a: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endParaRPr lang="en-US" sz="25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endParaRPr lang="en-US" sz="25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459372">
                <a:tc>
                  <a:txBody>
                    <a:bodyPr/>
                    <a:lstStyle/>
                    <a:p>
                      <a:r>
                        <a:rPr lang="en-US" sz="1800" dirty="0" smtClean="0">
                          <a:latin typeface="Arial"/>
                          <a:cs typeface="Arial"/>
                        </a:rPr>
                        <a:t>3. Client</a:t>
                      </a:r>
                      <a:r>
                        <a:rPr lang="en-US" sz="1800" baseline="0" dirty="0" smtClean="0">
                          <a:latin typeface="Arial"/>
                          <a:cs typeface="Arial"/>
                        </a:rPr>
                        <a:t> Relations</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smtClean="0">
                          <a:latin typeface="Wingdings"/>
                          <a:ea typeface="Wingdings"/>
                          <a:cs typeface="Wingdings"/>
                          <a:sym typeface="Wingdings"/>
                        </a:rPr>
                        <a:t></a:t>
                      </a:r>
                      <a:endParaRPr lang="en-US" sz="2500" dirty="0" smtClean="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Arial"/>
                          <a:cs typeface="Arial"/>
                        </a:rPr>
                        <a:t>-</a:t>
                      </a:r>
                      <a:r>
                        <a:rPr lang="en-US" sz="1800" baseline="0" dirty="0" smtClean="0">
                          <a:latin typeface="Arial"/>
                          <a:cs typeface="Arial"/>
                        </a:rPr>
                        <a:t> </a:t>
                      </a:r>
                      <a:endParaRPr lang="en-US" sz="1800" dirty="0" smtClean="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1800" dirty="0" smtClean="0">
                          <a:latin typeface="Arial"/>
                          <a:cs typeface="Arial"/>
                        </a:rPr>
                        <a:t>Daily</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endParaRPr lang="en-US" sz="25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Arial"/>
                          <a:cs typeface="Arial"/>
                        </a:rPr>
                        <a:t>Medium</a:t>
                      </a: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endParaRPr lang="en-US" sz="25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622377">
                <a:tc>
                  <a:txBody>
                    <a:bodyPr/>
                    <a:lstStyle/>
                    <a:p>
                      <a:r>
                        <a:rPr lang="en-US" sz="1800" dirty="0" smtClean="0">
                          <a:latin typeface="Arial"/>
                          <a:cs typeface="Arial"/>
                        </a:rPr>
                        <a:t>4. Candidate   Management</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smtClean="0">
                          <a:latin typeface="Wingdings"/>
                          <a:ea typeface="Wingdings"/>
                          <a:cs typeface="Wingdings"/>
                          <a:sym typeface="Wingdings"/>
                        </a:rPr>
                        <a:t></a:t>
                      </a:r>
                      <a:endParaRPr lang="en-US" sz="2500" dirty="0" smtClean="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Arial"/>
                          <a:cs typeface="Arial"/>
                        </a:rPr>
                        <a:t>-</a:t>
                      </a:r>
                      <a:r>
                        <a:rPr lang="en-US" sz="1800" baseline="0" dirty="0" smtClean="0">
                          <a:latin typeface="Arial"/>
                          <a:cs typeface="Arial"/>
                        </a:rPr>
                        <a:t> </a:t>
                      </a:r>
                      <a:endParaRPr lang="en-US" sz="1800" dirty="0" smtClean="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1800" dirty="0" smtClean="0">
                          <a:latin typeface="Arial"/>
                          <a:cs typeface="Arial"/>
                        </a:rPr>
                        <a:t>Daily</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endParaRPr lang="en-US" sz="25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Arial"/>
                          <a:cs typeface="Arial"/>
                        </a:rPr>
                        <a:t>Medium</a:t>
                      </a: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endParaRPr lang="en-US" sz="25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459372">
                <a:tc>
                  <a:txBody>
                    <a:bodyPr/>
                    <a:lstStyle/>
                    <a:p>
                      <a:r>
                        <a:rPr lang="en-US" sz="1800" dirty="0" smtClean="0">
                          <a:latin typeface="Arial"/>
                          <a:cs typeface="Arial"/>
                        </a:rPr>
                        <a:t>5.</a:t>
                      </a:r>
                      <a:r>
                        <a:rPr lang="en-US" sz="1800" baseline="0" dirty="0" smtClean="0">
                          <a:latin typeface="Arial"/>
                          <a:cs typeface="Arial"/>
                        </a:rPr>
                        <a:t> Market Analysis</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smtClean="0">
                          <a:latin typeface="Wingdings"/>
                          <a:ea typeface="Wingdings"/>
                          <a:cs typeface="Wingdings"/>
                          <a:sym typeface="Wingdings"/>
                        </a:rPr>
                        <a:t></a:t>
                      </a:r>
                      <a:endParaRPr lang="en-US" sz="2500" dirty="0" smtClean="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Arial"/>
                          <a:cs typeface="Arial"/>
                        </a:rPr>
                        <a:t>-</a:t>
                      </a:r>
                      <a:r>
                        <a:rPr lang="en-US" sz="1800" baseline="0" dirty="0" smtClean="0">
                          <a:latin typeface="Arial"/>
                          <a:cs typeface="Arial"/>
                        </a:rPr>
                        <a:t> </a:t>
                      </a:r>
                      <a:endParaRPr lang="en-US" sz="1800" dirty="0" smtClean="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1800" dirty="0" smtClean="0">
                          <a:latin typeface="Arial"/>
                          <a:cs typeface="Arial"/>
                        </a:rPr>
                        <a:t>Daily</a:t>
                      </a:r>
                      <a:endParaRPr lang="en-US" sz="18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endParaRPr lang="en-US" sz="25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endParaRPr lang="en-US" sz="2500" dirty="0">
                        <a:latin typeface="Arial"/>
                        <a:cs typeface="Arial"/>
                      </a:endParaRP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Arial"/>
                          <a:cs typeface="Arial"/>
                        </a:rPr>
                        <a:t>High</a:t>
                      </a:r>
                    </a:p>
                  </a:txBody>
                  <a:tcPr marT="45718" marB="45718"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13" name="TextBox 12"/>
          <p:cNvSpPr txBox="1"/>
          <p:nvPr/>
        </p:nvSpPr>
        <p:spPr>
          <a:xfrm>
            <a:off x="5410200" y="6410320"/>
            <a:ext cx="22860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Recommendations</a:t>
            </a:r>
            <a:endParaRPr lang="en-SG" b="1" dirty="0">
              <a:latin typeface="Arial"/>
              <a:cs typeface="Arial"/>
            </a:endParaRPr>
          </a:p>
        </p:txBody>
      </p:sp>
      <p:sp>
        <p:nvSpPr>
          <p:cNvPr id="14" name="TextBox 13"/>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5" name="Rectangle 14"/>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6" name="TextBox 15"/>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17" name="TextBox 16"/>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150443321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Building</a:t>
            </a:r>
          </a:p>
        </p:txBody>
      </p:sp>
      <p:sp>
        <p:nvSpPr>
          <p:cNvPr id="9" name="TextBox 8"/>
          <p:cNvSpPr txBox="1"/>
          <p:nvPr/>
        </p:nvSpPr>
        <p:spPr>
          <a:xfrm>
            <a:off x="-1" y="838200"/>
            <a:ext cx="6640445" cy="400110"/>
          </a:xfrm>
          <a:prstGeom prst="rect">
            <a:avLst/>
          </a:prstGeom>
          <a:noFill/>
        </p:spPr>
        <p:txBody>
          <a:bodyPr wrap="square" rtlCol="0">
            <a:spAutoFit/>
          </a:bodyPr>
          <a:lstStyle/>
          <a:p>
            <a:r>
              <a:rPr lang="en-US" sz="2000" spc="100" dirty="0">
                <a:solidFill>
                  <a:schemeClr val="bg1"/>
                </a:solidFill>
                <a:latin typeface="Arial"/>
                <a:cs typeface="Arial"/>
              </a:rPr>
              <a:t> </a:t>
            </a:r>
            <a:r>
              <a:rPr lang="en-US" sz="2000" spc="100" dirty="0" smtClean="0">
                <a:solidFill>
                  <a:schemeClr val="bg1"/>
                </a:solidFill>
                <a:latin typeface="Arial"/>
                <a:cs typeface="Arial"/>
              </a:rPr>
              <a:t>Job Redesigning (Recommended)</a:t>
            </a:r>
            <a:endParaRPr lang="en-US" sz="2000" spc="100" dirty="0">
              <a:solidFill>
                <a:schemeClr val="bg1"/>
              </a:solidFill>
              <a:latin typeface="Arial"/>
              <a:cs typeface="Arial"/>
            </a:endParaRPr>
          </a:p>
        </p:txBody>
      </p:sp>
      <p:pic>
        <p:nvPicPr>
          <p:cNvPr id="100" name="Picture 2"/>
          <p:cNvPicPr>
            <a:picLocks noChangeAspect="1" noChangeArrowheads="1"/>
          </p:cNvPicPr>
          <p:nvPr/>
        </p:nvPicPr>
        <p:blipFill>
          <a:blip r:embed="rId4" cstate="print"/>
          <a:srcRect/>
          <a:stretch>
            <a:fillRect/>
          </a:stretch>
        </p:blipFill>
        <p:spPr bwMode="auto">
          <a:xfrm>
            <a:off x="3009050" y="2173570"/>
            <a:ext cx="1429176" cy="3078426"/>
          </a:xfrm>
          <a:prstGeom prst="rect">
            <a:avLst/>
          </a:prstGeom>
          <a:noFill/>
          <a:ln w="9525">
            <a:noFill/>
            <a:miter lim="800000"/>
            <a:headEnd/>
            <a:tailEnd/>
          </a:ln>
          <a:effectLst>
            <a:outerShdw blurRad="76200" dir="13500000" sy="23000" kx="1200000" algn="br" rotWithShape="0">
              <a:prstClr val="black">
                <a:alpha val="10000"/>
              </a:prstClr>
            </a:outerShdw>
          </a:effectLst>
        </p:spPr>
      </p:pic>
      <p:sp>
        <p:nvSpPr>
          <p:cNvPr id="101" name="Rounded Rectangle 100"/>
          <p:cNvSpPr/>
          <p:nvPr/>
        </p:nvSpPr>
        <p:spPr>
          <a:xfrm>
            <a:off x="152400" y="1447800"/>
            <a:ext cx="8843723" cy="407395"/>
          </a:xfrm>
          <a:prstGeom prst="roundRect">
            <a:avLst/>
          </a:prstGeom>
          <a:solidFill>
            <a:srgbClr val="FFFFFF"/>
          </a:solidFill>
          <a:ln w="38100" cmpd="sng">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Arial"/>
                <a:ea typeface="Verdana" pitchFamily="34" charset="0"/>
                <a:cs typeface="Arial"/>
              </a:rPr>
              <a:t>S</a:t>
            </a:r>
            <a:r>
              <a:rPr lang="en-SG" b="1" dirty="0" smtClean="0">
                <a:solidFill>
                  <a:schemeClr val="tx1"/>
                </a:solidFill>
                <a:latin typeface="Arial"/>
                <a:ea typeface="Verdana" pitchFamily="34" charset="0"/>
                <a:cs typeface="Arial"/>
              </a:rPr>
              <a:t>pecializing job task according to complexity levels </a:t>
            </a:r>
            <a:endParaRPr lang="en-SG" b="1" dirty="0">
              <a:solidFill>
                <a:schemeClr val="tx1"/>
              </a:solidFill>
              <a:latin typeface="Arial"/>
              <a:ea typeface="Verdana" pitchFamily="34" charset="0"/>
              <a:cs typeface="Arial"/>
            </a:endParaRPr>
          </a:p>
        </p:txBody>
      </p:sp>
      <p:sp>
        <p:nvSpPr>
          <p:cNvPr id="102" name="TextBox 1"/>
          <p:cNvSpPr txBox="1"/>
          <p:nvPr/>
        </p:nvSpPr>
        <p:spPr>
          <a:xfrm>
            <a:off x="2560953" y="5236697"/>
            <a:ext cx="2482487" cy="600164"/>
          </a:xfrm>
          <a:prstGeom prst="rect">
            <a:avLst/>
          </a:prstGeom>
          <a:noFill/>
          <a:ln>
            <a:no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Recruitment Consultant</a:t>
            </a:r>
          </a:p>
        </p:txBody>
      </p:sp>
      <p:pic>
        <p:nvPicPr>
          <p:cNvPr id="103" name="Picture 1"/>
          <p:cNvPicPr>
            <a:picLocks noChangeAspect="1" noChangeArrowheads="1"/>
          </p:cNvPicPr>
          <p:nvPr/>
        </p:nvPicPr>
        <p:blipFill>
          <a:blip r:embed="rId5" cstate="print"/>
          <a:srcRect/>
          <a:stretch>
            <a:fillRect/>
          </a:stretch>
        </p:blipFill>
        <p:spPr bwMode="auto">
          <a:xfrm>
            <a:off x="496518" y="2142972"/>
            <a:ext cx="787600" cy="3047824"/>
          </a:xfrm>
          <a:prstGeom prst="rect">
            <a:avLst/>
          </a:prstGeom>
          <a:noFill/>
          <a:ln w="9525">
            <a:noFill/>
            <a:miter lim="800000"/>
            <a:headEnd/>
            <a:tailEnd/>
          </a:ln>
          <a:effectLst>
            <a:outerShdw blurRad="76200" dir="13500000" sy="23000" kx="1200000" algn="br" rotWithShape="0">
              <a:prstClr val="black">
                <a:alpha val="10000"/>
              </a:prstClr>
            </a:outerShdw>
          </a:effectLst>
        </p:spPr>
      </p:pic>
      <p:sp>
        <p:nvSpPr>
          <p:cNvPr id="104" name="TextBox 1"/>
          <p:cNvSpPr txBox="1"/>
          <p:nvPr/>
        </p:nvSpPr>
        <p:spPr>
          <a:xfrm>
            <a:off x="-334846" y="5223228"/>
            <a:ext cx="2482487" cy="600164"/>
          </a:xfrm>
          <a:prstGeom prst="rect">
            <a:avLst/>
          </a:prstGeom>
          <a:noFill/>
          <a:ln>
            <a:no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Administrative Executive</a:t>
            </a:r>
          </a:p>
        </p:txBody>
      </p:sp>
      <p:pic>
        <p:nvPicPr>
          <p:cNvPr id="107" name="Picture 3"/>
          <p:cNvPicPr>
            <a:picLocks noChangeAspect="1" noChangeArrowheads="1"/>
          </p:cNvPicPr>
          <p:nvPr/>
        </p:nvPicPr>
        <p:blipFill>
          <a:blip r:embed="rId6" cstate="print"/>
          <a:srcRect/>
          <a:stretch>
            <a:fillRect/>
          </a:stretch>
        </p:blipFill>
        <p:spPr bwMode="auto">
          <a:xfrm>
            <a:off x="6193912" y="2197169"/>
            <a:ext cx="990944" cy="3054019"/>
          </a:xfrm>
          <a:prstGeom prst="rect">
            <a:avLst/>
          </a:prstGeom>
          <a:noFill/>
          <a:ln w="9525">
            <a:noFill/>
            <a:miter lim="800000"/>
            <a:headEnd/>
            <a:tailEnd/>
          </a:ln>
          <a:effectLst>
            <a:outerShdw blurRad="76200" dir="13500000" sy="23000" kx="1200000" algn="br" rotWithShape="0">
              <a:prstClr val="black">
                <a:alpha val="10000"/>
              </a:prstClr>
            </a:outerShdw>
          </a:effectLst>
        </p:spPr>
      </p:pic>
      <p:sp>
        <p:nvSpPr>
          <p:cNvPr id="108" name="TextBox 1"/>
          <p:cNvSpPr txBox="1"/>
          <p:nvPr/>
        </p:nvSpPr>
        <p:spPr>
          <a:xfrm>
            <a:off x="5448140" y="5254859"/>
            <a:ext cx="2482487" cy="600164"/>
          </a:xfrm>
          <a:prstGeom prst="rect">
            <a:avLst/>
          </a:prstGeom>
          <a:noFill/>
          <a:ln>
            <a:no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Human Resource Analyst</a:t>
            </a:r>
          </a:p>
        </p:txBody>
      </p:sp>
      <p:sp>
        <p:nvSpPr>
          <p:cNvPr id="6" name="Rounded Rectangular Callout 5"/>
          <p:cNvSpPr/>
          <p:nvPr/>
        </p:nvSpPr>
        <p:spPr>
          <a:xfrm>
            <a:off x="1398418" y="1958173"/>
            <a:ext cx="1473224" cy="1105679"/>
          </a:xfrm>
          <a:prstGeom prst="wedgeRoundRectCallout">
            <a:avLst>
              <a:gd name="adj1" fmla="val -71591"/>
              <a:gd name="adj2" fmla="val -4436"/>
              <a:gd name="adj3" fmla="val 16667"/>
            </a:avLst>
          </a:prstGeom>
          <a:noFill/>
          <a:ln w="38100" cmpd="sng">
            <a:solidFill>
              <a:srgbClr val="024D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Cloud Callout 112"/>
          <p:cNvSpPr/>
          <p:nvPr/>
        </p:nvSpPr>
        <p:spPr>
          <a:xfrm>
            <a:off x="4468828" y="1958173"/>
            <a:ext cx="1740395" cy="1545417"/>
          </a:xfrm>
          <a:prstGeom prst="cloudCallout">
            <a:avLst>
              <a:gd name="adj1" fmla="val -77982"/>
              <a:gd name="adj2" fmla="val -27548"/>
            </a:avLst>
          </a:prstGeom>
          <a:noFill/>
          <a:ln w="38100" cmpd="sng">
            <a:solidFill>
              <a:srgbClr val="024D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1337213" y="2107723"/>
            <a:ext cx="1534429" cy="830997"/>
          </a:xfrm>
          <a:prstGeom prst="rect">
            <a:avLst/>
          </a:prstGeom>
          <a:noFill/>
        </p:spPr>
        <p:txBody>
          <a:bodyPr wrap="square" rtlCol="0">
            <a:spAutoFit/>
          </a:bodyPr>
          <a:lstStyle/>
          <a:p>
            <a:pPr algn="ctr"/>
            <a:r>
              <a:rPr lang="en-US" sz="1200" dirty="0" smtClean="0">
                <a:latin typeface="Arial"/>
                <a:cs typeface="Arial"/>
              </a:rPr>
              <a:t>I will be handling all </a:t>
            </a:r>
          </a:p>
          <a:p>
            <a:pPr algn="ctr"/>
            <a:r>
              <a:rPr lang="en-US" sz="1200" dirty="0">
                <a:latin typeface="Arial"/>
                <a:cs typeface="Arial"/>
              </a:rPr>
              <a:t>a</a:t>
            </a:r>
            <a:r>
              <a:rPr lang="en-US" sz="1200" dirty="0" smtClean="0">
                <a:latin typeface="Arial"/>
                <a:cs typeface="Arial"/>
              </a:rPr>
              <a:t>dministrative, telemarketing and advertising tasks</a:t>
            </a:r>
            <a:endParaRPr lang="en-US" sz="1200" dirty="0">
              <a:latin typeface="Arial"/>
              <a:cs typeface="Arial"/>
            </a:endParaRPr>
          </a:p>
        </p:txBody>
      </p:sp>
      <p:sp>
        <p:nvSpPr>
          <p:cNvPr id="116" name="TextBox 115"/>
          <p:cNvSpPr txBox="1"/>
          <p:nvPr/>
        </p:nvSpPr>
        <p:spPr>
          <a:xfrm>
            <a:off x="4636072" y="2272070"/>
            <a:ext cx="1496646" cy="830997"/>
          </a:xfrm>
          <a:prstGeom prst="rect">
            <a:avLst/>
          </a:prstGeom>
          <a:noFill/>
        </p:spPr>
        <p:txBody>
          <a:bodyPr wrap="square" rtlCol="0">
            <a:spAutoFit/>
          </a:bodyPr>
          <a:lstStyle/>
          <a:p>
            <a:r>
              <a:rPr lang="en-US" sz="1200" dirty="0" smtClean="0">
                <a:latin typeface="Arial"/>
                <a:cs typeface="Arial"/>
              </a:rPr>
              <a:t>I can now focus on serving my clients </a:t>
            </a:r>
          </a:p>
          <a:p>
            <a:r>
              <a:rPr lang="en-US" sz="1200" dirty="0">
                <a:latin typeface="Arial"/>
                <a:cs typeface="Arial"/>
              </a:rPr>
              <a:t>a</a:t>
            </a:r>
            <a:r>
              <a:rPr lang="en-US" sz="1200" dirty="0" smtClean="0">
                <a:latin typeface="Arial"/>
                <a:cs typeface="Arial"/>
              </a:rPr>
              <a:t>nd candidates better!</a:t>
            </a:r>
            <a:endParaRPr lang="en-US" sz="1200" dirty="0">
              <a:latin typeface="Arial"/>
              <a:cs typeface="Arial"/>
            </a:endParaRPr>
          </a:p>
        </p:txBody>
      </p:sp>
      <p:sp>
        <p:nvSpPr>
          <p:cNvPr id="118" name="TextBox 117"/>
          <p:cNvSpPr txBox="1"/>
          <p:nvPr/>
        </p:nvSpPr>
        <p:spPr>
          <a:xfrm>
            <a:off x="7556463" y="2134379"/>
            <a:ext cx="1496646" cy="1569660"/>
          </a:xfrm>
          <a:prstGeom prst="rect">
            <a:avLst/>
          </a:prstGeom>
          <a:noFill/>
        </p:spPr>
        <p:txBody>
          <a:bodyPr wrap="square" rtlCol="0">
            <a:spAutoFit/>
          </a:bodyPr>
          <a:lstStyle/>
          <a:p>
            <a:pPr algn="ctr"/>
            <a:r>
              <a:rPr lang="en-US" sz="1200" dirty="0" smtClean="0">
                <a:latin typeface="Arial"/>
                <a:cs typeface="Arial"/>
              </a:rPr>
              <a:t>I will be performing</a:t>
            </a:r>
          </a:p>
          <a:p>
            <a:pPr algn="ctr"/>
            <a:r>
              <a:rPr lang="en-US" sz="1200" dirty="0" smtClean="0">
                <a:latin typeface="Arial"/>
                <a:cs typeface="Arial"/>
              </a:rPr>
              <a:t>the necessary market analysis to give the consultants a competitive edge over their competitors!</a:t>
            </a:r>
            <a:endParaRPr lang="en-US" sz="1200" dirty="0">
              <a:latin typeface="Arial"/>
              <a:cs typeface="Arial"/>
            </a:endParaRPr>
          </a:p>
        </p:txBody>
      </p:sp>
      <p:sp>
        <p:nvSpPr>
          <p:cNvPr id="119" name="Rectangular Callout 118"/>
          <p:cNvSpPr/>
          <p:nvPr/>
        </p:nvSpPr>
        <p:spPr>
          <a:xfrm>
            <a:off x="7556463" y="2134378"/>
            <a:ext cx="1496646" cy="1569661"/>
          </a:xfrm>
          <a:prstGeom prst="wedgeRectCallout">
            <a:avLst>
              <a:gd name="adj1" fmla="val -84217"/>
              <a:gd name="adj2" fmla="val -28684"/>
            </a:avLst>
          </a:prstGeom>
          <a:noFill/>
          <a:ln w="38100" cmpd="sng">
            <a:solidFill>
              <a:srgbClr val="024D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410200" y="6410320"/>
            <a:ext cx="22860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Recommendations</a:t>
            </a:r>
            <a:endParaRPr lang="en-SG" b="1" dirty="0">
              <a:latin typeface="Arial"/>
              <a:cs typeface="Arial"/>
            </a:endParaRPr>
          </a:p>
        </p:txBody>
      </p:sp>
      <p:sp>
        <p:nvSpPr>
          <p:cNvPr id="23" name="TextBox 22"/>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4" name="Rectangle 23"/>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5" name="TextBox 24"/>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26" name="TextBox 25"/>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348207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4" grpId="0"/>
      <p:bldP spid="108" grpId="0"/>
      <p:bldP spid="6" grpId="0" animBg="1"/>
      <p:bldP spid="113" grpId="0" animBg="1"/>
      <p:bldP spid="115" grpId="0"/>
      <p:bldP spid="116" grpId="0"/>
      <p:bldP spid="118" grpId="0"/>
      <p:bldP spid="1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Building</a:t>
            </a:r>
          </a:p>
        </p:txBody>
      </p:sp>
      <p:sp>
        <p:nvSpPr>
          <p:cNvPr id="9" name="TextBox 8"/>
          <p:cNvSpPr txBox="1"/>
          <p:nvPr/>
        </p:nvSpPr>
        <p:spPr>
          <a:xfrm>
            <a:off x="-1" y="838200"/>
            <a:ext cx="6640445" cy="400110"/>
          </a:xfrm>
          <a:prstGeom prst="rect">
            <a:avLst/>
          </a:prstGeom>
          <a:noFill/>
        </p:spPr>
        <p:txBody>
          <a:bodyPr wrap="square" rtlCol="0">
            <a:spAutoFit/>
          </a:bodyPr>
          <a:lstStyle/>
          <a:p>
            <a:r>
              <a:rPr lang="en-US" sz="2000" spc="100" dirty="0">
                <a:solidFill>
                  <a:schemeClr val="bg1"/>
                </a:solidFill>
                <a:latin typeface="Arial"/>
                <a:cs typeface="Arial"/>
              </a:rPr>
              <a:t> </a:t>
            </a:r>
            <a:r>
              <a:rPr lang="en-US" sz="2000" spc="100" dirty="0" smtClean="0">
                <a:solidFill>
                  <a:schemeClr val="bg1"/>
                </a:solidFill>
                <a:latin typeface="Arial"/>
                <a:cs typeface="Arial"/>
              </a:rPr>
              <a:t>Job Redesigning (Recommended)</a:t>
            </a:r>
            <a:endParaRPr lang="en-US" sz="2000" spc="100" dirty="0">
              <a:solidFill>
                <a:schemeClr val="bg1"/>
              </a:solidFill>
              <a:latin typeface="Arial"/>
              <a:cs typeface="Arial"/>
            </a:endParaRPr>
          </a:p>
        </p:txBody>
      </p:sp>
      <p:pic>
        <p:nvPicPr>
          <p:cNvPr id="100" name="Picture 2"/>
          <p:cNvPicPr>
            <a:picLocks noChangeAspect="1" noChangeArrowheads="1"/>
          </p:cNvPicPr>
          <p:nvPr/>
        </p:nvPicPr>
        <p:blipFill>
          <a:blip r:embed="rId4" cstate="print"/>
          <a:srcRect/>
          <a:stretch>
            <a:fillRect/>
          </a:stretch>
        </p:blipFill>
        <p:spPr bwMode="auto">
          <a:xfrm>
            <a:off x="3009050" y="2173570"/>
            <a:ext cx="1429176" cy="3078426"/>
          </a:xfrm>
          <a:prstGeom prst="rect">
            <a:avLst/>
          </a:prstGeom>
          <a:noFill/>
          <a:ln w="9525">
            <a:noFill/>
            <a:miter lim="800000"/>
            <a:headEnd/>
            <a:tailEnd/>
          </a:ln>
          <a:effectLst>
            <a:outerShdw blurRad="76200" dir="13500000" sy="23000" kx="1200000" algn="br" rotWithShape="0">
              <a:prstClr val="black">
                <a:alpha val="10000"/>
              </a:prstClr>
            </a:outerShdw>
          </a:effectLst>
        </p:spPr>
      </p:pic>
      <p:sp>
        <p:nvSpPr>
          <p:cNvPr id="101" name="Rounded Rectangle 100"/>
          <p:cNvSpPr/>
          <p:nvPr/>
        </p:nvSpPr>
        <p:spPr>
          <a:xfrm>
            <a:off x="153007" y="1430728"/>
            <a:ext cx="8843723" cy="407395"/>
          </a:xfrm>
          <a:prstGeom prst="roundRect">
            <a:avLst/>
          </a:prstGeom>
          <a:solidFill>
            <a:srgbClr val="FFFFFF"/>
          </a:solidFill>
          <a:ln w="38100" cmpd="sng">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smtClean="0">
                <a:solidFill>
                  <a:schemeClr val="tx1"/>
                </a:solidFill>
                <a:latin typeface="Arial"/>
                <a:ea typeface="Verdana" pitchFamily="34" charset="0"/>
                <a:cs typeface="Arial"/>
              </a:rPr>
              <a:t>One Administrative Executive and HR Analyst for each Sales Sector</a:t>
            </a:r>
            <a:endParaRPr lang="en-SG" b="1" dirty="0">
              <a:solidFill>
                <a:schemeClr val="tx1"/>
              </a:solidFill>
              <a:latin typeface="Arial"/>
              <a:ea typeface="Verdana" pitchFamily="34" charset="0"/>
              <a:cs typeface="Arial"/>
            </a:endParaRPr>
          </a:p>
        </p:txBody>
      </p:sp>
      <p:sp>
        <p:nvSpPr>
          <p:cNvPr id="102" name="TextBox 1"/>
          <p:cNvSpPr txBox="1"/>
          <p:nvPr/>
        </p:nvSpPr>
        <p:spPr>
          <a:xfrm>
            <a:off x="2560953" y="5236697"/>
            <a:ext cx="2482487" cy="600164"/>
          </a:xfrm>
          <a:prstGeom prst="rect">
            <a:avLst/>
          </a:prstGeom>
          <a:noFill/>
          <a:ln>
            <a:no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Recruitment Consultant</a:t>
            </a:r>
          </a:p>
        </p:txBody>
      </p:sp>
      <p:pic>
        <p:nvPicPr>
          <p:cNvPr id="103" name="Picture 1"/>
          <p:cNvPicPr>
            <a:picLocks noChangeAspect="1" noChangeArrowheads="1"/>
          </p:cNvPicPr>
          <p:nvPr/>
        </p:nvPicPr>
        <p:blipFill>
          <a:blip r:embed="rId5" cstate="print"/>
          <a:srcRect/>
          <a:stretch>
            <a:fillRect/>
          </a:stretch>
        </p:blipFill>
        <p:spPr bwMode="auto">
          <a:xfrm>
            <a:off x="496518" y="2142972"/>
            <a:ext cx="787600" cy="3047824"/>
          </a:xfrm>
          <a:prstGeom prst="rect">
            <a:avLst/>
          </a:prstGeom>
          <a:noFill/>
          <a:ln w="9525">
            <a:noFill/>
            <a:miter lim="800000"/>
            <a:headEnd/>
            <a:tailEnd/>
          </a:ln>
          <a:effectLst>
            <a:outerShdw blurRad="76200" dir="13500000" sy="23000" kx="1200000" algn="br" rotWithShape="0">
              <a:prstClr val="black">
                <a:alpha val="10000"/>
              </a:prstClr>
            </a:outerShdw>
          </a:effectLst>
        </p:spPr>
      </p:pic>
      <p:sp>
        <p:nvSpPr>
          <p:cNvPr id="104" name="TextBox 1"/>
          <p:cNvSpPr txBox="1"/>
          <p:nvPr/>
        </p:nvSpPr>
        <p:spPr>
          <a:xfrm>
            <a:off x="-334846" y="5223228"/>
            <a:ext cx="2482487" cy="600164"/>
          </a:xfrm>
          <a:prstGeom prst="rect">
            <a:avLst/>
          </a:prstGeom>
          <a:noFill/>
          <a:ln>
            <a:no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Administrative Executive</a:t>
            </a:r>
          </a:p>
        </p:txBody>
      </p:sp>
      <p:pic>
        <p:nvPicPr>
          <p:cNvPr id="107" name="Picture 3"/>
          <p:cNvPicPr>
            <a:picLocks noChangeAspect="1" noChangeArrowheads="1"/>
          </p:cNvPicPr>
          <p:nvPr/>
        </p:nvPicPr>
        <p:blipFill>
          <a:blip r:embed="rId6" cstate="print"/>
          <a:srcRect/>
          <a:stretch>
            <a:fillRect/>
          </a:stretch>
        </p:blipFill>
        <p:spPr bwMode="auto">
          <a:xfrm>
            <a:off x="6193912" y="2197169"/>
            <a:ext cx="990944" cy="3054019"/>
          </a:xfrm>
          <a:prstGeom prst="rect">
            <a:avLst/>
          </a:prstGeom>
          <a:noFill/>
          <a:ln w="9525">
            <a:noFill/>
            <a:miter lim="800000"/>
            <a:headEnd/>
            <a:tailEnd/>
          </a:ln>
          <a:effectLst>
            <a:outerShdw blurRad="76200" dir="13500000" sy="23000" kx="1200000" algn="br" rotWithShape="0">
              <a:prstClr val="black">
                <a:alpha val="10000"/>
              </a:prstClr>
            </a:outerShdw>
          </a:effectLst>
        </p:spPr>
      </p:pic>
      <p:sp>
        <p:nvSpPr>
          <p:cNvPr id="108" name="TextBox 1"/>
          <p:cNvSpPr txBox="1"/>
          <p:nvPr/>
        </p:nvSpPr>
        <p:spPr>
          <a:xfrm>
            <a:off x="5448140" y="5254859"/>
            <a:ext cx="2482487" cy="600164"/>
          </a:xfrm>
          <a:prstGeom prst="rect">
            <a:avLst/>
          </a:prstGeom>
          <a:noFill/>
          <a:ln>
            <a:no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Human Resource Analyst</a:t>
            </a:r>
          </a:p>
        </p:txBody>
      </p:sp>
      <p:sp>
        <p:nvSpPr>
          <p:cNvPr id="26" name="TextBox 25"/>
          <p:cNvSpPr txBox="1"/>
          <p:nvPr/>
        </p:nvSpPr>
        <p:spPr>
          <a:xfrm>
            <a:off x="7223777" y="2119790"/>
            <a:ext cx="1841542" cy="2585323"/>
          </a:xfrm>
          <a:prstGeom prst="rect">
            <a:avLst/>
          </a:prstGeom>
          <a:noFill/>
          <a:ln>
            <a:noFill/>
          </a:ln>
        </p:spPr>
        <p:txBody>
          <a:bodyPr wrap="none" rtlCol="0">
            <a:spAutoFit/>
          </a:bodyPr>
          <a:lstStyle/>
          <a:p>
            <a:pPr algn="ctr"/>
            <a:r>
              <a:rPr lang="en-US" sz="1600" b="1" u="sng" dirty="0" smtClean="0">
                <a:latin typeface="Arial"/>
                <a:cs typeface="Arial"/>
              </a:rPr>
              <a:t>Monthly Salary</a:t>
            </a:r>
          </a:p>
          <a:p>
            <a:pPr algn="ctr"/>
            <a:r>
              <a:rPr lang="en-US" sz="1600" dirty="0" smtClean="0">
                <a:latin typeface="Arial"/>
                <a:cs typeface="Arial"/>
              </a:rPr>
              <a:t>      </a:t>
            </a:r>
          </a:p>
          <a:p>
            <a:pPr algn="ctr"/>
            <a:r>
              <a:rPr lang="en-US" dirty="0" smtClean="0">
                <a:latin typeface="Arial"/>
                <a:cs typeface="Arial"/>
              </a:rPr>
              <a:t>$3,800 - $4,200</a:t>
            </a:r>
          </a:p>
          <a:p>
            <a:pPr algn="ctr"/>
            <a:r>
              <a:rPr lang="en-US" sz="1600" i="1" dirty="0" smtClean="0">
                <a:latin typeface="Arial"/>
                <a:cs typeface="Arial"/>
              </a:rPr>
              <a:t>(Base Pay)</a:t>
            </a:r>
          </a:p>
          <a:p>
            <a:pPr algn="ctr"/>
            <a:endParaRPr lang="en-US" sz="1600" i="1" dirty="0">
              <a:latin typeface="Arial"/>
              <a:cs typeface="Arial"/>
            </a:endParaRPr>
          </a:p>
          <a:p>
            <a:pPr algn="ctr"/>
            <a:r>
              <a:rPr lang="en-US" sz="1600" i="1" dirty="0">
                <a:latin typeface="Arial"/>
                <a:cs typeface="Arial"/>
              </a:rPr>
              <a:t>*Commission peg</a:t>
            </a:r>
          </a:p>
          <a:p>
            <a:pPr algn="ctr"/>
            <a:r>
              <a:rPr lang="en-US" sz="1600" i="1" dirty="0">
                <a:latin typeface="Arial"/>
                <a:cs typeface="Arial"/>
              </a:rPr>
              <a:t>t</a:t>
            </a:r>
            <a:r>
              <a:rPr lang="en-US" sz="1600" i="1" dirty="0" smtClean="0">
                <a:latin typeface="Arial"/>
                <a:cs typeface="Arial"/>
              </a:rPr>
              <a:t>o 75</a:t>
            </a:r>
            <a:r>
              <a:rPr lang="en-US" sz="1600" i="1" baseline="30000" dirty="0" smtClean="0">
                <a:latin typeface="Arial"/>
                <a:cs typeface="Arial"/>
              </a:rPr>
              <a:t>th</a:t>
            </a:r>
            <a:r>
              <a:rPr lang="en-US" sz="1600" i="1" dirty="0" smtClean="0">
                <a:latin typeface="Arial"/>
                <a:cs typeface="Arial"/>
              </a:rPr>
              <a:t> </a:t>
            </a:r>
            <a:r>
              <a:rPr lang="en-US" sz="1600" i="1" dirty="0">
                <a:latin typeface="Arial"/>
                <a:cs typeface="Arial"/>
              </a:rPr>
              <a:t>percentile </a:t>
            </a:r>
          </a:p>
          <a:p>
            <a:pPr algn="ctr"/>
            <a:r>
              <a:rPr lang="en-US" sz="1600" i="1" dirty="0">
                <a:latin typeface="Arial"/>
                <a:cs typeface="Arial"/>
              </a:rPr>
              <a:t>of RC’s actual</a:t>
            </a:r>
          </a:p>
          <a:p>
            <a:pPr algn="ctr"/>
            <a:r>
              <a:rPr lang="en-US" sz="1600" i="1" dirty="0">
                <a:latin typeface="Arial"/>
                <a:cs typeface="Arial"/>
              </a:rPr>
              <a:t>commission </a:t>
            </a:r>
          </a:p>
          <a:p>
            <a:pPr algn="ctr"/>
            <a:endParaRPr lang="en-US" sz="1600" i="1" dirty="0" smtClean="0">
              <a:latin typeface="Arial"/>
              <a:cs typeface="Arial"/>
            </a:endParaRPr>
          </a:p>
        </p:txBody>
      </p:sp>
      <p:sp>
        <p:nvSpPr>
          <p:cNvPr id="27" name="TextBox 26"/>
          <p:cNvSpPr txBox="1"/>
          <p:nvPr/>
        </p:nvSpPr>
        <p:spPr>
          <a:xfrm>
            <a:off x="4221276" y="2145190"/>
            <a:ext cx="2183683" cy="2092880"/>
          </a:xfrm>
          <a:prstGeom prst="rect">
            <a:avLst/>
          </a:prstGeom>
          <a:noFill/>
          <a:ln>
            <a:noFill/>
          </a:ln>
        </p:spPr>
        <p:txBody>
          <a:bodyPr wrap="none" rtlCol="0">
            <a:spAutoFit/>
          </a:bodyPr>
          <a:lstStyle/>
          <a:p>
            <a:pPr algn="ctr"/>
            <a:r>
              <a:rPr lang="en-US" sz="1600" b="1" u="sng" dirty="0" smtClean="0">
                <a:latin typeface="Arial"/>
                <a:cs typeface="Arial"/>
              </a:rPr>
              <a:t>Monthly Salary</a:t>
            </a:r>
          </a:p>
          <a:p>
            <a:pPr algn="ctr"/>
            <a:r>
              <a:rPr lang="en-US" sz="1600" dirty="0" smtClean="0">
                <a:latin typeface="Arial"/>
                <a:cs typeface="Arial"/>
              </a:rPr>
              <a:t>      </a:t>
            </a:r>
          </a:p>
          <a:p>
            <a:pPr algn="ctr"/>
            <a:r>
              <a:rPr lang="en-US" dirty="0" smtClean="0">
                <a:latin typeface="Arial"/>
                <a:cs typeface="Arial"/>
              </a:rPr>
              <a:t>$2,500 - $3,500</a:t>
            </a:r>
          </a:p>
          <a:p>
            <a:pPr algn="ctr"/>
            <a:r>
              <a:rPr lang="en-US" sz="1600" i="1" dirty="0" smtClean="0">
                <a:latin typeface="Arial"/>
                <a:cs typeface="Arial"/>
              </a:rPr>
              <a:t>(Base Pay)</a:t>
            </a:r>
          </a:p>
          <a:p>
            <a:pPr algn="ctr"/>
            <a:endParaRPr lang="en-US" sz="1600" i="1" dirty="0">
              <a:latin typeface="Arial"/>
              <a:cs typeface="Arial"/>
            </a:endParaRPr>
          </a:p>
          <a:p>
            <a:pPr algn="ctr"/>
            <a:r>
              <a:rPr lang="en-US" sz="1600" i="1" dirty="0">
                <a:latin typeface="Arial"/>
                <a:cs typeface="Arial"/>
              </a:rPr>
              <a:t>*</a:t>
            </a:r>
            <a:r>
              <a:rPr lang="en-US" sz="1600" i="1" dirty="0" smtClean="0">
                <a:latin typeface="Arial"/>
                <a:cs typeface="Arial"/>
              </a:rPr>
              <a:t>Commission ranging </a:t>
            </a:r>
          </a:p>
          <a:p>
            <a:pPr algn="ctr"/>
            <a:r>
              <a:rPr lang="en-US" sz="1600" i="1" dirty="0" smtClean="0">
                <a:latin typeface="Arial"/>
                <a:cs typeface="Arial"/>
              </a:rPr>
              <a:t>from $166 - $4,157</a:t>
            </a:r>
          </a:p>
          <a:p>
            <a:pPr algn="ctr"/>
            <a:r>
              <a:rPr lang="en-US" sz="1600" i="1" dirty="0" smtClean="0">
                <a:latin typeface="Arial"/>
                <a:cs typeface="Arial"/>
              </a:rPr>
              <a:t>per month</a:t>
            </a:r>
          </a:p>
        </p:txBody>
      </p:sp>
      <p:sp>
        <p:nvSpPr>
          <p:cNvPr id="28" name="TextBox 27"/>
          <p:cNvSpPr txBox="1"/>
          <p:nvPr/>
        </p:nvSpPr>
        <p:spPr>
          <a:xfrm>
            <a:off x="1226091" y="2119790"/>
            <a:ext cx="1841542" cy="2339102"/>
          </a:xfrm>
          <a:prstGeom prst="rect">
            <a:avLst/>
          </a:prstGeom>
          <a:noFill/>
          <a:ln>
            <a:noFill/>
          </a:ln>
        </p:spPr>
        <p:txBody>
          <a:bodyPr wrap="none" rtlCol="0">
            <a:spAutoFit/>
          </a:bodyPr>
          <a:lstStyle/>
          <a:p>
            <a:pPr algn="ctr"/>
            <a:r>
              <a:rPr lang="en-US" sz="1600" b="1" u="sng" dirty="0" smtClean="0">
                <a:latin typeface="Arial"/>
                <a:cs typeface="Arial"/>
              </a:rPr>
              <a:t>Monthly Salary</a:t>
            </a:r>
          </a:p>
          <a:p>
            <a:pPr algn="ctr"/>
            <a:r>
              <a:rPr lang="en-US" sz="1600" dirty="0" smtClean="0">
                <a:latin typeface="Arial"/>
                <a:cs typeface="Arial"/>
              </a:rPr>
              <a:t>      </a:t>
            </a:r>
          </a:p>
          <a:p>
            <a:pPr algn="ctr"/>
            <a:r>
              <a:rPr lang="en-US" dirty="0" smtClean="0">
                <a:latin typeface="Arial"/>
                <a:cs typeface="Arial"/>
              </a:rPr>
              <a:t>$1,800 - $2,200</a:t>
            </a:r>
          </a:p>
          <a:p>
            <a:pPr algn="ctr"/>
            <a:r>
              <a:rPr lang="en-US" sz="1600" i="1" dirty="0" smtClean="0">
                <a:latin typeface="Arial"/>
                <a:cs typeface="Arial"/>
              </a:rPr>
              <a:t>(Base Pay)</a:t>
            </a:r>
          </a:p>
          <a:p>
            <a:pPr algn="ctr"/>
            <a:endParaRPr lang="en-US" sz="1600" i="1" dirty="0">
              <a:latin typeface="Arial"/>
              <a:cs typeface="Arial"/>
            </a:endParaRPr>
          </a:p>
          <a:p>
            <a:pPr algn="ctr"/>
            <a:r>
              <a:rPr lang="en-US" sz="1600" i="1" dirty="0" smtClean="0">
                <a:latin typeface="Arial"/>
                <a:cs typeface="Arial"/>
              </a:rPr>
              <a:t>*Commission peg</a:t>
            </a:r>
          </a:p>
          <a:p>
            <a:pPr algn="ctr"/>
            <a:r>
              <a:rPr lang="en-US" sz="1600" i="1" dirty="0">
                <a:latin typeface="Arial"/>
                <a:cs typeface="Arial"/>
              </a:rPr>
              <a:t>t</a:t>
            </a:r>
            <a:r>
              <a:rPr lang="en-US" sz="1600" i="1" dirty="0" smtClean="0">
                <a:latin typeface="Arial"/>
                <a:cs typeface="Arial"/>
              </a:rPr>
              <a:t>o 25</a:t>
            </a:r>
            <a:r>
              <a:rPr lang="en-US" sz="1600" i="1" baseline="30000" dirty="0" smtClean="0">
                <a:latin typeface="Arial"/>
                <a:cs typeface="Arial"/>
              </a:rPr>
              <a:t>th</a:t>
            </a:r>
            <a:r>
              <a:rPr lang="en-US" sz="1600" i="1" dirty="0" smtClean="0">
                <a:latin typeface="Arial"/>
                <a:cs typeface="Arial"/>
              </a:rPr>
              <a:t> percentile </a:t>
            </a:r>
          </a:p>
          <a:p>
            <a:pPr algn="ctr"/>
            <a:r>
              <a:rPr lang="en-US" sz="1600" i="1" dirty="0" smtClean="0">
                <a:latin typeface="Arial"/>
                <a:cs typeface="Arial"/>
              </a:rPr>
              <a:t>of RC’s actual</a:t>
            </a:r>
          </a:p>
          <a:p>
            <a:pPr algn="ctr"/>
            <a:r>
              <a:rPr lang="en-US" sz="1600" i="1" dirty="0" smtClean="0">
                <a:latin typeface="Arial"/>
                <a:cs typeface="Arial"/>
              </a:rPr>
              <a:t>commission </a:t>
            </a:r>
          </a:p>
        </p:txBody>
      </p:sp>
      <p:sp>
        <p:nvSpPr>
          <p:cNvPr id="12" name="TextBox 11"/>
          <p:cNvSpPr txBox="1"/>
          <p:nvPr/>
        </p:nvSpPr>
        <p:spPr>
          <a:xfrm>
            <a:off x="114907" y="5987534"/>
            <a:ext cx="3155761" cy="323165"/>
          </a:xfrm>
          <a:prstGeom prst="rect">
            <a:avLst/>
          </a:prstGeom>
          <a:noFill/>
        </p:spPr>
        <p:txBody>
          <a:bodyPr wrap="none" rtlCol="0">
            <a:spAutoFit/>
          </a:bodyPr>
          <a:lstStyle/>
          <a:p>
            <a:r>
              <a:rPr lang="en-US" sz="1500" i="1" dirty="0" smtClean="0">
                <a:latin typeface="Arial"/>
                <a:cs typeface="Arial"/>
              </a:rPr>
              <a:t>*Source: </a:t>
            </a:r>
            <a:r>
              <a:rPr lang="en-US" sz="1500" i="1" dirty="0" err="1" smtClean="0">
                <a:latin typeface="Arial"/>
                <a:cs typeface="Arial"/>
              </a:rPr>
              <a:t>PayScale</a:t>
            </a:r>
            <a:r>
              <a:rPr lang="en-US" sz="1500" i="1" dirty="0" smtClean="0">
                <a:latin typeface="Arial"/>
                <a:cs typeface="Arial"/>
              </a:rPr>
              <a:t>, WPC Analysis</a:t>
            </a:r>
            <a:endParaRPr lang="en-US" sz="1500" i="1" dirty="0">
              <a:latin typeface="Arial"/>
              <a:cs typeface="Arial"/>
            </a:endParaRPr>
          </a:p>
        </p:txBody>
      </p:sp>
      <p:sp>
        <p:nvSpPr>
          <p:cNvPr id="19" name="TextBox 18"/>
          <p:cNvSpPr txBox="1"/>
          <p:nvPr/>
        </p:nvSpPr>
        <p:spPr>
          <a:xfrm>
            <a:off x="5410200" y="6410320"/>
            <a:ext cx="22860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Recommendations</a:t>
            </a:r>
            <a:endParaRPr lang="en-SG" b="1" dirty="0">
              <a:latin typeface="Arial"/>
              <a:cs typeface="Arial"/>
            </a:endParaRPr>
          </a:p>
        </p:txBody>
      </p:sp>
      <p:sp>
        <p:nvSpPr>
          <p:cNvPr id="20" name="TextBox 19"/>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1" name="Rectangle 20"/>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2" name="TextBox 21"/>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23" name="TextBox 22"/>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86200079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Building</a:t>
            </a:r>
          </a:p>
        </p:txBody>
      </p:sp>
      <p:sp>
        <p:nvSpPr>
          <p:cNvPr id="9" name="TextBox 8"/>
          <p:cNvSpPr txBox="1"/>
          <p:nvPr/>
        </p:nvSpPr>
        <p:spPr>
          <a:xfrm>
            <a:off x="-1" y="838200"/>
            <a:ext cx="6640445" cy="400110"/>
          </a:xfrm>
          <a:prstGeom prst="rect">
            <a:avLst/>
          </a:prstGeom>
          <a:noFill/>
        </p:spPr>
        <p:txBody>
          <a:bodyPr wrap="square" rtlCol="0">
            <a:spAutoFit/>
          </a:bodyPr>
          <a:lstStyle/>
          <a:p>
            <a:r>
              <a:rPr lang="en-US" sz="2000" spc="100" dirty="0">
                <a:solidFill>
                  <a:schemeClr val="bg1"/>
                </a:solidFill>
                <a:latin typeface="Arial"/>
                <a:cs typeface="Arial"/>
              </a:rPr>
              <a:t> </a:t>
            </a:r>
            <a:r>
              <a:rPr lang="en-US" sz="2000" spc="100" dirty="0" smtClean="0">
                <a:solidFill>
                  <a:schemeClr val="bg1"/>
                </a:solidFill>
                <a:latin typeface="Arial"/>
                <a:cs typeface="Arial"/>
              </a:rPr>
              <a:t>Job Redesigning (Recommended)</a:t>
            </a:r>
            <a:endParaRPr lang="en-US" sz="2000" spc="100" dirty="0">
              <a:solidFill>
                <a:schemeClr val="bg1"/>
              </a:solidFill>
              <a:latin typeface="Arial"/>
              <a:cs typeface="Arial"/>
            </a:endParaRPr>
          </a:p>
        </p:txBody>
      </p:sp>
      <p:pic>
        <p:nvPicPr>
          <p:cNvPr id="100" name="Picture 2"/>
          <p:cNvPicPr>
            <a:picLocks noChangeAspect="1" noChangeArrowheads="1"/>
          </p:cNvPicPr>
          <p:nvPr/>
        </p:nvPicPr>
        <p:blipFill>
          <a:blip r:embed="rId4" cstate="print"/>
          <a:srcRect/>
          <a:stretch>
            <a:fillRect/>
          </a:stretch>
        </p:blipFill>
        <p:spPr bwMode="auto">
          <a:xfrm>
            <a:off x="3009050" y="2173570"/>
            <a:ext cx="1429176" cy="3078426"/>
          </a:xfrm>
          <a:prstGeom prst="rect">
            <a:avLst/>
          </a:prstGeom>
          <a:noFill/>
          <a:ln w="9525">
            <a:noFill/>
            <a:miter lim="800000"/>
            <a:headEnd/>
            <a:tailEnd/>
          </a:ln>
          <a:effectLst>
            <a:outerShdw blurRad="76200" dir="13500000" sy="23000" kx="1200000" algn="br" rotWithShape="0">
              <a:prstClr val="black">
                <a:alpha val="10000"/>
              </a:prstClr>
            </a:outerShdw>
          </a:effectLst>
        </p:spPr>
      </p:pic>
      <p:sp>
        <p:nvSpPr>
          <p:cNvPr id="101" name="Rounded Rectangle 100"/>
          <p:cNvSpPr/>
          <p:nvPr/>
        </p:nvSpPr>
        <p:spPr>
          <a:xfrm>
            <a:off x="153007" y="1430728"/>
            <a:ext cx="8843723" cy="407395"/>
          </a:xfrm>
          <a:prstGeom prst="roundRect">
            <a:avLst/>
          </a:prstGeom>
          <a:solidFill>
            <a:srgbClr val="FFFFFF"/>
          </a:solidFill>
          <a:ln w="38100" cmpd="sng">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smtClean="0">
                <a:solidFill>
                  <a:schemeClr val="tx1"/>
                </a:solidFill>
                <a:latin typeface="Arial"/>
                <a:ea typeface="Verdana" pitchFamily="34" charset="0"/>
                <a:cs typeface="Arial"/>
              </a:rPr>
              <a:t>One Administrative Executive and HR Analyst for each Sales Sector</a:t>
            </a:r>
            <a:endParaRPr lang="en-SG" b="1" dirty="0">
              <a:solidFill>
                <a:schemeClr val="tx1"/>
              </a:solidFill>
              <a:latin typeface="Arial"/>
              <a:ea typeface="Verdana" pitchFamily="34" charset="0"/>
              <a:cs typeface="Arial"/>
            </a:endParaRPr>
          </a:p>
        </p:txBody>
      </p:sp>
      <p:sp>
        <p:nvSpPr>
          <p:cNvPr id="102" name="TextBox 1"/>
          <p:cNvSpPr txBox="1"/>
          <p:nvPr/>
        </p:nvSpPr>
        <p:spPr>
          <a:xfrm>
            <a:off x="2560953" y="5236697"/>
            <a:ext cx="2482487" cy="600164"/>
          </a:xfrm>
          <a:prstGeom prst="rect">
            <a:avLst/>
          </a:prstGeom>
          <a:noFill/>
          <a:ln>
            <a:no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Recruitment Consultant</a:t>
            </a:r>
          </a:p>
        </p:txBody>
      </p:sp>
      <p:pic>
        <p:nvPicPr>
          <p:cNvPr id="103" name="Picture 1"/>
          <p:cNvPicPr>
            <a:picLocks noChangeAspect="1" noChangeArrowheads="1"/>
          </p:cNvPicPr>
          <p:nvPr/>
        </p:nvPicPr>
        <p:blipFill>
          <a:blip r:embed="rId5" cstate="print"/>
          <a:srcRect/>
          <a:stretch>
            <a:fillRect/>
          </a:stretch>
        </p:blipFill>
        <p:spPr bwMode="auto">
          <a:xfrm>
            <a:off x="496518" y="2142972"/>
            <a:ext cx="787600" cy="3047824"/>
          </a:xfrm>
          <a:prstGeom prst="rect">
            <a:avLst/>
          </a:prstGeom>
          <a:noFill/>
          <a:ln w="9525">
            <a:noFill/>
            <a:miter lim="800000"/>
            <a:headEnd/>
            <a:tailEnd/>
          </a:ln>
          <a:effectLst>
            <a:outerShdw blurRad="76200" dir="13500000" sy="23000" kx="1200000" algn="br" rotWithShape="0">
              <a:prstClr val="black">
                <a:alpha val="10000"/>
              </a:prstClr>
            </a:outerShdw>
          </a:effectLst>
        </p:spPr>
      </p:pic>
      <p:sp>
        <p:nvSpPr>
          <p:cNvPr id="104" name="TextBox 1"/>
          <p:cNvSpPr txBox="1"/>
          <p:nvPr/>
        </p:nvSpPr>
        <p:spPr>
          <a:xfrm>
            <a:off x="-334846" y="5223228"/>
            <a:ext cx="2482487" cy="600164"/>
          </a:xfrm>
          <a:prstGeom prst="rect">
            <a:avLst/>
          </a:prstGeom>
          <a:noFill/>
          <a:ln>
            <a:no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Administrative Executive</a:t>
            </a:r>
          </a:p>
        </p:txBody>
      </p:sp>
      <p:pic>
        <p:nvPicPr>
          <p:cNvPr id="107" name="Picture 3"/>
          <p:cNvPicPr>
            <a:picLocks noChangeAspect="1" noChangeArrowheads="1"/>
          </p:cNvPicPr>
          <p:nvPr/>
        </p:nvPicPr>
        <p:blipFill>
          <a:blip r:embed="rId6" cstate="print"/>
          <a:srcRect/>
          <a:stretch>
            <a:fillRect/>
          </a:stretch>
        </p:blipFill>
        <p:spPr bwMode="auto">
          <a:xfrm>
            <a:off x="6193912" y="2197169"/>
            <a:ext cx="990944" cy="3054019"/>
          </a:xfrm>
          <a:prstGeom prst="rect">
            <a:avLst/>
          </a:prstGeom>
          <a:noFill/>
          <a:ln w="9525">
            <a:noFill/>
            <a:miter lim="800000"/>
            <a:headEnd/>
            <a:tailEnd/>
          </a:ln>
          <a:effectLst>
            <a:outerShdw blurRad="76200" dir="13500000" sy="23000" kx="1200000" algn="br" rotWithShape="0">
              <a:prstClr val="black">
                <a:alpha val="10000"/>
              </a:prstClr>
            </a:outerShdw>
          </a:effectLst>
        </p:spPr>
      </p:pic>
      <p:sp>
        <p:nvSpPr>
          <p:cNvPr id="108" name="TextBox 1"/>
          <p:cNvSpPr txBox="1"/>
          <p:nvPr/>
        </p:nvSpPr>
        <p:spPr>
          <a:xfrm>
            <a:off x="5448140" y="5254859"/>
            <a:ext cx="2482487" cy="600164"/>
          </a:xfrm>
          <a:prstGeom prst="rect">
            <a:avLst/>
          </a:prstGeom>
          <a:noFill/>
          <a:ln>
            <a:no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Human Resource Analyst</a:t>
            </a:r>
          </a:p>
        </p:txBody>
      </p:sp>
      <p:sp>
        <p:nvSpPr>
          <p:cNvPr id="26" name="TextBox 25"/>
          <p:cNvSpPr txBox="1"/>
          <p:nvPr/>
        </p:nvSpPr>
        <p:spPr>
          <a:xfrm>
            <a:off x="7223777" y="2119790"/>
            <a:ext cx="1841542" cy="2585323"/>
          </a:xfrm>
          <a:prstGeom prst="rect">
            <a:avLst/>
          </a:prstGeom>
          <a:noFill/>
          <a:ln>
            <a:noFill/>
          </a:ln>
        </p:spPr>
        <p:txBody>
          <a:bodyPr wrap="none" rtlCol="0">
            <a:spAutoFit/>
          </a:bodyPr>
          <a:lstStyle/>
          <a:p>
            <a:pPr algn="ctr"/>
            <a:r>
              <a:rPr lang="en-US" sz="1600" b="1" u="sng" dirty="0" smtClean="0">
                <a:latin typeface="Arial"/>
                <a:cs typeface="Arial"/>
              </a:rPr>
              <a:t>Monthly Salary</a:t>
            </a:r>
          </a:p>
          <a:p>
            <a:pPr algn="ctr"/>
            <a:r>
              <a:rPr lang="en-US" sz="1600" dirty="0" smtClean="0">
                <a:latin typeface="Arial"/>
                <a:cs typeface="Arial"/>
              </a:rPr>
              <a:t>      </a:t>
            </a:r>
          </a:p>
          <a:p>
            <a:pPr algn="ctr"/>
            <a:r>
              <a:rPr lang="en-US" dirty="0" smtClean="0">
                <a:latin typeface="Arial"/>
                <a:cs typeface="Arial"/>
              </a:rPr>
              <a:t>$3,800 - $4,200</a:t>
            </a:r>
          </a:p>
          <a:p>
            <a:pPr algn="ctr"/>
            <a:r>
              <a:rPr lang="en-US" sz="1600" i="1" dirty="0" smtClean="0">
                <a:latin typeface="Arial"/>
                <a:cs typeface="Arial"/>
              </a:rPr>
              <a:t>(Base Pay)</a:t>
            </a:r>
          </a:p>
          <a:p>
            <a:pPr algn="ctr"/>
            <a:endParaRPr lang="en-US" sz="1600" i="1" dirty="0">
              <a:latin typeface="Arial"/>
              <a:cs typeface="Arial"/>
            </a:endParaRPr>
          </a:p>
          <a:p>
            <a:pPr algn="ctr"/>
            <a:r>
              <a:rPr lang="en-US" sz="1600" i="1" dirty="0">
                <a:latin typeface="Arial"/>
                <a:cs typeface="Arial"/>
              </a:rPr>
              <a:t>*Commission peg</a:t>
            </a:r>
          </a:p>
          <a:p>
            <a:pPr algn="ctr"/>
            <a:r>
              <a:rPr lang="en-US" sz="1600" i="1" dirty="0">
                <a:latin typeface="Arial"/>
                <a:cs typeface="Arial"/>
              </a:rPr>
              <a:t>t</a:t>
            </a:r>
            <a:r>
              <a:rPr lang="en-US" sz="1600" i="1" dirty="0" smtClean="0">
                <a:latin typeface="Arial"/>
                <a:cs typeface="Arial"/>
              </a:rPr>
              <a:t>o 75</a:t>
            </a:r>
            <a:r>
              <a:rPr lang="en-US" sz="1600" i="1" baseline="30000" dirty="0" smtClean="0">
                <a:latin typeface="Arial"/>
                <a:cs typeface="Arial"/>
              </a:rPr>
              <a:t>th</a:t>
            </a:r>
            <a:r>
              <a:rPr lang="en-US" sz="1600" i="1" dirty="0" smtClean="0">
                <a:latin typeface="Arial"/>
                <a:cs typeface="Arial"/>
              </a:rPr>
              <a:t> </a:t>
            </a:r>
            <a:r>
              <a:rPr lang="en-US" sz="1600" i="1" dirty="0">
                <a:latin typeface="Arial"/>
                <a:cs typeface="Arial"/>
              </a:rPr>
              <a:t>percentile </a:t>
            </a:r>
          </a:p>
          <a:p>
            <a:pPr algn="ctr"/>
            <a:r>
              <a:rPr lang="en-US" sz="1600" i="1" dirty="0">
                <a:latin typeface="Arial"/>
                <a:cs typeface="Arial"/>
              </a:rPr>
              <a:t>of RC’s actual</a:t>
            </a:r>
          </a:p>
          <a:p>
            <a:pPr algn="ctr"/>
            <a:r>
              <a:rPr lang="en-US" sz="1600" i="1" dirty="0">
                <a:latin typeface="Arial"/>
                <a:cs typeface="Arial"/>
              </a:rPr>
              <a:t>commission </a:t>
            </a:r>
          </a:p>
          <a:p>
            <a:pPr algn="ctr"/>
            <a:endParaRPr lang="en-US" sz="1600" i="1" dirty="0" smtClean="0">
              <a:latin typeface="Arial"/>
              <a:cs typeface="Arial"/>
            </a:endParaRPr>
          </a:p>
        </p:txBody>
      </p:sp>
      <p:sp>
        <p:nvSpPr>
          <p:cNvPr id="27" name="TextBox 26"/>
          <p:cNvSpPr txBox="1"/>
          <p:nvPr/>
        </p:nvSpPr>
        <p:spPr>
          <a:xfrm>
            <a:off x="4221276" y="2145190"/>
            <a:ext cx="2183683" cy="2092880"/>
          </a:xfrm>
          <a:prstGeom prst="rect">
            <a:avLst/>
          </a:prstGeom>
          <a:noFill/>
          <a:ln>
            <a:noFill/>
          </a:ln>
        </p:spPr>
        <p:txBody>
          <a:bodyPr wrap="none" rtlCol="0">
            <a:spAutoFit/>
          </a:bodyPr>
          <a:lstStyle/>
          <a:p>
            <a:pPr algn="ctr"/>
            <a:r>
              <a:rPr lang="en-US" sz="1600" b="1" u="sng" dirty="0" smtClean="0">
                <a:latin typeface="Arial"/>
                <a:cs typeface="Arial"/>
              </a:rPr>
              <a:t>Monthly Salary</a:t>
            </a:r>
          </a:p>
          <a:p>
            <a:pPr algn="ctr"/>
            <a:r>
              <a:rPr lang="en-US" sz="1600" dirty="0" smtClean="0">
                <a:latin typeface="Arial"/>
                <a:cs typeface="Arial"/>
              </a:rPr>
              <a:t>      </a:t>
            </a:r>
          </a:p>
          <a:p>
            <a:pPr algn="ctr"/>
            <a:r>
              <a:rPr lang="en-US" dirty="0" smtClean="0">
                <a:latin typeface="Arial"/>
                <a:cs typeface="Arial"/>
              </a:rPr>
              <a:t>$2,500 - $3,200</a:t>
            </a:r>
          </a:p>
          <a:p>
            <a:pPr algn="ctr"/>
            <a:r>
              <a:rPr lang="en-US" sz="1600" i="1" dirty="0" smtClean="0">
                <a:latin typeface="Arial"/>
                <a:cs typeface="Arial"/>
              </a:rPr>
              <a:t>(Base Pay)</a:t>
            </a:r>
          </a:p>
          <a:p>
            <a:pPr algn="ctr"/>
            <a:endParaRPr lang="en-US" sz="1600" i="1" dirty="0">
              <a:latin typeface="Arial"/>
              <a:cs typeface="Arial"/>
            </a:endParaRPr>
          </a:p>
          <a:p>
            <a:pPr algn="ctr"/>
            <a:r>
              <a:rPr lang="en-US" sz="1600" i="1" dirty="0">
                <a:latin typeface="Arial"/>
                <a:cs typeface="Arial"/>
              </a:rPr>
              <a:t>*</a:t>
            </a:r>
            <a:r>
              <a:rPr lang="en-US" sz="1600" i="1" dirty="0" smtClean="0">
                <a:latin typeface="Arial"/>
                <a:cs typeface="Arial"/>
              </a:rPr>
              <a:t>Commission ranging </a:t>
            </a:r>
          </a:p>
          <a:p>
            <a:pPr algn="ctr"/>
            <a:r>
              <a:rPr lang="en-US" sz="1600" i="1" dirty="0" smtClean="0">
                <a:latin typeface="Arial"/>
                <a:cs typeface="Arial"/>
              </a:rPr>
              <a:t>from $166 - $4,157</a:t>
            </a:r>
          </a:p>
          <a:p>
            <a:pPr algn="ctr"/>
            <a:r>
              <a:rPr lang="en-US" sz="1600" i="1" dirty="0" smtClean="0">
                <a:latin typeface="Arial"/>
                <a:cs typeface="Arial"/>
              </a:rPr>
              <a:t>per month</a:t>
            </a:r>
          </a:p>
        </p:txBody>
      </p:sp>
      <p:sp>
        <p:nvSpPr>
          <p:cNvPr id="28" name="TextBox 27"/>
          <p:cNvSpPr txBox="1"/>
          <p:nvPr/>
        </p:nvSpPr>
        <p:spPr>
          <a:xfrm>
            <a:off x="1226091" y="2119790"/>
            <a:ext cx="1841542" cy="2339102"/>
          </a:xfrm>
          <a:prstGeom prst="rect">
            <a:avLst/>
          </a:prstGeom>
          <a:noFill/>
          <a:ln>
            <a:noFill/>
          </a:ln>
        </p:spPr>
        <p:txBody>
          <a:bodyPr wrap="none" rtlCol="0">
            <a:spAutoFit/>
          </a:bodyPr>
          <a:lstStyle/>
          <a:p>
            <a:pPr algn="ctr"/>
            <a:r>
              <a:rPr lang="en-US" sz="1600" b="1" u="sng" dirty="0" smtClean="0">
                <a:latin typeface="Arial"/>
                <a:cs typeface="Arial"/>
              </a:rPr>
              <a:t>Monthly Salary</a:t>
            </a:r>
          </a:p>
          <a:p>
            <a:pPr algn="ctr"/>
            <a:r>
              <a:rPr lang="en-US" sz="1600" dirty="0" smtClean="0">
                <a:latin typeface="Arial"/>
                <a:cs typeface="Arial"/>
              </a:rPr>
              <a:t>      </a:t>
            </a:r>
          </a:p>
          <a:p>
            <a:pPr algn="ctr"/>
            <a:r>
              <a:rPr lang="en-US" dirty="0" smtClean="0">
                <a:latin typeface="Arial"/>
                <a:cs typeface="Arial"/>
              </a:rPr>
              <a:t>$1,800 - $2,200</a:t>
            </a:r>
          </a:p>
          <a:p>
            <a:pPr algn="ctr"/>
            <a:r>
              <a:rPr lang="en-US" sz="1600" i="1" dirty="0" smtClean="0">
                <a:latin typeface="Arial"/>
                <a:cs typeface="Arial"/>
              </a:rPr>
              <a:t>(Base Pay)</a:t>
            </a:r>
          </a:p>
          <a:p>
            <a:pPr algn="ctr"/>
            <a:endParaRPr lang="en-US" sz="1600" i="1" dirty="0">
              <a:latin typeface="Arial"/>
              <a:cs typeface="Arial"/>
            </a:endParaRPr>
          </a:p>
          <a:p>
            <a:pPr algn="ctr"/>
            <a:r>
              <a:rPr lang="en-US" sz="1600" i="1" dirty="0" smtClean="0">
                <a:latin typeface="Arial"/>
                <a:cs typeface="Arial"/>
              </a:rPr>
              <a:t>*Commission peg</a:t>
            </a:r>
          </a:p>
          <a:p>
            <a:pPr algn="ctr"/>
            <a:r>
              <a:rPr lang="en-US" sz="1600" i="1" dirty="0">
                <a:latin typeface="Arial"/>
                <a:cs typeface="Arial"/>
              </a:rPr>
              <a:t>t</a:t>
            </a:r>
            <a:r>
              <a:rPr lang="en-US" sz="1600" i="1" dirty="0" smtClean="0">
                <a:latin typeface="Arial"/>
                <a:cs typeface="Arial"/>
              </a:rPr>
              <a:t>o 25</a:t>
            </a:r>
            <a:r>
              <a:rPr lang="en-US" sz="1600" i="1" baseline="30000" dirty="0" smtClean="0">
                <a:latin typeface="Arial"/>
                <a:cs typeface="Arial"/>
              </a:rPr>
              <a:t>th</a:t>
            </a:r>
            <a:r>
              <a:rPr lang="en-US" sz="1600" i="1" dirty="0" smtClean="0">
                <a:latin typeface="Arial"/>
                <a:cs typeface="Arial"/>
              </a:rPr>
              <a:t> percentile </a:t>
            </a:r>
          </a:p>
          <a:p>
            <a:pPr algn="ctr"/>
            <a:r>
              <a:rPr lang="en-US" sz="1600" i="1" dirty="0" smtClean="0">
                <a:latin typeface="Arial"/>
                <a:cs typeface="Arial"/>
              </a:rPr>
              <a:t>of RC’s actual</a:t>
            </a:r>
          </a:p>
          <a:p>
            <a:pPr algn="ctr"/>
            <a:r>
              <a:rPr lang="en-US" sz="1600" i="1" dirty="0" smtClean="0">
                <a:latin typeface="Arial"/>
                <a:cs typeface="Arial"/>
              </a:rPr>
              <a:t>commission </a:t>
            </a:r>
          </a:p>
        </p:txBody>
      </p:sp>
      <p:sp>
        <p:nvSpPr>
          <p:cNvPr id="12" name="TextBox 11"/>
          <p:cNvSpPr txBox="1"/>
          <p:nvPr/>
        </p:nvSpPr>
        <p:spPr>
          <a:xfrm>
            <a:off x="114907" y="5987534"/>
            <a:ext cx="3155761" cy="323165"/>
          </a:xfrm>
          <a:prstGeom prst="rect">
            <a:avLst/>
          </a:prstGeom>
          <a:noFill/>
        </p:spPr>
        <p:txBody>
          <a:bodyPr wrap="none" rtlCol="0">
            <a:spAutoFit/>
          </a:bodyPr>
          <a:lstStyle/>
          <a:p>
            <a:r>
              <a:rPr lang="en-US" sz="1500" i="1" dirty="0" smtClean="0">
                <a:latin typeface="Arial"/>
                <a:cs typeface="Arial"/>
              </a:rPr>
              <a:t>*Source: </a:t>
            </a:r>
            <a:r>
              <a:rPr lang="en-US" sz="1500" i="1" dirty="0" err="1" smtClean="0">
                <a:latin typeface="Arial"/>
                <a:cs typeface="Arial"/>
              </a:rPr>
              <a:t>PayScale</a:t>
            </a:r>
            <a:r>
              <a:rPr lang="en-US" sz="1500" i="1" dirty="0" smtClean="0">
                <a:latin typeface="Arial"/>
                <a:cs typeface="Arial"/>
              </a:rPr>
              <a:t>, WPC Analysis</a:t>
            </a:r>
            <a:endParaRPr lang="en-US" sz="1500" i="1" dirty="0">
              <a:latin typeface="Arial"/>
              <a:cs typeface="Arial"/>
            </a:endParaRPr>
          </a:p>
        </p:txBody>
      </p:sp>
      <p:sp>
        <p:nvSpPr>
          <p:cNvPr id="18" name="Rectangle 17"/>
          <p:cNvSpPr/>
          <p:nvPr/>
        </p:nvSpPr>
        <p:spPr>
          <a:xfrm>
            <a:off x="0" y="0"/>
            <a:ext cx="9180512" cy="6912768"/>
          </a:xfrm>
          <a:prstGeom prst="rect">
            <a:avLst/>
          </a:prstGeom>
          <a:solidFill>
            <a:schemeClr val="bg1">
              <a:lumMod val="8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p:cNvSpPr/>
          <p:nvPr/>
        </p:nvSpPr>
        <p:spPr>
          <a:xfrm>
            <a:off x="0" y="2133600"/>
            <a:ext cx="9144000" cy="2362200"/>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20" name="TextBox 19"/>
          <p:cNvSpPr txBox="1"/>
          <p:nvPr/>
        </p:nvSpPr>
        <p:spPr>
          <a:xfrm>
            <a:off x="457200" y="2718375"/>
            <a:ext cx="8229600" cy="1569660"/>
          </a:xfrm>
          <a:prstGeom prst="rect">
            <a:avLst/>
          </a:prstGeom>
          <a:noFill/>
        </p:spPr>
        <p:txBody>
          <a:bodyPr wrap="square" rtlCol="0" anchor="ctr">
            <a:spAutoFit/>
          </a:bodyPr>
          <a:lstStyle/>
          <a:p>
            <a:pPr algn="ctr"/>
            <a:r>
              <a:rPr lang="en-SG" sz="2800" b="1" u="sng" dirty="0" smtClean="0">
                <a:solidFill>
                  <a:schemeClr val="bg1"/>
                </a:solidFill>
                <a:latin typeface="Arial"/>
                <a:ea typeface="Verdana" pitchFamily="34" charset="0"/>
                <a:cs typeface="Arial"/>
              </a:rPr>
              <a:t>Implication:</a:t>
            </a:r>
          </a:p>
          <a:p>
            <a:pPr algn="ctr"/>
            <a:endParaRPr lang="en-SG" sz="2800" b="1" u="sng" dirty="0">
              <a:solidFill>
                <a:schemeClr val="bg1"/>
              </a:solidFill>
              <a:latin typeface="Arial"/>
              <a:ea typeface="Verdana" pitchFamily="34" charset="0"/>
              <a:cs typeface="Arial"/>
            </a:endParaRPr>
          </a:p>
          <a:p>
            <a:pPr algn="ctr"/>
            <a:r>
              <a:rPr lang="en-SG" sz="2000" dirty="0" smtClean="0">
                <a:solidFill>
                  <a:schemeClr val="bg1"/>
                </a:solidFill>
                <a:latin typeface="Arial"/>
                <a:ea typeface="Verdana" pitchFamily="34" charset="0"/>
                <a:cs typeface="Arial"/>
              </a:rPr>
              <a:t>Improving the job design would enable greater efficiencies, higher task identity and improved quality of work life </a:t>
            </a:r>
            <a:endParaRPr lang="en-SG" sz="2800" b="1" dirty="0" smtClean="0">
              <a:solidFill>
                <a:schemeClr val="bg1"/>
              </a:solidFill>
              <a:latin typeface="+mj-lt"/>
              <a:ea typeface="Verdana" pitchFamily="34" charset="0"/>
              <a:cs typeface="Verdana" pitchFamily="34" charset="0"/>
            </a:endParaRPr>
          </a:p>
        </p:txBody>
      </p:sp>
    </p:spTree>
    <p:extLst>
      <p:ext uri="{BB962C8B-B14F-4D97-AF65-F5344CB8AC3E}">
        <p14:creationId xmlns:p14="http://schemas.microsoft.com/office/powerpoint/2010/main" val="17478927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Growing</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 Developing Existing Talents</a:t>
            </a:r>
            <a:endParaRPr lang="en-US" sz="2000" spc="100" dirty="0">
              <a:solidFill>
                <a:schemeClr val="bg1"/>
              </a:solidFill>
              <a:latin typeface="Arial"/>
              <a:cs typeface="Arial"/>
            </a:endParaRPr>
          </a:p>
        </p:txBody>
      </p:sp>
      <p:sp>
        <p:nvSpPr>
          <p:cNvPr id="10" name="TextBox 1"/>
          <p:cNvSpPr txBox="1"/>
          <p:nvPr/>
        </p:nvSpPr>
        <p:spPr>
          <a:xfrm>
            <a:off x="182633" y="1477917"/>
            <a:ext cx="8643867" cy="415498"/>
          </a:xfrm>
          <a:prstGeom prst="rect">
            <a:avLst/>
          </a:prstGeom>
          <a:noFill/>
          <a:ln>
            <a:solidFill>
              <a:schemeClr val="bg1"/>
            </a:solidFill>
          </a:ln>
        </p:spPr>
        <p:txBody>
          <a:bodyPr wrap="square" lIns="0" tIns="0" rIns="0" rtlCol="0">
            <a:spAutoFit/>
          </a:bodyPr>
          <a:lstStyle/>
          <a:p>
            <a:pPr marL="342900" indent="-342900">
              <a:buFont typeface="Arial"/>
              <a:buChar char="•"/>
              <a:tabLst/>
            </a:pPr>
            <a:r>
              <a:rPr lang="en-US" altLang="zh-CN" sz="2400" b="1" dirty="0" smtClean="0">
                <a:solidFill>
                  <a:srgbClr val="024D5E"/>
                </a:solidFill>
                <a:latin typeface="Arial"/>
                <a:ea typeface="Verdana" pitchFamily="34" charset="0"/>
                <a:cs typeface="Arial"/>
              </a:rPr>
              <a:t>BGC Consultant Development Program</a:t>
            </a:r>
          </a:p>
        </p:txBody>
      </p:sp>
      <p:sp>
        <p:nvSpPr>
          <p:cNvPr id="11" name="TextBox 10"/>
          <p:cNvSpPr txBox="1"/>
          <p:nvPr/>
        </p:nvSpPr>
        <p:spPr>
          <a:xfrm>
            <a:off x="341381" y="1816100"/>
            <a:ext cx="5297419" cy="1677382"/>
          </a:xfrm>
          <a:prstGeom prst="rect">
            <a:avLst/>
          </a:prstGeom>
          <a:noFill/>
          <a:ln>
            <a:noFill/>
          </a:ln>
        </p:spPr>
        <p:txBody>
          <a:bodyPr wrap="square" rtlCol="0">
            <a:spAutoFit/>
          </a:bodyPr>
          <a:lstStyle/>
          <a:p>
            <a:pPr>
              <a:lnSpc>
                <a:spcPct val="130000"/>
              </a:lnSpc>
              <a:buClr>
                <a:srgbClr val="024D5E"/>
              </a:buClr>
            </a:pPr>
            <a:r>
              <a:rPr lang="en-SG" sz="2000" b="1" u="sng" dirty="0" smtClean="0">
                <a:solidFill>
                  <a:srgbClr val="000000"/>
                </a:solidFill>
                <a:latin typeface="Arial"/>
                <a:ea typeface="Verdana" pitchFamily="34" charset="0"/>
                <a:cs typeface="Arial"/>
              </a:rPr>
              <a:t>What is it?</a:t>
            </a:r>
          </a:p>
          <a:p>
            <a:pPr marL="285750" indent="-285750">
              <a:lnSpc>
                <a:spcPct val="130000"/>
              </a:lnSpc>
              <a:buClr>
                <a:srgbClr val="024D5E"/>
              </a:buClr>
              <a:buFont typeface="Wingdings" charset="2"/>
              <a:buChar char=""/>
            </a:pPr>
            <a:r>
              <a:rPr lang="en-SG" sz="2000" dirty="0" smtClean="0">
                <a:solidFill>
                  <a:srgbClr val="000000"/>
                </a:solidFill>
                <a:latin typeface="Arial"/>
                <a:ea typeface="Verdana" pitchFamily="34" charset="0"/>
                <a:cs typeface="Arial"/>
              </a:rPr>
              <a:t>Career development for exisiting staff</a:t>
            </a:r>
          </a:p>
          <a:p>
            <a:pPr marL="285750" indent="-285750">
              <a:lnSpc>
                <a:spcPct val="130000"/>
              </a:lnSpc>
              <a:buClr>
                <a:srgbClr val="024D5E"/>
              </a:buClr>
              <a:buFont typeface="Wingdings" charset="2"/>
              <a:buChar char=""/>
            </a:pPr>
            <a:r>
              <a:rPr lang="en-SG" sz="2000" dirty="0" smtClean="0">
                <a:solidFill>
                  <a:srgbClr val="000000"/>
                </a:solidFill>
                <a:latin typeface="Arial"/>
                <a:ea typeface="Verdana" pitchFamily="34" charset="0"/>
                <a:cs typeface="Arial"/>
              </a:rPr>
              <a:t>Minimally 3 years experience in the job</a:t>
            </a:r>
          </a:p>
          <a:p>
            <a:pPr marL="285750" indent="-285750">
              <a:lnSpc>
                <a:spcPct val="130000"/>
              </a:lnSpc>
              <a:buClr>
                <a:srgbClr val="024D5E"/>
              </a:buClr>
              <a:buFont typeface="Wingdings" charset="2"/>
              <a:buChar char=""/>
            </a:pPr>
            <a:r>
              <a:rPr lang="en-SG" sz="2000" dirty="0" smtClean="0">
                <a:solidFill>
                  <a:srgbClr val="000000"/>
                </a:solidFill>
                <a:latin typeface="Arial"/>
                <a:ea typeface="Verdana" pitchFamily="34" charset="0"/>
                <a:cs typeface="Arial"/>
              </a:rPr>
              <a:t>Top 25% of all recruitment consultants</a:t>
            </a:r>
          </a:p>
        </p:txBody>
      </p:sp>
      <p:sp>
        <p:nvSpPr>
          <p:cNvPr id="12" name="TextBox 11"/>
          <p:cNvSpPr txBox="1"/>
          <p:nvPr/>
        </p:nvSpPr>
        <p:spPr>
          <a:xfrm>
            <a:off x="341381" y="3544282"/>
            <a:ext cx="5297419" cy="3277820"/>
          </a:xfrm>
          <a:prstGeom prst="rect">
            <a:avLst/>
          </a:prstGeom>
          <a:noFill/>
          <a:ln>
            <a:noFill/>
          </a:ln>
        </p:spPr>
        <p:txBody>
          <a:bodyPr wrap="square" rtlCol="0">
            <a:spAutoFit/>
          </a:bodyPr>
          <a:lstStyle/>
          <a:p>
            <a:pPr>
              <a:lnSpc>
                <a:spcPct val="130000"/>
              </a:lnSpc>
              <a:buClr>
                <a:srgbClr val="024D5E"/>
              </a:buClr>
            </a:pPr>
            <a:r>
              <a:rPr lang="en-SG" sz="2000" b="1" u="sng" dirty="0" smtClean="0">
                <a:solidFill>
                  <a:srgbClr val="000000"/>
                </a:solidFill>
                <a:latin typeface="Arial"/>
                <a:ea typeface="Verdana" pitchFamily="34" charset="0"/>
                <a:cs typeface="Arial"/>
              </a:rPr>
              <a:t>What does it entail?</a:t>
            </a:r>
          </a:p>
          <a:p>
            <a:pPr marL="285750" indent="-285750">
              <a:lnSpc>
                <a:spcPct val="130000"/>
              </a:lnSpc>
              <a:buClr>
                <a:srgbClr val="024D5E"/>
              </a:buClr>
              <a:buFont typeface="Wingdings" charset="2"/>
              <a:buChar char=""/>
            </a:pPr>
            <a:r>
              <a:rPr lang="en-SG" sz="2000" dirty="0" smtClean="0">
                <a:solidFill>
                  <a:srgbClr val="000000"/>
                </a:solidFill>
                <a:latin typeface="Arial"/>
                <a:ea typeface="Verdana" pitchFamily="34" charset="0"/>
                <a:cs typeface="Arial"/>
              </a:rPr>
              <a:t>Inter-departmental/sector job rotation</a:t>
            </a:r>
          </a:p>
          <a:p>
            <a:pPr marL="285750" indent="-285750">
              <a:lnSpc>
                <a:spcPct val="130000"/>
              </a:lnSpc>
              <a:buClr>
                <a:srgbClr val="024D5E"/>
              </a:buClr>
              <a:buFont typeface="Wingdings" charset="2"/>
              <a:buChar char=""/>
            </a:pPr>
            <a:r>
              <a:rPr lang="en-SG" sz="2000" dirty="0">
                <a:solidFill>
                  <a:srgbClr val="000000"/>
                </a:solidFill>
                <a:latin typeface="Arial"/>
                <a:ea typeface="Verdana" pitchFamily="34" charset="0"/>
                <a:cs typeface="Arial"/>
              </a:rPr>
              <a:t>Mentoring by Senior Executive </a:t>
            </a:r>
            <a:r>
              <a:rPr lang="en-SG" sz="2000" dirty="0" smtClean="0">
                <a:solidFill>
                  <a:srgbClr val="000000"/>
                </a:solidFill>
                <a:latin typeface="Arial"/>
                <a:ea typeface="Verdana" pitchFamily="34" charset="0"/>
                <a:cs typeface="Arial"/>
              </a:rPr>
              <a:t>Team</a:t>
            </a:r>
          </a:p>
          <a:p>
            <a:pPr marL="285750" indent="-285750">
              <a:lnSpc>
                <a:spcPct val="130000"/>
              </a:lnSpc>
              <a:buClr>
                <a:srgbClr val="024D5E"/>
              </a:buClr>
              <a:buFont typeface="Wingdings" charset="2"/>
              <a:buChar char=""/>
            </a:pPr>
            <a:r>
              <a:rPr lang="en-SG" sz="2000" dirty="0" smtClean="0">
                <a:solidFill>
                  <a:srgbClr val="000000"/>
                </a:solidFill>
                <a:latin typeface="Arial"/>
                <a:ea typeface="Verdana" pitchFamily="34" charset="0"/>
                <a:cs typeface="Arial"/>
              </a:rPr>
              <a:t>Possibility of Overseas </a:t>
            </a:r>
            <a:r>
              <a:rPr lang="en-SG" sz="2000" dirty="0">
                <a:solidFill>
                  <a:srgbClr val="000000"/>
                </a:solidFill>
                <a:latin typeface="Arial"/>
                <a:ea typeface="Verdana" pitchFamily="34" charset="0"/>
                <a:cs typeface="Arial"/>
              </a:rPr>
              <a:t>A</a:t>
            </a:r>
            <a:r>
              <a:rPr lang="en-SG" sz="2000" dirty="0" smtClean="0">
                <a:solidFill>
                  <a:srgbClr val="000000"/>
                </a:solidFill>
                <a:latin typeface="Arial"/>
                <a:ea typeface="Verdana" pitchFamily="34" charset="0"/>
                <a:cs typeface="Arial"/>
              </a:rPr>
              <a:t>ttachment </a:t>
            </a:r>
            <a:r>
              <a:rPr lang="en-SG" sz="2000" dirty="0">
                <a:solidFill>
                  <a:srgbClr val="000000"/>
                </a:solidFill>
                <a:latin typeface="Arial"/>
                <a:ea typeface="Verdana" pitchFamily="34" charset="0"/>
                <a:cs typeface="Arial"/>
              </a:rPr>
              <a:t>S</a:t>
            </a:r>
            <a:r>
              <a:rPr lang="en-SG" sz="2000" dirty="0" smtClean="0">
                <a:solidFill>
                  <a:srgbClr val="000000"/>
                </a:solidFill>
                <a:latin typeface="Arial"/>
                <a:ea typeface="Verdana" pitchFamily="34" charset="0"/>
                <a:cs typeface="Arial"/>
              </a:rPr>
              <a:t>tint</a:t>
            </a:r>
          </a:p>
          <a:p>
            <a:pPr marL="285750" indent="-285750">
              <a:lnSpc>
                <a:spcPct val="130000"/>
              </a:lnSpc>
              <a:buClr>
                <a:srgbClr val="024D5E"/>
              </a:buClr>
              <a:buFont typeface="Wingdings" charset="2"/>
              <a:buChar char=""/>
            </a:pPr>
            <a:r>
              <a:rPr lang="en-SG" sz="2000" dirty="0" smtClean="0">
                <a:solidFill>
                  <a:srgbClr val="000000"/>
                </a:solidFill>
                <a:latin typeface="Arial"/>
                <a:ea typeface="Verdana" pitchFamily="34" charset="0"/>
                <a:cs typeface="Arial"/>
              </a:rPr>
              <a:t>Career Advancement: (2 Tracks) </a:t>
            </a:r>
          </a:p>
          <a:p>
            <a:pPr>
              <a:lnSpc>
                <a:spcPct val="130000"/>
              </a:lnSpc>
              <a:buClr>
                <a:srgbClr val="024D5E"/>
              </a:buClr>
            </a:pPr>
            <a:r>
              <a:rPr lang="en-SG" i="1" dirty="0">
                <a:solidFill>
                  <a:srgbClr val="000000"/>
                </a:solidFill>
                <a:latin typeface="Arial"/>
                <a:ea typeface="Verdana" pitchFamily="34" charset="0"/>
                <a:cs typeface="Arial"/>
              </a:rPr>
              <a:t> </a:t>
            </a:r>
            <a:r>
              <a:rPr lang="en-SG" i="1" dirty="0" smtClean="0">
                <a:solidFill>
                  <a:srgbClr val="000000"/>
                </a:solidFill>
                <a:latin typeface="Arial"/>
                <a:ea typeface="Verdana" pitchFamily="34" charset="0"/>
                <a:cs typeface="Arial"/>
              </a:rPr>
              <a:t>   - Management Path</a:t>
            </a:r>
            <a:br>
              <a:rPr lang="en-SG" i="1" dirty="0" smtClean="0">
                <a:solidFill>
                  <a:srgbClr val="000000"/>
                </a:solidFill>
                <a:latin typeface="Arial"/>
                <a:ea typeface="Verdana" pitchFamily="34" charset="0"/>
                <a:cs typeface="Arial"/>
              </a:rPr>
            </a:br>
            <a:r>
              <a:rPr lang="en-SG" i="1" dirty="0" smtClean="0">
                <a:solidFill>
                  <a:srgbClr val="000000"/>
                </a:solidFill>
                <a:latin typeface="Arial"/>
                <a:ea typeface="Verdana" pitchFamily="34" charset="0"/>
                <a:cs typeface="Arial"/>
              </a:rPr>
              <a:t>    - Executive Headhunter Path</a:t>
            </a:r>
          </a:p>
          <a:p>
            <a:pPr marL="285750" indent="-285750">
              <a:lnSpc>
                <a:spcPct val="130000"/>
              </a:lnSpc>
              <a:buClr>
                <a:srgbClr val="024D5E"/>
              </a:buClr>
              <a:buFont typeface="Wingdings" charset="2"/>
              <a:buChar char=""/>
            </a:pPr>
            <a:endParaRPr lang="en-SG" sz="2000" dirty="0" smtClean="0">
              <a:solidFill>
                <a:srgbClr val="000000"/>
              </a:solidFill>
              <a:latin typeface="Arial"/>
              <a:ea typeface="Verdana" pitchFamily="34" charset="0"/>
              <a:cs typeface="Arial"/>
            </a:endParaRPr>
          </a:p>
        </p:txBody>
      </p:sp>
      <p:pic>
        <p:nvPicPr>
          <p:cNvPr id="2" name="Picture 1"/>
          <p:cNvPicPr>
            <a:picLocks noChangeAspect="1"/>
          </p:cNvPicPr>
          <p:nvPr/>
        </p:nvPicPr>
        <p:blipFill>
          <a:blip r:embed="rId4" cstate="print"/>
          <a:stretch>
            <a:fillRect/>
          </a:stretch>
        </p:blipFill>
        <p:spPr>
          <a:xfrm>
            <a:off x="5426501" y="2197100"/>
            <a:ext cx="3596924" cy="2388582"/>
          </a:xfrm>
          <a:prstGeom prst="roundRect">
            <a:avLst>
              <a:gd name="adj" fmla="val 22863"/>
            </a:avLst>
          </a:prstGeom>
          <a:solidFill>
            <a:srgbClr val="FFFFFF">
              <a:shade val="85000"/>
            </a:srgbClr>
          </a:solidFill>
          <a:ln w="38100" cmpd="sng">
            <a:noFill/>
          </a:ln>
          <a:effectLst/>
        </p:spPr>
      </p:pic>
      <p:pic>
        <p:nvPicPr>
          <p:cNvPr id="6" name="Picture 5"/>
          <p:cNvPicPr>
            <a:picLocks noChangeAspect="1"/>
          </p:cNvPicPr>
          <p:nvPr/>
        </p:nvPicPr>
        <p:blipFill>
          <a:blip r:embed="rId5" cstate="print"/>
          <a:stretch>
            <a:fillRect/>
          </a:stretch>
        </p:blipFill>
        <p:spPr>
          <a:xfrm>
            <a:off x="5426501" y="4091364"/>
            <a:ext cx="1463868" cy="494318"/>
          </a:xfrm>
          <a:prstGeom prst="roundRect">
            <a:avLst>
              <a:gd name="adj" fmla="val 8594"/>
            </a:avLst>
          </a:prstGeom>
          <a:solidFill>
            <a:srgbClr val="FFFFFF">
              <a:shade val="85000"/>
            </a:srgbClr>
          </a:solidFill>
          <a:ln>
            <a:noFill/>
          </a:ln>
          <a:effectLst/>
        </p:spPr>
      </p:pic>
      <p:sp>
        <p:nvSpPr>
          <p:cNvPr id="13" name="Rounded Rectangle 12"/>
          <p:cNvSpPr/>
          <p:nvPr/>
        </p:nvSpPr>
        <p:spPr>
          <a:xfrm>
            <a:off x="5426500" y="2197100"/>
            <a:ext cx="3596925" cy="2388582"/>
          </a:xfrm>
          <a:prstGeom prst="roundRect">
            <a:avLst/>
          </a:prstGeom>
          <a:noFill/>
          <a:ln w="38100" cmpd="sng">
            <a:solidFill>
              <a:srgbClr val="024D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847012" y="4598382"/>
            <a:ext cx="2873941" cy="646331"/>
          </a:xfrm>
          <a:prstGeom prst="rect">
            <a:avLst/>
          </a:prstGeom>
          <a:noFill/>
        </p:spPr>
        <p:txBody>
          <a:bodyPr wrap="none" rtlCol="0">
            <a:spAutoFit/>
          </a:bodyPr>
          <a:lstStyle/>
          <a:p>
            <a:pPr algn="ctr"/>
            <a:r>
              <a:rPr lang="en-US" sz="1200" i="1" dirty="0" smtClean="0">
                <a:latin typeface="Arial"/>
                <a:cs typeface="Arial"/>
              </a:rPr>
              <a:t>“Passion / Trust &amp; Respect / Teamwork</a:t>
            </a:r>
          </a:p>
          <a:p>
            <a:pPr algn="ctr"/>
            <a:r>
              <a:rPr lang="en-US" sz="1200" i="1" dirty="0" smtClean="0">
                <a:latin typeface="Arial"/>
                <a:cs typeface="Arial"/>
              </a:rPr>
              <a:t>Winning Mentality / Integrity” </a:t>
            </a:r>
            <a:br>
              <a:rPr lang="en-US" sz="1200" i="1" dirty="0" smtClean="0">
                <a:latin typeface="Arial"/>
                <a:cs typeface="Arial"/>
              </a:rPr>
            </a:br>
            <a:endParaRPr lang="en-US" sz="1200" i="1" dirty="0">
              <a:latin typeface="Arial"/>
              <a:cs typeface="Arial"/>
            </a:endParaRPr>
          </a:p>
        </p:txBody>
      </p:sp>
      <p:sp>
        <p:nvSpPr>
          <p:cNvPr id="15" name="TextBox 14"/>
          <p:cNvSpPr txBox="1"/>
          <p:nvPr/>
        </p:nvSpPr>
        <p:spPr>
          <a:xfrm>
            <a:off x="5410200" y="6410320"/>
            <a:ext cx="22860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Recommendations</a:t>
            </a:r>
            <a:endParaRPr lang="en-SG" b="1" dirty="0">
              <a:latin typeface="Arial"/>
              <a:cs typeface="Arial"/>
            </a:endParaRPr>
          </a:p>
        </p:txBody>
      </p:sp>
      <p:sp>
        <p:nvSpPr>
          <p:cNvPr id="16" name="TextBox 15"/>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8" name="Rectangle 1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9" name="TextBox 18"/>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20" name="TextBox 19"/>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31316929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Growing</a:t>
            </a:r>
          </a:p>
        </p:txBody>
      </p:sp>
      <p:sp>
        <p:nvSpPr>
          <p:cNvPr id="9" name="TextBox 8"/>
          <p:cNvSpPr txBox="1"/>
          <p:nvPr/>
        </p:nvSpPr>
        <p:spPr>
          <a:xfrm>
            <a:off x="-1" y="838200"/>
            <a:ext cx="5698307" cy="400110"/>
          </a:xfrm>
          <a:prstGeom prst="rect">
            <a:avLst/>
          </a:prstGeom>
          <a:noFill/>
        </p:spPr>
        <p:txBody>
          <a:bodyPr wrap="square" rtlCol="0">
            <a:spAutoFit/>
          </a:bodyPr>
          <a:lstStyle/>
          <a:p>
            <a:r>
              <a:rPr lang="en-US" sz="2000" spc="100" smtClean="0">
                <a:solidFill>
                  <a:schemeClr val="bg1"/>
                </a:solidFill>
                <a:latin typeface="Arial"/>
                <a:cs typeface="Arial"/>
              </a:rPr>
              <a:t> BGC </a:t>
            </a:r>
            <a:r>
              <a:rPr lang="en-US" sz="2000" spc="100" dirty="0" smtClean="0">
                <a:solidFill>
                  <a:schemeClr val="bg1"/>
                </a:solidFill>
                <a:latin typeface="Arial"/>
                <a:cs typeface="Arial"/>
              </a:rPr>
              <a:t>Consultant Development Program</a:t>
            </a:r>
            <a:endParaRPr lang="en-US" sz="2000" spc="100" dirty="0">
              <a:solidFill>
                <a:schemeClr val="bg1"/>
              </a:solidFill>
              <a:latin typeface="Arial"/>
              <a:cs typeface="Arial"/>
            </a:endParaRPr>
          </a:p>
        </p:txBody>
      </p:sp>
      <p:pic>
        <p:nvPicPr>
          <p:cNvPr id="47" name="Picture 33"/>
          <p:cNvPicPr>
            <a:picLocks noChangeAspect="1" noChangeArrowheads="1"/>
          </p:cNvPicPr>
          <p:nvPr/>
        </p:nvPicPr>
        <p:blipFill>
          <a:blip r:embed="rId4" cstate="print">
            <a:lum bright="18000"/>
            <a:extLst>
              <a:ext uri="{28A0092B-C50C-407E-A947-70E740481C1C}">
                <a14:useLocalDpi xmlns:a14="http://schemas.microsoft.com/office/drawing/2010/main" val="0"/>
              </a:ext>
            </a:extLst>
          </a:blip>
          <a:srcRect/>
          <a:stretch>
            <a:fillRect/>
          </a:stretch>
        </p:blipFill>
        <p:spPr bwMode="auto">
          <a:xfrm rot="644308">
            <a:off x="1069975" y="3727450"/>
            <a:ext cx="4530725"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Abgerundetes Rechteck 57"/>
          <p:cNvSpPr/>
          <p:nvPr/>
        </p:nvSpPr>
        <p:spPr>
          <a:xfrm>
            <a:off x="74448" y="2812107"/>
            <a:ext cx="584885" cy="1136330"/>
          </a:xfrm>
          <a:prstGeom prst="roundRect">
            <a:avLst>
              <a:gd name="adj" fmla="val 10253"/>
            </a:avLst>
          </a:prstGeom>
          <a:blipFill>
            <a:blip r:embed="rId5" cstate="print"/>
            <a:stretch>
              <a:fillRect/>
            </a:stretch>
          </a:blipFill>
          <a:ln>
            <a:noFill/>
          </a:ln>
          <a:effectLst/>
          <a:scene3d>
            <a:camera prst="perspectiveHeroicExtremeLeftFacing" fov="6300000">
              <a:rot lat="3244400" lon="17552246" rev="0"/>
            </a:camera>
            <a:lightRig rig="balanced" dir="t">
              <a:rot lat="0" lon="0" rev="12600000"/>
            </a:lightRig>
          </a:scene3d>
          <a:sp3d z="25400" extrusionH="8255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0" name="Abgerundetes Rechteck 58"/>
          <p:cNvSpPr/>
          <p:nvPr/>
        </p:nvSpPr>
        <p:spPr>
          <a:xfrm>
            <a:off x="344045" y="2838485"/>
            <a:ext cx="605145" cy="1175690"/>
          </a:xfrm>
          <a:prstGeom prst="roundRect">
            <a:avLst>
              <a:gd name="adj" fmla="val 10253"/>
            </a:avLst>
          </a:prstGeom>
          <a:blipFill>
            <a:blip r:embed="rId6" cstate="print"/>
            <a:stretch>
              <a:fillRect/>
            </a:stretch>
          </a:blipFill>
          <a:ln>
            <a:noFill/>
          </a:ln>
          <a:effectLst/>
          <a:scene3d>
            <a:camera prst="perspectiveHeroicExtremeLeftFacing" fov="6300000">
              <a:rot lat="3243468" lon="17853005" rev="0"/>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1" name="Abgerundetes Rechteck 59"/>
          <p:cNvSpPr/>
          <p:nvPr/>
        </p:nvSpPr>
        <p:spPr>
          <a:xfrm>
            <a:off x="580950" y="2899296"/>
            <a:ext cx="624757" cy="1213791"/>
          </a:xfrm>
          <a:prstGeom prst="roundRect">
            <a:avLst>
              <a:gd name="adj" fmla="val 10253"/>
            </a:avLst>
          </a:prstGeom>
          <a:blipFill>
            <a:blip r:embed="rId7" cstate="print"/>
            <a:stretch>
              <a:fillRect/>
            </a:stretch>
          </a:blipFill>
          <a:ln>
            <a:noFill/>
          </a:ln>
          <a:effectLst/>
          <a:scene3d>
            <a:camera prst="perspectiveHeroicExtremeLeftFacing" fov="6300000">
              <a:rot lat="3236706" lon="17825420" rev="0"/>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2" name="Abgerundetes Rechteck 60"/>
          <p:cNvSpPr/>
          <p:nvPr/>
        </p:nvSpPr>
        <p:spPr>
          <a:xfrm>
            <a:off x="823607" y="2978423"/>
            <a:ext cx="639466" cy="1242365"/>
          </a:xfrm>
          <a:prstGeom prst="roundRect">
            <a:avLst>
              <a:gd name="adj" fmla="val 10253"/>
            </a:avLst>
          </a:prstGeom>
          <a:blipFill>
            <a:blip r:embed="rId8" cstate="print"/>
            <a:stretch>
              <a:fillRect/>
            </a:stretch>
          </a:blipFill>
          <a:ln>
            <a:noFill/>
          </a:ln>
          <a:effectLst/>
          <a:scene3d>
            <a:camera prst="perspectiveHeroicExtremeLeftFacing" fov="6300000">
              <a:rot lat="3241533" lon="17825354" rev="21563991"/>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3" name="Abgerundetes Rechteck 61"/>
          <p:cNvSpPr/>
          <p:nvPr/>
        </p:nvSpPr>
        <p:spPr>
          <a:xfrm>
            <a:off x="1075500" y="3010297"/>
            <a:ext cx="663872" cy="1289789"/>
          </a:xfrm>
          <a:prstGeom prst="roundRect">
            <a:avLst>
              <a:gd name="adj" fmla="val 10253"/>
            </a:avLst>
          </a:prstGeom>
          <a:blipFill>
            <a:blip r:embed="rId9" cstate="print"/>
            <a:stretch>
              <a:fillRect/>
            </a:stretch>
          </a:blipFill>
          <a:ln>
            <a:noFill/>
          </a:ln>
          <a:effectLst/>
          <a:scene3d>
            <a:camera prst="perspectiveHeroicExtremeLeftFacing" fov="6300000">
              <a:rot lat="3245335" lon="17251491" rev="0"/>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4" name="Abgerundetes Rechteck 62"/>
          <p:cNvSpPr/>
          <p:nvPr/>
        </p:nvSpPr>
        <p:spPr>
          <a:xfrm>
            <a:off x="1384745" y="3056413"/>
            <a:ext cx="672326" cy="1306213"/>
          </a:xfrm>
          <a:prstGeom prst="roundRect">
            <a:avLst>
              <a:gd name="adj" fmla="val 10253"/>
            </a:avLst>
          </a:prstGeom>
          <a:blipFill>
            <a:blip r:embed="rId10" cstate="print"/>
            <a:stretch>
              <a:fillRect/>
            </a:stretch>
          </a:blipFill>
          <a:ln>
            <a:noFill/>
          </a:ln>
          <a:effectLst/>
          <a:scene3d>
            <a:camera prst="perspectiveHeroicExtremeLeftFacing" fov="6300000">
              <a:rot lat="3167735" lon="18225198" rev="21505824"/>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5" name="Abgerundetes Rechteck 91"/>
          <p:cNvSpPr/>
          <p:nvPr/>
        </p:nvSpPr>
        <p:spPr>
          <a:xfrm>
            <a:off x="1640940" y="3253969"/>
            <a:ext cx="710910" cy="1381171"/>
          </a:xfrm>
          <a:prstGeom prst="roundRect">
            <a:avLst>
              <a:gd name="adj" fmla="val 10253"/>
            </a:avLst>
          </a:prstGeom>
          <a:blipFill>
            <a:blip r:embed="rId11" cstate="print"/>
            <a:stretch>
              <a:fillRect/>
            </a:stretch>
          </a:blipFill>
          <a:ln>
            <a:noFill/>
          </a:ln>
          <a:effectLst/>
          <a:scene3d>
            <a:camera prst="perspectiveHeroicExtremeLeftFacing" fov="6300000">
              <a:rot lat="3174226" lon="18255420" rev="21509049"/>
            </a:camera>
            <a:lightRig rig="balanced" dir="t">
              <a:rot lat="0" lon="0" rev="12600000"/>
            </a:lightRig>
          </a:scene3d>
          <a:sp3d z="25400" extrusionH="762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6" name="Abgerundetes Rechteck 92"/>
          <p:cNvSpPr/>
          <p:nvPr/>
        </p:nvSpPr>
        <p:spPr>
          <a:xfrm>
            <a:off x="1956566" y="3477735"/>
            <a:ext cx="719961" cy="1398761"/>
          </a:xfrm>
          <a:prstGeom prst="roundRect">
            <a:avLst>
              <a:gd name="adj" fmla="val 10253"/>
            </a:avLst>
          </a:prstGeom>
          <a:blipFill>
            <a:blip r:embed="rId12" cstate="print"/>
            <a:stretch>
              <a:fillRect/>
            </a:stretch>
          </a:blipFill>
          <a:ln>
            <a:noFill/>
          </a:ln>
          <a:effectLst/>
          <a:scene3d>
            <a:camera prst="perspectiveHeroicExtremeLeftFacing" fov="6300000">
              <a:rot lat="3173330" lon="18555825" rev="21508608"/>
            </a:camera>
            <a:lightRig rig="balanced" dir="t">
              <a:rot lat="0" lon="0" rev="12600000"/>
            </a:lightRig>
          </a:scene3d>
          <a:sp3d z="25400" extrusionH="8255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7" name="Abgerundetes Rechteck 93"/>
          <p:cNvSpPr/>
          <p:nvPr/>
        </p:nvSpPr>
        <p:spPr>
          <a:xfrm>
            <a:off x="2259955" y="3639018"/>
            <a:ext cx="744904" cy="1447215"/>
          </a:xfrm>
          <a:prstGeom prst="roundRect">
            <a:avLst>
              <a:gd name="adj" fmla="val 10253"/>
            </a:avLst>
          </a:prstGeom>
          <a:blipFill>
            <a:blip r:embed="rId13" cstate="print"/>
            <a:stretch>
              <a:fillRect/>
            </a:stretch>
          </a:blipFill>
          <a:ln>
            <a:noFill/>
          </a:ln>
          <a:effectLst/>
          <a:scene3d>
            <a:camera prst="perspectiveHeroicExtremeLeftFacing" fov="6300000">
              <a:rot lat="3543468" lon="17853005" rev="0"/>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8" name="Abgerundetes Rechteck 94"/>
          <p:cNvSpPr/>
          <p:nvPr/>
        </p:nvSpPr>
        <p:spPr>
          <a:xfrm>
            <a:off x="2620338" y="3697122"/>
            <a:ext cx="769041" cy="1494113"/>
          </a:xfrm>
          <a:prstGeom prst="roundRect">
            <a:avLst>
              <a:gd name="adj" fmla="val 10253"/>
            </a:avLst>
          </a:prstGeom>
          <a:blipFill>
            <a:blip r:embed="rId14" cstate="print"/>
            <a:stretch>
              <a:fillRect/>
            </a:stretch>
          </a:blipFill>
          <a:ln>
            <a:noFill/>
          </a:ln>
          <a:effectLst/>
          <a:scene3d>
            <a:camera prst="perspectiveHeroicExtremeLeftFacing" fov="6300000">
              <a:rot lat="3751648" lon="16680842" rev="21524154"/>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9" name="Abgerundetes Rechteck 95"/>
          <p:cNvSpPr/>
          <p:nvPr/>
        </p:nvSpPr>
        <p:spPr>
          <a:xfrm>
            <a:off x="2952309" y="3682460"/>
            <a:ext cx="787147" cy="1529289"/>
          </a:xfrm>
          <a:prstGeom prst="roundRect">
            <a:avLst>
              <a:gd name="adj" fmla="val 10253"/>
            </a:avLst>
          </a:prstGeom>
          <a:blipFill>
            <a:blip r:embed="rId15" cstate="print"/>
            <a:stretch>
              <a:fillRect/>
            </a:stretch>
          </a:blipFill>
          <a:ln>
            <a:noFill/>
          </a:ln>
          <a:effectLst/>
          <a:scene3d>
            <a:camera prst="perspectiveHeroicExtremeLeftFacing" fov="6300000">
              <a:rot lat="3644915" lon="16188637" rev="77286"/>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0" name="Abgerundetes Rechteck 96"/>
          <p:cNvSpPr/>
          <p:nvPr/>
        </p:nvSpPr>
        <p:spPr>
          <a:xfrm>
            <a:off x="3241356" y="3614753"/>
            <a:ext cx="817191" cy="1587661"/>
          </a:xfrm>
          <a:prstGeom prst="roundRect">
            <a:avLst>
              <a:gd name="adj" fmla="val 10253"/>
            </a:avLst>
          </a:prstGeom>
          <a:blipFill>
            <a:blip r:embed="rId16" cstate="print"/>
            <a:stretch>
              <a:fillRect/>
            </a:stretch>
          </a:blipFill>
          <a:ln>
            <a:noFill/>
          </a:ln>
          <a:effectLst/>
          <a:scene3d>
            <a:camera prst="perspectiveHeroicExtremeLeftFacing" fov="6300000">
              <a:rot lat="3535013" lon="4963676" rev="191828"/>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1" name="Abgerundetes Rechteck 101"/>
          <p:cNvSpPr/>
          <p:nvPr/>
        </p:nvSpPr>
        <p:spPr>
          <a:xfrm>
            <a:off x="3974308" y="3489326"/>
            <a:ext cx="835009" cy="1622278"/>
          </a:xfrm>
          <a:prstGeom prst="roundRect">
            <a:avLst>
              <a:gd name="adj" fmla="val 10253"/>
            </a:avLst>
          </a:prstGeom>
          <a:blipFill>
            <a:blip r:embed="rId17" cstate="print"/>
            <a:stretch>
              <a:fillRect/>
            </a:stretch>
          </a:blipFill>
          <a:ln>
            <a:noFill/>
          </a:ln>
          <a:effectLst/>
          <a:scene3d>
            <a:camera prst="perspectiveHeroicExtremeLeftFacing" fov="6300000">
              <a:rot lat="3497594" lon="16676578" rev="21408476"/>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2" name="Abgerundetes Rechteck 102"/>
          <p:cNvSpPr/>
          <p:nvPr/>
        </p:nvSpPr>
        <p:spPr>
          <a:xfrm>
            <a:off x="4357375" y="3419019"/>
            <a:ext cx="845642" cy="1642937"/>
          </a:xfrm>
          <a:prstGeom prst="roundRect">
            <a:avLst>
              <a:gd name="adj" fmla="val 10253"/>
            </a:avLst>
          </a:prstGeom>
          <a:blipFill>
            <a:blip r:embed="rId18" cstate="print"/>
            <a:stretch>
              <a:fillRect/>
            </a:stretch>
          </a:blipFill>
          <a:ln>
            <a:noFill/>
          </a:ln>
          <a:effectLst/>
          <a:scene3d>
            <a:camera prst="perspectiveHeroicExtremeLeftFacing" fov="6300000">
              <a:rot lat="3225421" lon="17045552" rev="21464092"/>
            </a:camera>
            <a:lightRig rig="balanced" dir="t">
              <a:rot lat="0" lon="0" rev="12600000"/>
            </a:lightRig>
          </a:scene3d>
          <a:sp3d z="25400" extrusionH="1016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3" name="Abgerundetes Rechteck 103"/>
          <p:cNvSpPr/>
          <p:nvPr/>
        </p:nvSpPr>
        <p:spPr>
          <a:xfrm>
            <a:off x="4747170" y="3449535"/>
            <a:ext cx="874937" cy="1699849"/>
          </a:xfrm>
          <a:prstGeom prst="roundRect">
            <a:avLst>
              <a:gd name="adj" fmla="val 10253"/>
            </a:avLst>
          </a:prstGeom>
          <a:blipFill>
            <a:blip r:embed="rId19" cstate="print"/>
            <a:stretch>
              <a:fillRect/>
            </a:stretch>
          </a:blipFill>
          <a:ln>
            <a:noFill/>
          </a:ln>
          <a:effectLst/>
          <a:scene3d>
            <a:camera prst="perspectiveHeroicExtremeLeftFacing" fov="6300000">
              <a:rot lat="3543468" lon="17853005" rev="0"/>
            </a:camera>
            <a:lightRig rig="balanced" dir="t">
              <a:rot lat="0" lon="0" rev="12600000"/>
            </a:lightRig>
          </a:scene3d>
          <a:sp3d z="25400" extrusionH="1016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4" name="Abgerundetes Rechteck 104"/>
          <p:cNvSpPr/>
          <p:nvPr/>
        </p:nvSpPr>
        <p:spPr>
          <a:xfrm>
            <a:off x="5089694" y="3537456"/>
            <a:ext cx="903291" cy="1754935"/>
          </a:xfrm>
          <a:prstGeom prst="roundRect">
            <a:avLst>
              <a:gd name="adj" fmla="val 10253"/>
            </a:avLst>
          </a:prstGeom>
          <a:blipFill>
            <a:blip r:embed="rId20" cstate="print"/>
            <a:stretch>
              <a:fillRect/>
            </a:stretch>
          </a:blipFill>
          <a:ln>
            <a:noFill/>
          </a:ln>
          <a:effectLst/>
          <a:scene3d>
            <a:camera prst="perspectiveHeroicExtremeLeftFacing" fov="6300000">
              <a:rot lat="3536706" lon="17825418" rev="0"/>
            </a:camera>
            <a:lightRig rig="balanced" dir="t">
              <a:rot lat="0" lon="0" rev="12600000"/>
            </a:lightRig>
          </a:scene3d>
          <a:sp3d z="25400" extrusionH="1016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5" name="Abgerundetes Rechteck 105"/>
          <p:cNvSpPr/>
          <p:nvPr/>
        </p:nvSpPr>
        <p:spPr>
          <a:xfrm>
            <a:off x="5440532" y="3651859"/>
            <a:ext cx="924557" cy="1796249"/>
          </a:xfrm>
          <a:prstGeom prst="roundRect">
            <a:avLst>
              <a:gd name="adj" fmla="val 10253"/>
            </a:avLst>
          </a:prstGeom>
          <a:blipFill>
            <a:blip r:embed="rId21" cstate="print"/>
            <a:stretch>
              <a:fillRect/>
            </a:stretch>
          </a:blipFill>
          <a:ln>
            <a:noFill/>
          </a:ln>
          <a:effectLst/>
          <a:scene3d>
            <a:camera prst="perspectiveHeroicExtremeLeftFacing" fov="6300000">
              <a:rot lat="3541513" lon="17819263" rev="21558905"/>
            </a:camera>
            <a:lightRig rig="balanced" dir="t">
              <a:rot lat="0" lon="0" rev="12600000"/>
            </a:lightRig>
          </a:scene3d>
          <a:sp3d z="25400" extrusionH="1016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6" name="Abgerundetes Rechteck 106"/>
          <p:cNvSpPr/>
          <p:nvPr/>
        </p:nvSpPr>
        <p:spPr>
          <a:xfrm>
            <a:off x="5789487" y="3705563"/>
            <a:ext cx="959844" cy="1864812"/>
          </a:xfrm>
          <a:prstGeom prst="roundRect">
            <a:avLst>
              <a:gd name="adj" fmla="val 10253"/>
            </a:avLst>
          </a:prstGeom>
          <a:blipFill>
            <a:blip r:embed="rId22" cstate="print"/>
            <a:stretch>
              <a:fillRect/>
            </a:stretch>
          </a:blipFill>
          <a:ln>
            <a:noFill/>
          </a:ln>
          <a:effectLst/>
          <a:scene3d>
            <a:camera prst="perspectiveHeroicExtremeLeftFacing" fov="6300000">
              <a:rot lat="3545335" lon="17251491" rev="0"/>
            </a:camera>
            <a:lightRig rig="balanced" dir="t">
              <a:rot lat="0" lon="0" rev="12600000"/>
            </a:lightRig>
          </a:scene3d>
          <a:sp3d z="25400" extrusionH="1270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7" name="Abgerundetes Rechteck 107"/>
          <p:cNvSpPr/>
          <p:nvPr/>
        </p:nvSpPr>
        <p:spPr>
          <a:xfrm>
            <a:off x="6190883" y="3764619"/>
            <a:ext cx="972069" cy="1888561"/>
          </a:xfrm>
          <a:prstGeom prst="roundRect">
            <a:avLst>
              <a:gd name="adj" fmla="val 10253"/>
            </a:avLst>
          </a:prstGeom>
          <a:blipFill>
            <a:blip r:embed="rId23" cstate="print"/>
            <a:stretch>
              <a:fillRect/>
            </a:stretch>
          </a:blipFill>
          <a:ln>
            <a:noFill/>
          </a:ln>
          <a:effectLst/>
          <a:scene3d>
            <a:camera prst="perspectiveHeroicExtremeLeftFacing" fov="6300000">
              <a:rot lat="3838558" lon="17223837" rev="0"/>
            </a:camera>
            <a:lightRig rig="balanced" dir="t">
              <a:rot lat="0" lon="0" rev="12600000"/>
            </a:lightRig>
          </a:scene3d>
          <a:sp3d z="25400" extrusionH="1270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8" name="Abgerundetes Rechteck 109"/>
          <p:cNvSpPr/>
          <p:nvPr/>
        </p:nvSpPr>
        <p:spPr>
          <a:xfrm>
            <a:off x="6637454" y="3573533"/>
            <a:ext cx="1027852" cy="1996938"/>
          </a:xfrm>
          <a:prstGeom prst="roundRect">
            <a:avLst>
              <a:gd name="adj" fmla="val 10253"/>
            </a:avLst>
          </a:prstGeom>
          <a:blipFill>
            <a:blip r:embed="rId24" cstate="print"/>
            <a:stretch>
              <a:fillRect/>
            </a:stretch>
          </a:blipFill>
          <a:ln>
            <a:noFill/>
          </a:ln>
          <a:effectLst/>
          <a:scene3d>
            <a:camera prst="perspectiveHeroicExtremeLeftFacing" fov="6300000">
              <a:rot lat="3845335" lon="17251491" rev="0"/>
            </a:camera>
            <a:lightRig rig="balanced" dir="t">
              <a:rot lat="0" lon="0" rev="12600000"/>
            </a:lightRig>
          </a:scene3d>
          <a:sp3d z="25400" extrusionH="1270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9" name="Abgerundetes Rechteck 110"/>
          <p:cNvSpPr/>
          <p:nvPr/>
        </p:nvSpPr>
        <p:spPr>
          <a:xfrm>
            <a:off x="7108989" y="3590485"/>
            <a:ext cx="1040943" cy="2022369"/>
          </a:xfrm>
          <a:prstGeom prst="roundRect">
            <a:avLst>
              <a:gd name="adj" fmla="val 10253"/>
            </a:avLst>
          </a:prstGeom>
          <a:blipFill>
            <a:blip r:embed="rId25" cstate="print"/>
            <a:stretch>
              <a:fillRect/>
            </a:stretch>
          </a:blipFill>
          <a:ln>
            <a:noFill/>
          </a:ln>
          <a:effectLst/>
          <a:scene3d>
            <a:camera prst="perspectiveHeroicExtremeLeftFacing" fov="6300000">
              <a:rot lat="3844401" lon="17552246" rev="0"/>
            </a:camera>
            <a:lightRig rig="balanced" dir="t">
              <a:rot lat="0" lon="0" rev="12600000"/>
            </a:lightRig>
          </a:scene3d>
          <a:sp3d z="25400" extrusionH="1270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70" name="Abgerundetes Rechteck 112"/>
          <p:cNvSpPr/>
          <p:nvPr/>
        </p:nvSpPr>
        <p:spPr>
          <a:xfrm rot="21368074">
            <a:off x="7692936" y="3402754"/>
            <a:ext cx="1111904" cy="2160231"/>
          </a:xfrm>
          <a:prstGeom prst="roundRect">
            <a:avLst>
              <a:gd name="adj" fmla="val 10253"/>
            </a:avLst>
          </a:prstGeom>
          <a:blipFill>
            <a:blip r:embed="rId26" cstate="print"/>
            <a:stretch>
              <a:fillRect/>
            </a:stretch>
          </a:blipFill>
          <a:ln>
            <a:noFill/>
          </a:ln>
          <a:effectLst/>
          <a:scene3d>
            <a:camera prst="perspectiveHeroicExtremeLeftFacing" fov="6300000">
              <a:rot lat="3836706" lon="17825417" rev="0"/>
            </a:camera>
            <a:lightRig rig="balanced" dir="t">
              <a:rot lat="0" lon="0" rev="12600000"/>
            </a:lightRig>
          </a:scene3d>
          <a:sp3d z="25400" extrusionH="1524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71" name="Abgerundetes Rechteck 45"/>
          <p:cNvSpPr/>
          <p:nvPr/>
        </p:nvSpPr>
        <p:spPr>
          <a:xfrm>
            <a:off x="3618262" y="3522889"/>
            <a:ext cx="817191" cy="1587661"/>
          </a:xfrm>
          <a:prstGeom prst="roundRect">
            <a:avLst>
              <a:gd name="adj" fmla="val 10253"/>
            </a:avLst>
          </a:prstGeom>
          <a:blipFill>
            <a:blip r:embed="rId16" cstate="print"/>
            <a:stretch>
              <a:fillRect/>
            </a:stretch>
          </a:blipFill>
          <a:ln>
            <a:noFill/>
          </a:ln>
          <a:effectLst/>
          <a:scene3d>
            <a:camera prst="perspectiveHeroicExtremeLeftFacing" fov="6300000">
              <a:rot lat="3503017" lon="5434512" rev="21570401"/>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72" name="Textfeld 38"/>
          <p:cNvSpPr txBox="1">
            <a:spLocks noChangeArrowheads="1"/>
          </p:cNvSpPr>
          <p:nvPr/>
        </p:nvSpPr>
        <p:spPr bwMode="auto">
          <a:xfrm>
            <a:off x="1500654" y="1452671"/>
            <a:ext cx="2690346"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688" eaLnBrk="0" hangingPunct="0">
              <a:defRPr>
                <a:solidFill>
                  <a:schemeClr val="tx1"/>
                </a:solidFill>
                <a:latin typeface="Arial" charset="0"/>
                <a:ea typeface="ＭＳ Ｐゴシック" charset="0"/>
                <a:cs typeface="Arial" charset="0"/>
              </a:defRPr>
            </a:lvl1pPr>
            <a:lvl2pPr marL="742950" indent="-285750" defTabSz="801688" eaLnBrk="0" hangingPunct="0">
              <a:defRPr>
                <a:solidFill>
                  <a:schemeClr val="tx1"/>
                </a:solidFill>
                <a:latin typeface="Arial" charset="0"/>
                <a:ea typeface="Arial" charset="0"/>
                <a:cs typeface="Arial" charset="0"/>
              </a:defRPr>
            </a:lvl2pPr>
            <a:lvl3pPr marL="1143000" indent="-228600" defTabSz="801688" eaLnBrk="0" hangingPunct="0">
              <a:defRPr>
                <a:solidFill>
                  <a:schemeClr val="tx1"/>
                </a:solidFill>
                <a:latin typeface="Arial" charset="0"/>
                <a:ea typeface="Arial" charset="0"/>
                <a:cs typeface="Arial" charset="0"/>
              </a:defRPr>
            </a:lvl3pPr>
            <a:lvl4pPr marL="1600200" indent="-228600" defTabSz="801688" eaLnBrk="0" hangingPunct="0">
              <a:defRPr>
                <a:solidFill>
                  <a:schemeClr val="tx1"/>
                </a:solidFill>
                <a:latin typeface="Arial" charset="0"/>
                <a:ea typeface="Arial" charset="0"/>
                <a:cs typeface="Arial" charset="0"/>
              </a:defRPr>
            </a:lvl4pPr>
            <a:lvl5pPr marL="2057400" indent="-228600" defTabSz="801688" eaLnBrk="0" hangingPunct="0">
              <a:defRPr>
                <a:solidFill>
                  <a:schemeClr val="tx1"/>
                </a:solidFill>
                <a:latin typeface="Arial" charset="0"/>
                <a:ea typeface="Arial" charset="0"/>
                <a:cs typeface="Arial" charset="0"/>
              </a:defRPr>
            </a:lvl5pPr>
            <a:lvl6pPr marL="2514600" indent="-228600" defTabSz="80168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80168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80168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801688"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ct val="40000"/>
              </a:spcAft>
            </a:pPr>
            <a:r>
              <a:rPr lang="en-US" sz="1400" b="1" u="sng" noProof="1" smtClean="0">
                <a:solidFill>
                  <a:srgbClr val="080808"/>
                </a:solidFill>
                <a:latin typeface="Arial"/>
                <a:cs typeface="Arial"/>
              </a:rPr>
              <a:t>Phase 1: Sector Rotation</a:t>
            </a:r>
          </a:p>
          <a:p>
            <a:pPr marL="285750" indent="-285750" eaLnBrk="1" hangingPunct="1">
              <a:spcAft>
                <a:spcPct val="40000"/>
              </a:spcAft>
              <a:buFontTx/>
              <a:buChar char="-"/>
            </a:pPr>
            <a:r>
              <a:rPr lang="en-US" sz="1400" noProof="1" smtClean="0">
                <a:solidFill>
                  <a:srgbClr val="080808"/>
                </a:solidFill>
                <a:latin typeface="Arial"/>
                <a:cs typeface="Arial"/>
              </a:rPr>
              <a:t>Period of 2 Years</a:t>
            </a:r>
          </a:p>
          <a:p>
            <a:pPr marL="285750" indent="-285750" eaLnBrk="1" hangingPunct="1">
              <a:spcAft>
                <a:spcPct val="40000"/>
              </a:spcAft>
              <a:buFontTx/>
              <a:buChar char="-"/>
            </a:pPr>
            <a:r>
              <a:rPr lang="en-US" sz="1400" noProof="1" smtClean="0">
                <a:solidFill>
                  <a:srgbClr val="080808"/>
                </a:solidFill>
                <a:latin typeface="Arial"/>
                <a:cs typeface="Arial"/>
              </a:rPr>
              <a:t>Retail, Healthcare, Customer Service, Government</a:t>
            </a:r>
          </a:p>
          <a:p>
            <a:pPr eaLnBrk="1" hangingPunct="1">
              <a:spcAft>
                <a:spcPct val="40000"/>
              </a:spcAft>
            </a:pPr>
            <a:r>
              <a:rPr lang="en-US" sz="1400" noProof="1">
                <a:solidFill>
                  <a:srgbClr val="080808"/>
                </a:solidFill>
                <a:latin typeface="Arial"/>
                <a:cs typeface="Arial"/>
              </a:rPr>
              <a:t> </a:t>
            </a:r>
            <a:r>
              <a:rPr lang="en-US" sz="1400" noProof="1" smtClean="0">
                <a:solidFill>
                  <a:srgbClr val="080808"/>
                </a:solidFill>
                <a:latin typeface="Arial"/>
                <a:cs typeface="Arial"/>
              </a:rPr>
              <a:t>     </a:t>
            </a:r>
          </a:p>
        </p:txBody>
      </p:sp>
      <p:cxnSp>
        <p:nvCxnSpPr>
          <p:cNvPr id="73" name="Gerade Verbindung 35"/>
          <p:cNvCxnSpPr/>
          <p:nvPr/>
        </p:nvCxnSpPr>
        <p:spPr>
          <a:xfrm flipH="1" flipV="1">
            <a:off x="1490528" y="1524000"/>
            <a:ext cx="13220" cy="1406589"/>
          </a:xfrm>
          <a:prstGeom prst="line">
            <a:avLst/>
          </a:prstGeom>
          <a:ln w="1905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Gerade Verbindung 34"/>
          <p:cNvCxnSpPr/>
          <p:nvPr/>
        </p:nvCxnSpPr>
        <p:spPr>
          <a:xfrm flipV="1">
            <a:off x="2952308" y="5110550"/>
            <a:ext cx="1" cy="998534"/>
          </a:xfrm>
          <a:prstGeom prst="line">
            <a:avLst/>
          </a:prstGeom>
          <a:ln w="1905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2" name="Textfeld 38"/>
          <p:cNvSpPr txBox="1">
            <a:spLocks noChangeArrowheads="1"/>
          </p:cNvSpPr>
          <p:nvPr/>
        </p:nvSpPr>
        <p:spPr bwMode="auto">
          <a:xfrm>
            <a:off x="1" y="4982227"/>
            <a:ext cx="2959100"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688" eaLnBrk="0" hangingPunct="0">
              <a:defRPr>
                <a:solidFill>
                  <a:schemeClr val="tx1"/>
                </a:solidFill>
                <a:latin typeface="Arial" charset="0"/>
                <a:ea typeface="ＭＳ Ｐゴシック" charset="0"/>
                <a:cs typeface="Arial" charset="0"/>
              </a:defRPr>
            </a:lvl1pPr>
            <a:lvl2pPr marL="742950" indent="-285750" defTabSz="801688" eaLnBrk="0" hangingPunct="0">
              <a:defRPr>
                <a:solidFill>
                  <a:schemeClr val="tx1"/>
                </a:solidFill>
                <a:latin typeface="Arial" charset="0"/>
                <a:ea typeface="Arial" charset="0"/>
                <a:cs typeface="Arial" charset="0"/>
              </a:defRPr>
            </a:lvl2pPr>
            <a:lvl3pPr marL="1143000" indent="-228600" defTabSz="801688" eaLnBrk="0" hangingPunct="0">
              <a:defRPr>
                <a:solidFill>
                  <a:schemeClr val="tx1"/>
                </a:solidFill>
                <a:latin typeface="Arial" charset="0"/>
                <a:ea typeface="Arial" charset="0"/>
                <a:cs typeface="Arial" charset="0"/>
              </a:defRPr>
            </a:lvl3pPr>
            <a:lvl4pPr marL="1600200" indent="-228600" defTabSz="801688" eaLnBrk="0" hangingPunct="0">
              <a:defRPr>
                <a:solidFill>
                  <a:schemeClr val="tx1"/>
                </a:solidFill>
                <a:latin typeface="Arial" charset="0"/>
                <a:ea typeface="Arial" charset="0"/>
                <a:cs typeface="Arial" charset="0"/>
              </a:defRPr>
            </a:lvl4pPr>
            <a:lvl5pPr marL="2057400" indent="-228600" defTabSz="801688" eaLnBrk="0" hangingPunct="0">
              <a:defRPr>
                <a:solidFill>
                  <a:schemeClr val="tx1"/>
                </a:solidFill>
                <a:latin typeface="Arial" charset="0"/>
                <a:ea typeface="Arial" charset="0"/>
                <a:cs typeface="Arial" charset="0"/>
              </a:defRPr>
            </a:lvl5pPr>
            <a:lvl6pPr marL="2514600" indent="-228600" defTabSz="80168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80168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80168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801688"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spcAft>
                <a:spcPct val="40000"/>
              </a:spcAft>
            </a:pPr>
            <a:r>
              <a:rPr lang="en-US" sz="1400" b="1" u="sng" noProof="1" smtClean="0">
                <a:solidFill>
                  <a:srgbClr val="080808"/>
                </a:solidFill>
                <a:latin typeface="Arial"/>
                <a:cs typeface="Arial"/>
              </a:rPr>
              <a:t>Phase 2</a:t>
            </a:r>
            <a:r>
              <a:rPr lang="en-US" sz="1400" b="1" u="sng" noProof="1">
                <a:solidFill>
                  <a:srgbClr val="080808"/>
                </a:solidFill>
                <a:latin typeface="Arial"/>
                <a:cs typeface="Arial"/>
              </a:rPr>
              <a:t>:</a:t>
            </a:r>
            <a:r>
              <a:rPr lang="en-US" sz="1400" b="1" u="sng" noProof="1" smtClean="0">
                <a:solidFill>
                  <a:srgbClr val="080808"/>
                </a:solidFill>
                <a:latin typeface="Arial"/>
                <a:cs typeface="Arial"/>
              </a:rPr>
              <a:t> Departmental Rotation</a:t>
            </a:r>
          </a:p>
          <a:p>
            <a:pPr marL="285750" indent="-285750" algn="r" eaLnBrk="1" hangingPunct="1">
              <a:spcAft>
                <a:spcPct val="40000"/>
              </a:spcAft>
              <a:buFontTx/>
              <a:buChar char="-"/>
            </a:pPr>
            <a:r>
              <a:rPr lang="en-US" sz="1400" noProof="1" smtClean="0">
                <a:solidFill>
                  <a:srgbClr val="080808"/>
                </a:solidFill>
                <a:latin typeface="Arial"/>
                <a:cs typeface="Arial"/>
              </a:rPr>
              <a:t>Period of 2 Years</a:t>
            </a:r>
          </a:p>
          <a:p>
            <a:pPr marL="285750" indent="-285750" algn="r" eaLnBrk="1" hangingPunct="1">
              <a:spcAft>
                <a:spcPct val="40000"/>
              </a:spcAft>
              <a:buFontTx/>
              <a:buChar char="-"/>
            </a:pPr>
            <a:r>
              <a:rPr lang="en-US" sz="1400" noProof="1" smtClean="0">
                <a:solidFill>
                  <a:srgbClr val="080808"/>
                </a:solidFill>
                <a:latin typeface="Arial"/>
                <a:cs typeface="Arial"/>
              </a:rPr>
              <a:t>Finance, HR, Operations</a:t>
            </a:r>
          </a:p>
          <a:p>
            <a:pPr marL="285750" indent="-285750" algn="r" eaLnBrk="1" hangingPunct="1">
              <a:spcAft>
                <a:spcPct val="40000"/>
              </a:spcAft>
              <a:buFontTx/>
              <a:buChar char="-"/>
            </a:pPr>
            <a:r>
              <a:rPr lang="en-US" sz="1400" noProof="1" smtClean="0">
                <a:solidFill>
                  <a:srgbClr val="080808"/>
                </a:solidFill>
                <a:latin typeface="Arial"/>
                <a:cs typeface="Arial"/>
              </a:rPr>
              <a:t>HR Analyst Roles </a:t>
            </a:r>
          </a:p>
        </p:txBody>
      </p:sp>
      <p:cxnSp>
        <p:nvCxnSpPr>
          <p:cNvPr id="87" name="Gerade Verbindung 36"/>
          <p:cNvCxnSpPr/>
          <p:nvPr/>
        </p:nvCxnSpPr>
        <p:spPr>
          <a:xfrm flipH="1" flipV="1">
            <a:off x="4922192" y="1693090"/>
            <a:ext cx="9848" cy="1705645"/>
          </a:xfrm>
          <a:prstGeom prst="line">
            <a:avLst/>
          </a:prstGeom>
          <a:ln w="1905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Textfeld 38"/>
          <p:cNvSpPr txBox="1">
            <a:spLocks noChangeArrowheads="1"/>
          </p:cNvSpPr>
          <p:nvPr/>
        </p:nvSpPr>
        <p:spPr bwMode="auto">
          <a:xfrm>
            <a:off x="4932040" y="1541571"/>
            <a:ext cx="2764159"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688" eaLnBrk="0" hangingPunct="0">
              <a:defRPr>
                <a:solidFill>
                  <a:schemeClr val="tx1"/>
                </a:solidFill>
                <a:latin typeface="Arial" charset="0"/>
                <a:ea typeface="ＭＳ Ｐゴシック" charset="0"/>
                <a:cs typeface="Arial" charset="0"/>
              </a:defRPr>
            </a:lvl1pPr>
            <a:lvl2pPr marL="742950" indent="-285750" defTabSz="801688" eaLnBrk="0" hangingPunct="0">
              <a:defRPr>
                <a:solidFill>
                  <a:schemeClr val="tx1"/>
                </a:solidFill>
                <a:latin typeface="Arial" charset="0"/>
                <a:ea typeface="Arial" charset="0"/>
                <a:cs typeface="Arial" charset="0"/>
              </a:defRPr>
            </a:lvl2pPr>
            <a:lvl3pPr marL="1143000" indent="-228600" defTabSz="801688" eaLnBrk="0" hangingPunct="0">
              <a:defRPr>
                <a:solidFill>
                  <a:schemeClr val="tx1"/>
                </a:solidFill>
                <a:latin typeface="Arial" charset="0"/>
                <a:ea typeface="Arial" charset="0"/>
                <a:cs typeface="Arial" charset="0"/>
              </a:defRPr>
            </a:lvl3pPr>
            <a:lvl4pPr marL="1600200" indent="-228600" defTabSz="801688" eaLnBrk="0" hangingPunct="0">
              <a:defRPr>
                <a:solidFill>
                  <a:schemeClr val="tx1"/>
                </a:solidFill>
                <a:latin typeface="Arial" charset="0"/>
                <a:ea typeface="Arial" charset="0"/>
                <a:cs typeface="Arial" charset="0"/>
              </a:defRPr>
            </a:lvl4pPr>
            <a:lvl5pPr marL="2057400" indent="-228600" defTabSz="801688" eaLnBrk="0" hangingPunct="0">
              <a:defRPr>
                <a:solidFill>
                  <a:schemeClr val="tx1"/>
                </a:solidFill>
                <a:latin typeface="Arial" charset="0"/>
                <a:ea typeface="Arial" charset="0"/>
                <a:cs typeface="Arial" charset="0"/>
              </a:defRPr>
            </a:lvl5pPr>
            <a:lvl6pPr marL="2514600" indent="-228600" defTabSz="80168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80168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80168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801688"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ct val="40000"/>
              </a:spcAft>
            </a:pPr>
            <a:r>
              <a:rPr lang="en-US" sz="1400" b="1" u="sng" noProof="1" smtClean="0">
                <a:solidFill>
                  <a:srgbClr val="080808"/>
                </a:solidFill>
                <a:latin typeface="Arial"/>
                <a:cs typeface="Arial"/>
              </a:rPr>
              <a:t>Phase 3: Overseas Posting</a:t>
            </a:r>
          </a:p>
          <a:p>
            <a:pPr marL="285750" indent="-285750" eaLnBrk="1" hangingPunct="1">
              <a:spcAft>
                <a:spcPct val="40000"/>
              </a:spcAft>
              <a:buFontTx/>
              <a:buChar char="-"/>
            </a:pPr>
            <a:r>
              <a:rPr lang="en-US" sz="1400" noProof="1" smtClean="0">
                <a:solidFill>
                  <a:srgbClr val="080808"/>
                </a:solidFill>
                <a:latin typeface="Arial"/>
                <a:cs typeface="Arial"/>
              </a:rPr>
              <a:t>Period of 3 Years</a:t>
            </a:r>
          </a:p>
          <a:p>
            <a:pPr marL="285750" indent="-285750" eaLnBrk="1" hangingPunct="1">
              <a:spcAft>
                <a:spcPct val="40000"/>
              </a:spcAft>
              <a:buFontTx/>
              <a:buChar char="-"/>
            </a:pPr>
            <a:r>
              <a:rPr lang="en-US" sz="1400" noProof="1" smtClean="0">
                <a:solidFill>
                  <a:srgbClr val="080808"/>
                </a:solidFill>
                <a:latin typeface="Arial"/>
                <a:cs typeface="Arial"/>
              </a:rPr>
              <a:t>Hong Kong, Malaysia, Shanghai      </a:t>
            </a:r>
          </a:p>
        </p:txBody>
      </p:sp>
      <p:cxnSp>
        <p:nvCxnSpPr>
          <p:cNvPr id="89" name="Gerade Verbindung 35"/>
          <p:cNvCxnSpPr/>
          <p:nvPr/>
        </p:nvCxnSpPr>
        <p:spPr>
          <a:xfrm flipH="1" flipV="1">
            <a:off x="6934200" y="5292391"/>
            <a:ext cx="5638" cy="930995"/>
          </a:xfrm>
          <a:prstGeom prst="line">
            <a:avLst/>
          </a:prstGeom>
          <a:ln w="1905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2" name="Textfeld 38"/>
          <p:cNvSpPr txBox="1">
            <a:spLocks noChangeArrowheads="1"/>
          </p:cNvSpPr>
          <p:nvPr/>
        </p:nvSpPr>
        <p:spPr bwMode="auto">
          <a:xfrm>
            <a:off x="3389379" y="5377229"/>
            <a:ext cx="3544821" cy="91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688" eaLnBrk="0" hangingPunct="0">
              <a:defRPr>
                <a:solidFill>
                  <a:schemeClr val="tx1"/>
                </a:solidFill>
                <a:latin typeface="Arial" charset="0"/>
                <a:ea typeface="ＭＳ Ｐゴシック" charset="0"/>
                <a:cs typeface="Arial" charset="0"/>
              </a:defRPr>
            </a:lvl1pPr>
            <a:lvl2pPr marL="742950" indent="-285750" defTabSz="801688" eaLnBrk="0" hangingPunct="0">
              <a:defRPr>
                <a:solidFill>
                  <a:schemeClr val="tx1"/>
                </a:solidFill>
                <a:latin typeface="Arial" charset="0"/>
                <a:ea typeface="Arial" charset="0"/>
                <a:cs typeface="Arial" charset="0"/>
              </a:defRPr>
            </a:lvl2pPr>
            <a:lvl3pPr marL="1143000" indent="-228600" defTabSz="801688" eaLnBrk="0" hangingPunct="0">
              <a:defRPr>
                <a:solidFill>
                  <a:schemeClr val="tx1"/>
                </a:solidFill>
                <a:latin typeface="Arial" charset="0"/>
                <a:ea typeface="Arial" charset="0"/>
                <a:cs typeface="Arial" charset="0"/>
              </a:defRPr>
            </a:lvl3pPr>
            <a:lvl4pPr marL="1600200" indent="-228600" defTabSz="801688" eaLnBrk="0" hangingPunct="0">
              <a:defRPr>
                <a:solidFill>
                  <a:schemeClr val="tx1"/>
                </a:solidFill>
                <a:latin typeface="Arial" charset="0"/>
                <a:ea typeface="Arial" charset="0"/>
                <a:cs typeface="Arial" charset="0"/>
              </a:defRPr>
            </a:lvl4pPr>
            <a:lvl5pPr marL="2057400" indent="-228600" defTabSz="801688" eaLnBrk="0" hangingPunct="0">
              <a:defRPr>
                <a:solidFill>
                  <a:schemeClr val="tx1"/>
                </a:solidFill>
                <a:latin typeface="Arial" charset="0"/>
                <a:ea typeface="Arial" charset="0"/>
                <a:cs typeface="Arial" charset="0"/>
              </a:defRPr>
            </a:lvl5pPr>
            <a:lvl6pPr marL="2514600" indent="-228600" defTabSz="80168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80168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80168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801688"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spcAft>
                <a:spcPct val="40000"/>
              </a:spcAft>
            </a:pPr>
            <a:r>
              <a:rPr lang="en-US" sz="1400" b="1" u="sng" noProof="1" smtClean="0">
                <a:solidFill>
                  <a:srgbClr val="080808"/>
                </a:solidFill>
                <a:latin typeface="Arial"/>
                <a:cs typeface="Arial"/>
              </a:rPr>
              <a:t>Phase 4</a:t>
            </a:r>
            <a:r>
              <a:rPr lang="en-US" sz="1400" b="1" u="sng" noProof="1">
                <a:solidFill>
                  <a:srgbClr val="080808"/>
                </a:solidFill>
                <a:latin typeface="Arial"/>
                <a:cs typeface="Arial"/>
              </a:rPr>
              <a:t>:</a:t>
            </a:r>
            <a:r>
              <a:rPr lang="en-US" sz="1400" b="1" u="sng" noProof="1" smtClean="0">
                <a:solidFill>
                  <a:srgbClr val="080808"/>
                </a:solidFill>
                <a:latin typeface="Arial"/>
                <a:cs typeface="Arial"/>
              </a:rPr>
              <a:t> Career Advancement</a:t>
            </a:r>
          </a:p>
          <a:p>
            <a:pPr marL="285750" indent="-285750" algn="r" eaLnBrk="1" hangingPunct="1">
              <a:spcAft>
                <a:spcPct val="40000"/>
              </a:spcAft>
              <a:buFontTx/>
              <a:buChar char="-"/>
            </a:pPr>
            <a:r>
              <a:rPr lang="en-US" sz="1400" noProof="1" smtClean="0">
                <a:solidFill>
                  <a:srgbClr val="080808"/>
                </a:solidFill>
                <a:latin typeface="Arial"/>
                <a:cs typeface="Arial"/>
              </a:rPr>
              <a:t>Departmental Head/ Division Director</a:t>
            </a:r>
          </a:p>
          <a:p>
            <a:pPr marL="285750" indent="-285750" algn="r" eaLnBrk="1" hangingPunct="1">
              <a:spcAft>
                <a:spcPct val="40000"/>
              </a:spcAft>
              <a:buFontTx/>
              <a:buChar char="-"/>
            </a:pPr>
            <a:r>
              <a:rPr lang="en-US" sz="1400" noProof="1" smtClean="0">
                <a:solidFill>
                  <a:srgbClr val="080808"/>
                </a:solidFill>
                <a:latin typeface="Arial"/>
                <a:cs typeface="Arial"/>
              </a:rPr>
              <a:t>Senior Headhunting Associate</a:t>
            </a:r>
          </a:p>
        </p:txBody>
      </p:sp>
      <p:sp>
        <p:nvSpPr>
          <p:cNvPr id="93" name="Textfeld 38"/>
          <p:cNvSpPr txBox="1">
            <a:spLocks noChangeArrowheads="1"/>
          </p:cNvSpPr>
          <p:nvPr/>
        </p:nvSpPr>
        <p:spPr bwMode="auto">
          <a:xfrm>
            <a:off x="11178" y="6148953"/>
            <a:ext cx="37129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688" eaLnBrk="0" hangingPunct="0">
              <a:defRPr>
                <a:solidFill>
                  <a:schemeClr val="tx1"/>
                </a:solidFill>
                <a:latin typeface="Arial" charset="0"/>
                <a:ea typeface="ＭＳ Ｐゴシック" charset="0"/>
                <a:cs typeface="Arial" charset="0"/>
              </a:defRPr>
            </a:lvl1pPr>
            <a:lvl2pPr marL="742950" indent="-285750" defTabSz="801688" eaLnBrk="0" hangingPunct="0">
              <a:defRPr>
                <a:solidFill>
                  <a:schemeClr val="tx1"/>
                </a:solidFill>
                <a:latin typeface="Arial" charset="0"/>
                <a:ea typeface="Arial" charset="0"/>
                <a:cs typeface="Arial" charset="0"/>
              </a:defRPr>
            </a:lvl2pPr>
            <a:lvl3pPr marL="1143000" indent="-228600" defTabSz="801688" eaLnBrk="0" hangingPunct="0">
              <a:defRPr>
                <a:solidFill>
                  <a:schemeClr val="tx1"/>
                </a:solidFill>
                <a:latin typeface="Arial" charset="0"/>
                <a:ea typeface="Arial" charset="0"/>
                <a:cs typeface="Arial" charset="0"/>
              </a:defRPr>
            </a:lvl3pPr>
            <a:lvl4pPr marL="1600200" indent="-228600" defTabSz="801688" eaLnBrk="0" hangingPunct="0">
              <a:defRPr>
                <a:solidFill>
                  <a:schemeClr val="tx1"/>
                </a:solidFill>
                <a:latin typeface="Arial" charset="0"/>
                <a:ea typeface="Arial" charset="0"/>
                <a:cs typeface="Arial" charset="0"/>
              </a:defRPr>
            </a:lvl4pPr>
            <a:lvl5pPr marL="2057400" indent="-228600" defTabSz="801688" eaLnBrk="0" hangingPunct="0">
              <a:defRPr>
                <a:solidFill>
                  <a:schemeClr val="tx1"/>
                </a:solidFill>
                <a:latin typeface="Arial" charset="0"/>
                <a:ea typeface="Arial" charset="0"/>
                <a:cs typeface="Arial" charset="0"/>
              </a:defRPr>
            </a:lvl5pPr>
            <a:lvl6pPr marL="2514600" indent="-228600" defTabSz="80168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80168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80168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801688"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ct val="40000"/>
              </a:spcAft>
            </a:pPr>
            <a:r>
              <a:rPr lang="en-US" sz="1200" i="1" noProof="1" smtClean="0">
                <a:solidFill>
                  <a:srgbClr val="080808"/>
                </a:solidFill>
                <a:latin typeface="Arial"/>
                <a:cs typeface="Arial"/>
              </a:rPr>
              <a:t>*Ongoing mentorship during the program</a:t>
            </a:r>
          </a:p>
        </p:txBody>
      </p:sp>
      <p:pic>
        <p:nvPicPr>
          <p:cNvPr id="94" name="Picture 93"/>
          <p:cNvPicPr>
            <a:picLocks noChangeAspect="1"/>
          </p:cNvPicPr>
          <p:nvPr/>
        </p:nvPicPr>
        <p:blipFill>
          <a:blip r:embed="rId27" cstate="print"/>
          <a:stretch>
            <a:fillRect/>
          </a:stretch>
        </p:blipFill>
        <p:spPr>
          <a:xfrm>
            <a:off x="6413779" y="1207130"/>
            <a:ext cx="3416021" cy="2135013"/>
          </a:xfrm>
          <a:prstGeom prst="rect">
            <a:avLst/>
          </a:prstGeom>
        </p:spPr>
      </p:pic>
      <p:pic>
        <p:nvPicPr>
          <p:cNvPr id="97" name="Picture 96"/>
          <p:cNvPicPr>
            <a:picLocks noChangeAspect="1"/>
          </p:cNvPicPr>
          <p:nvPr/>
        </p:nvPicPr>
        <p:blipFill>
          <a:blip r:embed="rId28" cstate="print"/>
          <a:stretch>
            <a:fillRect/>
          </a:stretch>
        </p:blipFill>
        <p:spPr>
          <a:xfrm>
            <a:off x="7020089" y="5377229"/>
            <a:ext cx="2035011" cy="992461"/>
          </a:xfrm>
          <a:prstGeom prst="rect">
            <a:avLst/>
          </a:prstGeom>
        </p:spPr>
      </p:pic>
      <p:pic>
        <p:nvPicPr>
          <p:cNvPr id="98" name="Picture 97"/>
          <p:cNvPicPr>
            <a:picLocks noChangeAspect="1"/>
          </p:cNvPicPr>
          <p:nvPr/>
        </p:nvPicPr>
        <p:blipFill>
          <a:blip r:embed="rId29" cstate="print">
            <a:extLst>
              <a:ext uri="{BEBA8EAE-BF5A-486C-A8C5-ECC9F3942E4B}">
                <a14:imgProps xmlns:a14="http://schemas.microsoft.com/office/drawing/2010/main">
                  <a14:imgLayer r:embed="rId30">
                    <a14:imgEffect>
                      <a14:brightnessContrast bright="20000" contrast="-40000"/>
                    </a14:imgEffect>
                  </a14:imgLayer>
                </a14:imgProps>
              </a:ext>
            </a:extLst>
          </a:blip>
          <a:stretch>
            <a:fillRect/>
          </a:stretch>
        </p:blipFill>
        <p:spPr>
          <a:xfrm>
            <a:off x="256" y="1308098"/>
            <a:ext cx="1462298" cy="1462298"/>
          </a:xfrm>
          <a:prstGeom prst="rect">
            <a:avLst/>
          </a:prstGeom>
        </p:spPr>
      </p:pic>
      <p:sp>
        <p:nvSpPr>
          <p:cNvPr id="44" name="TextBox 43"/>
          <p:cNvSpPr txBox="1"/>
          <p:nvPr/>
        </p:nvSpPr>
        <p:spPr>
          <a:xfrm>
            <a:off x="5410200" y="6410320"/>
            <a:ext cx="22860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Recommendations</a:t>
            </a:r>
            <a:endParaRPr lang="en-SG" b="1" dirty="0">
              <a:latin typeface="Arial"/>
              <a:cs typeface="Arial"/>
            </a:endParaRPr>
          </a:p>
        </p:txBody>
      </p:sp>
      <p:sp>
        <p:nvSpPr>
          <p:cNvPr id="45" name="TextBox 44"/>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46" name="Rectangle 45"/>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48" name="TextBox 47"/>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74" name="TextBox 73"/>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47334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2" grpId="0"/>
      <p:bldP spid="88" grpId="0"/>
      <p:bldP spid="92" grpId="0"/>
      <p:bldP spid="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124200" y="3257490"/>
            <a:ext cx="2895600" cy="400110"/>
          </a:xfrm>
          <a:prstGeom prst="rect">
            <a:avLst/>
          </a:prstGeom>
          <a:solidFill>
            <a:srgbClr val="089FC1"/>
          </a:solidFill>
        </p:spPr>
        <p:txBody>
          <a:bodyPr wrap="square" rtlCol="0">
            <a:spAutoFit/>
          </a:bodyPr>
          <a:lstStyle/>
          <a:p>
            <a:pPr algn="just"/>
            <a:r>
              <a:rPr lang="en-US" sz="2000" dirty="0" smtClean="0">
                <a:solidFill>
                  <a:srgbClr val="FFFFFF"/>
                </a:solidFill>
                <a:latin typeface="Arial"/>
                <a:cs typeface="Arial"/>
              </a:rPr>
              <a:t>Over 100 employees</a:t>
            </a:r>
          </a:p>
        </p:txBody>
      </p:sp>
      <p:sp>
        <p:nvSpPr>
          <p:cNvPr id="3" name="TextBox 2"/>
          <p:cNvSpPr txBox="1"/>
          <p:nvPr/>
        </p:nvSpPr>
        <p:spPr>
          <a:xfrm>
            <a:off x="1905000" y="1667470"/>
            <a:ext cx="4419600" cy="707886"/>
          </a:xfrm>
          <a:prstGeom prst="rect">
            <a:avLst/>
          </a:prstGeom>
          <a:solidFill>
            <a:srgbClr val="089FC1"/>
          </a:solidFill>
        </p:spPr>
        <p:txBody>
          <a:bodyPr wrap="square" rtlCol="0">
            <a:spAutoFit/>
          </a:bodyPr>
          <a:lstStyle/>
          <a:p>
            <a:pPr algn="just"/>
            <a:r>
              <a:rPr lang="en-US" sz="2000" dirty="0" smtClean="0">
                <a:solidFill>
                  <a:srgbClr val="FFFFFF"/>
                </a:solidFill>
                <a:latin typeface="Arial"/>
                <a:cs typeface="Arial"/>
              </a:rPr>
              <a:t>Presence in Singapore, Hong Kong, Shanghai</a:t>
            </a:r>
            <a:r>
              <a:rPr lang="en-US" sz="2000" dirty="0">
                <a:solidFill>
                  <a:srgbClr val="FFFFFF"/>
                </a:solidFill>
                <a:latin typeface="Arial"/>
                <a:cs typeface="Arial"/>
              </a:rPr>
              <a:t> </a:t>
            </a:r>
            <a:r>
              <a:rPr lang="en-US" sz="2000" dirty="0" smtClean="0">
                <a:solidFill>
                  <a:srgbClr val="FFFFFF"/>
                </a:solidFill>
                <a:latin typeface="Arial"/>
                <a:cs typeface="Arial"/>
              </a:rPr>
              <a:t>and Malaysia </a:t>
            </a:r>
            <a:endParaRPr lang="en-US" sz="2000" dirty="0">
              <a:solidFill>
                <a:srgbClr val="FFFFFF"/>
              </a:solidFill>
              <a:latin typeface="Arial"/>
              <a:cs typeface="Arial"/>
            </a:endParaRPr>
          </a:p>
        </p:txBody>
      </p:sp>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Group</a:t>
            </a:r>
          </a:p>
        </p:txBody>
      </p:sp>
      <p:sp>
        <p:nvSpPr>
          <p:cNvPr id="9" name="TextBox 8"/>
          <p:cNvSpPr txBox="1"/>
          <p:nvPr/>
        </p:nvSpPr>
        <p:spPr>
          <a:xfrm>
            <a:off x="7620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Why Bridging Growing Careers? </a:t>
            </a:r>
            <a:endParaRPr lang="en-US" sz="2000" spc="100" dirty="0">
              <a:solidFill>
                <a:schemeClr val="bg1"/>
              </a:solidFill>
              <a:latin typeface="Arial"/>
              <a:cs typeface="Arial"/>
            </a:endParaRPr>
          </a:p>
        </p:txBody>
      </p:sp>
      <p:pic>
        <p:nvPicPr>
          <p:cNvPr id="2" name="Picture 1" descr="world-globe_full.jpg"/>
          <p:cNvPicPr>
            <a:picLocks noChangeAspect="1"/>
          </p:cNvPicPr>
          <p:nvPr/>
        </p:nvPicPr>
        <p:blipFill>
          <a:blip r:embed="rId4" cstate="print">
            <a:extLst>
              <a:ext uri="{BEBA8EAE-BF5A-486C-A8C5-ECC9F3942E4B}">
                <a14:imgProps xmlns:a14="http://schemas.microsoft.com/office/drawing/2010/main">
                  <a14:imgLayer r:embed="rId5">
                    <a14:imgEffect>
                      <a14:backgroundRemoval t="4948" b="94792" l="2995" r="93750"/>
                    </a14:imgEffect>
                  </a14:imgLayer>
                </a14:imgProps>
              </a:ext>
              <a:ext uri="{28A0092B-C50C-407E-A947-70E740481C1C}">
                <a14:useLocalDpi xmlns:a14="http://schemas.microsoft.com/office/drawing/2010/main" val="0"/>
              </a:ext>
            </a:extLst>
          </a:blip>
          <a:stretch>
            <a:fillRect/>
          </a:stretch>
        </p:blipFill>
        <p:spPr>
          <a:xfrm>
            <a:off x="-228600" y="1219200"/>
            <a:ext cx="2362200" cy="2362200"/>
          </a:xfrm>
          <a:prstGeom prst="rect">
            <a:avLst/>
          </a:prstGeom>
        </p:spPr>
      </p:pic>
      <p:sp>
        <p:nvSpPr>
          <p:cNvPr id="14" name="TextBox 13"/>
          <p:cNvSpPr txBox="1"/>
          <p:nvPr/>
        </p:nvSpPr>
        <p:spPr>
          <a:xfrm>
            <a:off x="1981200" y="4694872"/>
            <a:ext cx="5715000" cy="1631216"/>
          </a:xfrm>
          <a:prstGeom prst="rect">
            <a:avLst/>
          </a:prstGeom>
          <a:solidFill>
            <a:srgbClr val="089FC1"/>
          </a:solidFill>
        </p:spPr>
        <p:txBody>
          <a:bodyPr wrap="square" rtlCol="0">
            <a:spAutoFit/>
          </a:bodyPr>
          <a:lstStyle/>
          <a:p>
            <a:pPr algn="just"/>
            <a:r>
              <a:rPr lang="en-US" sz="2000" dirty="0" smtClean="0">
                <a:solidFill>
                  <a:srgbClr val="FFFFFF"/>
                </a:solidFill>
                <a:latin typeface="Arial"/>
                <a:cs typeface="Arial"/>
              </a:rPr>
              <a:t>Regional Recruitment</a:t>
            </a:r>
          </a:p>
          <a:p>
            <a:pPr algn="just"/>
            <a:r>
              <a:rPr lang="en-US" sz="2000" dirty="0" smtClean="0">
                <a:solidFill>
                  <a:srgbClr val="FFFFFF"/>
                </a:solidFill>
                <a:latin typeface="Arial"/>
                <a:cs typeface="Arial"/>
              </a:rPr>
              <a:t>Executive Search </a:t>
            </a:r>
          </a:p>
          <a:p>
            <a:pPr algn="just"/>
            <a:r>
              <a:rPr lang="en-US" sz="2000" dirty="0" smtClean="0">
                <a:solidFill>
                  <a:srgbClr val="FFFFFF"/>
                </a:solidFill>
                <a:latin typeface="Arial"/>
                <a:cs typeface="Arial"/>
              </a:rPr>
              <a:t>Permanent, Contract, Temporary staffing </a:t>
            </a:r>
          </a:p>
          <a:p>
            <a:pPr algn="just"/>
            <a:r>
              <a:rPr lang="en-US" sz="2000" dirty="0" smtClean="0">
                <a:solidFill>
                  <a:srgbClr val="FFFFFF"/>
                </a:solidFill>
                <a:latin typeface="Arial"/>
                <a:cs typeface="Arial"/>
              </a:rPr>
              <a:t>HR &amp; Payroll Outsourcing Services </a:t>
            </a:r>
          </a:p>
          <a:p>
            <a:pPr algn="just"/>
            <a:r>
              <a:rPr lang="en-US" sz="2000" dirty="0" smtClean="0">
                <a:solidFill>
                  <a:srgbClr val="FFFFFF"/>
                </a:solidFill>
                <a:latin typeface="Arial"/>
                <a:cs typeface="Arial"/>
              </a:rPr>
              <a:t>Outplacement Services </a:t>
            </a:r>
            <a:endParaRPr lang="en-US" sz="2000" dirty="0">
              <a:solidFill>
                <a:srgbClr val="FFFFFF"/>
              </a:solidFill>
              <a:latin typeface="Arial"/>
              <a:cs typeface="Arial"/>
            </a:endParaRPr>
          </a:p>
        </p:txBody>
      </p:sp>
      <p:pic>
        <p:nvPicPr>
          <p:cNvPr id="15" name="Picture 14" descr="hosted-voip-reasons.jpg"/>
          <p:cNvPicPr>
            <a:picLocks noChangeAspect="1"/>
          </p:cNvPicPr>
          <p:nvPr/>
        </p:nvPicPr>
        <p:blipFill>
          <a:blip r:embed="rId6" cstate="print">
            <a:extLst>
              <a:ext uri="{BEBA8EAE-BF5A-486C-A8C5-ECC9F3942E4B}">
                <a14:imgProps xmlns:a14="http://schemas.microsoft.com/office/drawing/2010/main">
                  <a14:imgLayer r:embed="rId7">
                    <a14:imgEffect>
                      <a14:backgroundRemoval t="2120" b="89753" l="10000" r="96667">
                        <a14:backgroundMark x1="59630" y1="72438" x2="59630" y2="72438"/>
                        <a14:backgroundMark x1="65556" y1="75972" x2="65556" y2="75972"/>
                        <a14:backgroundMark x1="74444" y1="72085" x2="74444" y2="72085"/>
                      </a14:backgroundRemoval>
                    </a14:imgEffect>
                  </a14:imgLayer>
                </a14:imgProps>
              </a:ext>
              <a:ext uri="{28A0092B-C50C-407E-A947-70E740481C1C}">
                <a14:useLocalDpi xmlns:a14="http://schemas.microsoft.com/office/drawing/2010/main" val="0"/>
              </a:ext>
            </a:extLst>
          </a:blip>
          <a:stretch>
            <a:fillRect/>
          </a:stretch>
        </p:blipFill>
        <p:spPr>
          <a:xfrm rot="5400000">
            <a:off x="-55034" y="4288366"/>
            <a:ext cx="2286000" cy="2396067"/>
          </a:xfrm>
          <a:prstGeom prst="rect">
            <a:avLst/>
          </a:prstGeom>
        </p:spPr>
      </p:pic>
      <p:pic>
        <p:nvPicPr>
          <p:cNvPr id="6" name="Picture 5" descr="business-vector-people-silhouettes.jpg"/>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1788" b="71120" l="1288" r="95422">
                        <a14:foregroundMark x1="8298" y1="28094" x2="8298" y2="28094"/>
                        <a14:foregroundMark x1="10157" y1="17485" x2="10157" y2="17485"/>
                        <a14:foregroundMark x1="9585" y1="22986" x2="9585" y2="22986"/>
                        <a14:foregroundMark x1="11016" y1="40472" x2="11016" y2="40472"/>
                        <a14:foregroundMark x1="11016" y1="32809" x2="11016" y2="32809"/>
                        <a14:foregroundMark x1="27611" y1="33202" x2="27611" y2="33202"/>
                        <a14:foregroundMark x1="25322" y1="15324" x2="25322" y2="15324"/>
                        <a14:foregroundMark x1="36910" y1="26130" x2="36910" y2="26130"/>
                        <a14:foregroundMark x1="38340" y1="16306" x2="38340" y2="16306"/>
                        <a14:foregroundMark x1="41488" y1="34381" x2="41488" y2="34381"/>
                        <a14:foregroundMark x1="36910" y1="39489" x2="36910" y2="39489"/>
                        <a14:foregroundMark x1="40629" y1="28094" x2="40629" y2="28094"/>
                        <a14:foregroundMark x1="42489" y1="44597" x2="42489" y2="44597"/>
                        <a14:foregroundMark x1="37339" y1="18861" x2="37339" y2="18861"/>
                        <a14:foregroundMark x1="35479" y1="34381" x2="35479" y2="34381"/>
                        <a14:foregroundMark x1="55365" y1="35363" x2="55365" y2="35363"/>
                        <a14:foregroundMark x1="55365" y1="38900" x2="55365" y2="38900"/>
                        <a14:foregroundMark x1="58226" y1="16896" x2="58226" y2="16896"/>
                        <a14:foregroundMark x1="58655" y1="22004" x2="58655" y2="22004"/>
                        <a14:foregroundMark x1="74821" y1="15324" x2="74821" y2="15324"/>
                        <a14:foregroundMark x1="89127" y1="32809" x2="89127" y2="32809"/>
                        <a14:foregroundMark x1="88126" y1="17878" x2="88126" y2="17878"/>
                        <a14:foregroundMark x1="75250" y1="18861" x2="75250" y2="18861"/>
                        <a14:foregroundMark x1="26323" y1="20039" x2="26323" y2="20039"/>
                        <a14:foregroundMark x1="23033" y1="18861" x2="23033" y2="18861"/>
                        <a14:foregroundMark x1="71531" y1="17485" x2="71531" y2="17485"/>
                        <a14:foregroundMark x1="77969" y1="14931" x2="77969" y2="14931"/>
                        <a14:foregroundMark x1="77110" y1="21022" x2="77110" y2="21022"/>
                        <a14:backgroundMark x1="70100" y1="37917" x2="70100" y2="37917"/>
                      </a14:backgroundRemoval>
                    </a14:imgEffect>
                  </a14:imgLayer>
                </a14:imgProps>
              </a:ext>
              <a:ext uri="{28A0092B-C50C-407E-A947-70E740481C1C}">
                <a14:useLocalDpi xmlns:a14="http://schemas.microsoft.com/office/drawing/2010/main" val="0"/>
              </a:ext>
            </a:extLst>
          </a:blip>
          <a:srcRect l="3106" t="11431" r="4075" b="29145"/>
          <a:stretch/>
        </p:blipFill>
        <p:spPr>
          <a:xfrm>
            <a:off x="5867400" y="2809103"/>
            <a:ext cx="3276600" cy="1534297"/>
          </a:xfrm>
          <a:prstGeom prst="rect">
            <a:avLst/>
          </a:prstGeom>
        </p:spPr>
      </p:pic>
      <p:sp>
        <p:nvSpPr>
          <p:cNvPr id="17" name="TextBox 16"/>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8" name="TextBox 17"/>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9" name="Rectangle 18"/>
          <p:cNvSpPr/>
          <p:nvPr/>
        </p:nvSpPr>
        <p:spPr>
          <a:xfrm>
            <a:off x="-12700" y="6400800"/>
            <a:ext cx="1460500" cy="457200"/>
          </a:xfrm>
          <a:prstGeom prst="rect">
            <a:avLst/>
          </a:prstGeom>
          <a:solidFill>
            <a:schemeClr val="bg1"/>
          </a:solidFill>
          <a:ln w="38100" cmpd="sng">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smtClean="0">
                <a:solidFill>
                  <a:schemeClr val="tx1"/>
                </a:solidFill>
                <a:latin typeface="Arial"/>
                <a:cs typeface="Arial"/>
              </a:rPr>
              <a:t>BGC Group</a:t>
            </a:r>
            <a:endParaRPr lang="en-SG" b="1" dirty="0">
              <a:solidFill>
                <a:schemeClr val="tx1"/>
              </a:solidFill>
              <a:latin typeface="Arial"/>
              <a:cs typeface="Arial"/>
            </a:endParaRPr>
          </a:p>
        </p:txBody>
      </p:sp>
      <p:sp>
        <p:nvSpPr>
          <p:cNvPr id="20" name="TextBox 19"/>
          <p:cNvSpPr txBox="1"/>
          <p:nvPr/>
        </p:nvSpPr>
        <p:spPr>
          <a:xfrm>
            <a:off x="3067472" y="6456368"/>
            <a:ext cx="2799928" cy="369332"/>
          </a:xfrm>
          <a:prstGeom prst="rect">
            <a:avLst/>
          </a:prstGeom>
          <a:noFill/>
        </p:spPr>
        <p:txBody>
          <a:bodyPr wrap="square" rtlCol="0">
            <a:spAutoFit/>
          </a:bodyPr>
          <a:lstStyle/>
          <a:p>
            <a:pPr algn="ctr"/>
            <a:r>
              <a:rPr lang="en-SG" dirty="0" smtClean="0">
                <a:solidFill>
                  <a:schemeClr val="bg1"/>
                </a:solidFill>
                <a:latin typeface="Arial"/>
                <a:cs typeface="Arial"/>
              </a:rPr>
              <a:t>HR Analysis</a:t>
            </a:r>
            <a:endParaRPr lang="en-SG" dirty="0">
              <a:solidFill>
                <a:schemeClr val="bg1"/>
              </a:solidFill>
              <a:latin typeface="Arial"/>
              <a:cs typeface="Arial"/>
            </a:endParaRPr>
          </a:p>
        </p:txBody>
      </p:sp>
      <p:sp>
        <p:nvSpPr>
          <p:cNvPr id="21" name="TextBox 20"/>
          <p:cNvSpPr txBox="1"/>
          <p:nvPr/>
        </p:nvSpPr>
        <p:spPr>
          <a:xfrm>
            <a:off x="16002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245665313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Growing</a:t>
            </a:r>
          </a:p>
        </p:txBody>
      </p:sp>
      <p:sp>
        <p:nvSpPr>
          <p:cNvPr id="9" name="TextBox 8"/>
          <p:cNvSpPr txBox="1"/>
          <p:nvPr/>
        </p:nvSpPr>
        <p:spPr>
          <a:xfrm>
            <a:off x="-1" y="838200"/>
            <a:ext cx="5698307" cy="400110"/>
          </a:xfrm>
          <a:prstGeom prst="rect">
            <a:avLst/>
          </a:prstGeom>
          <a:noFill/>
        </p:spPr>
        <p:txBody>
          <a:bodyPr wrap="square" rtlCol="0">
            <a:spAutoFit/>
          </a:bodyPr>
          <a:lstStyle/>
          <a:p>
            <a:r>
              <a:rPr lang="en-US" sz="2000" spc="100" dirty="0" smtClean="0">
                <a:solidFill>
                  <a:schemeClr val="bg1"/>
                </a:solidFill>
                <a:latin typeface="Arial"/>
                <a:cs typeface="Arial"/>
              </a:rPr>
              <a:t> BCG Consultant Development Program</a:t>
            </a:r>
            <a:endParaRPr lang="en-US" sz="2000" spc="100" dirty="0">
              <a:solidFill>
                <a:schemeClr val="bg1"/>
              </a:solidFill>
              <a:latin typeface="Arial"/>
              <a:cs typeface="Arial"/>
            </a:endParaRPr>
          </a:p>
        </p:txBody>
      </p:sp>
      <p:pic>
        <p:nvPicPr>
          <p:cNvPr id="47" name="Picture 33"/>
          <p:cNvPicPr>
            <a:picLocks noChangeAspect="1" noChangeArrowheads="1"/>
          </p:cNvPicPr>
          <p:nvPr/>
        </p:nvPicPr>
        <p:blipFill>
          <a:blip r:embed="rId4" cstate="print">
            <a:lum bright="18000"/>
            <a:extLst>
              <a:ext uri="{28A0092B-C50C-407E-A947-70E740481C1C}">
                <a14:useLocalDpi xmlns:a14="http://schemas.microsoft.com/office/drawing/2010/main" val="0"/>
              </a:ext>
            </a:extLst>
          </a:blip>
          <a:srcRect/>
          <a:stretch>
            <a:fillRect/>
          </a:stretch>
        </p:blipFill>
        <p:spPr bwMode="auto">
          <a:xfrm rot="644308">
            <a:off x="1069975" y="3727450"/>
            <a:ext cx="4530725"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Abgerundetes Rechteck 57"/>
          <p:cNvSpPr/>
          <p:nvPr/>
        </p:nvSpPr>
        <p:spPr>
          <a:xfrm>
            <a:off x="74448" y="2812107"/>
            <a:ext cx="584885" cy="1136330"/>
          </a:xfrm>
          <a:prstGeom prst="roundRect">
            <a:avLst>
              <a:gd name="adj" fmla="val 10253"/>
            </a:avLst>
          </a:prstGeom>
          <a:blipFill>
            <a:blip r:embed="rId5" cstate="print"/>
            <a:stretch>
              <a:fillRect/>
            </a:stretch>
          </a:blipFill>
          <a:ln>
            <a:noFill/>
          </a:ln>
          <a:effectLst/>
          <a:scene3d>
            <a:camera prst="perspectiveHeroicExtremeLeftFacing" fov="6300000">
              <a:rot lat="3244400" lon="17552246" rev="0"/>
            </a:camera>
            <a:lightRig rig="balanced" dir="t">
              <a:rot lat="0" lon="0" rev="12600000"/>
            </a:lightRig>
          </a:scene3d>
          <a:sp3d z="25400" extrusionH="8255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0" name="Abgerundetes Rechteck 58"/>
          <p:cNvSpPr/>
          <p:nvPr/>
        </p:nvSpPr>
        <p:spPr>
          <a:xfrm>
            <a:off x="344045" y="2838485"/>
            <a:ext cx="605145" cy="1175690"/>
          </a:xfrm>
          <a:prstGeom prst="roundRect">
            <a:avLst>
              <a:gd name="adj" fmla="val 10253"/>
            </a:avLst>
          </a:prstGeom>
          <a:blipFill>
            <a:blip r:embed="rId6" cstate="print"/>
            <a:stretch>
              <a:fillRect/>
            </a:stretch>
          </a:blipFill>
          <a:ln>
            <a:noFill/>
          </a:ln>
          <a:effectLst/>
          <a:scene3d>
            <a:camera prst="perspectiveHeroicExtremeLeftFacing" fov="6300000">
              <a:rot lat="3243468" lon="17853005" rev="0"/>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1" name="Abgerundetes Rechteck 59"/>
          <p:cNvSpPr/>
          <p:nvPr/>
        </p:nvSpPr>
        <p:spPr>
          <a:xfrm>
            <a:off x="580950" y="2899296"/>
            <a:ext cx="624757" cy="1213791"/>
          </a:xfrm>
          <a:prstGeom prst="roundRect">
            <a:avLst>
              <a:gd name="adj" fmla="val 10253"/>
            </a:avLst>
          </a:prstGeom>
          <a:blipFill>
            <a:blip r:embed="rId7" cstate="print"/>
            <a:stretch>
              <a:fillRect/>
            </a:stretch>
          </a:blipFill>
          <a:ln>
            <a:noFill/>
          </a:ln>
          <a:effectLst/>
          <a:scene3d>
            <a:camera prst="perspectiveHeroicExtremeLeftFacing" fov="6300000">
              <a:rot lat="3236706" lon="17825420" rev="0"/>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2" name="Abgerundetes Rechteck 60"/>
          <p:cNvSpPr/>
          <p:nvPr/>
        </p:nvSpPr>
        <p:spPr>
          <a:xfrm>
            <a:off x="823607" y="2978423"/>
            <a:ext cx="639466" cy="1242365"/>
          </a:xfrm>
          <a:prstGeom prst="roundRect">
            <a:avLst>
              <a:gd name="adj" fmla="val 10253"/>
            </a:avLst>
          </a:prstGeom>
          <a:blipFill>
            <a:blip r:embed="rId8" cstate="print"/>
            <a:stretch>
              <a:fillRect/>
            </a:stretch>
          </a:blipFill>
          <a:ln>
            <a:noFill/>
          </a:ln>
          <a:effectLst/>
          <a:scene3d>
            <a:camera prst="perspectiveHeroicExtremeLeftFacing" fov="6300000">
              <a:rot lat="3241533" lon="17825354" rev="21563991"/>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3" name="Abgerundetes Rechteck 61"/>
          <p:cNvSpPr/>
          <p:nvPr/>
        </p:nvSpPr>
        <p:spPr>
          <a:xfrm>
            <a:off x="1075500" y="3010297"/>
            <a:ext cx="663872" cy="1289789"/>
          </a:xfrm>
          <a:prstGeom prst="roundRect">
            <a:avLst>
              <a:gd name="adj" fmla="val 10253"/>
            </a:avLst>
          </a:prstGeom>
          <a:blipFill>
            <a:blip r:embed="rId9" cstate="print"/>
            <a:stretch>
              <a:fillRect/>
            </a:stretch>
          </a:blipFill>
          <a:ln>
            <a:noFill/>
          </a:ln>
          <a:effectLst/>
          <a:scene3d>
            <a:camera prst="perspectiveHeroicExtremeLeftFacing" fov="6300000">
              <a:rot lat="3245335" lon="17251491" rev="0"/>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4" name="Abgerundetes Rechteck 62"/>
          <p:cNvSpPr/>
          <p:nvPr/>
        </p:nvSpPr>
        <p:spPr>
          <a:xfrm>
            <a:off x="1384745" y="3056413"/>
            <a:ext cx="672326" cy="1306213"/>
          </a:xfrm>
          <a:prstGeom prst="roundRect">
            <a:avLst>
              <a:gd name="adj" fmla="val 10253"/>
            </a:avLst>
          </a:prstGeom>
          <a:blipFill>
            <a:blip r:embed="rId10" cstate="print"/>
            <a:stretch>
              <a:fillRect/>
            </a:stretch>
          </a:blipFill>
          <a:ln>
            <a:noFill/>
          </a:ln>
          <a:effectLst/>
          <a:scene3d>
            <a:camera prst="perspectiveHeroicExtremeLeftFacing" fov="6300000">
              <a:rot lat="3167735" lon="18225198" rev="21505824"/>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5" name="Abgerundetes Rechteck 91"/>
          <p:cNvSpPr/>
          <p:nvPr/>
        </p:nvSpPr>
        <p:spPr>
          <a:xfrm>
            <a:off x="1640940" y="3253969"/>
            <a:ext cx="710910" cy="1381171"/>
          </a:xfrm>
          <a:prstGeom prst="roundRect">
            <a:avLst>
              <a:gd name="adj" fmla="val 10253"/>
            </a:avLst>
          </a:prstGeom>
          <a:blipFill>
            <a:blip r:embed="rId11" cstate="print"/>
            <a:stretch>
              <a:fillRect/>
            </a:stretch>
          </a:blipFill>
          <a:ln>
            <a:noFill/>
          </a:ln>
          <a:effectLst/>
          <a:scene3d>
            <a:camera prst="perspectiveHeroicExtremeLeftFacing" fov="6300000">
              <a:rot lat="3174226" lon="18255420" rev="21509049"/>
            </a:camera>
            <a:lightRig rig="balanced" dir="t">
              <a:rot lat="0" lon="0" rev="12600000"/>
            </a:lightRig>
          </a:scene3d>
          <a:sp3d z="25400" extrusionH="762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6" name="Abgerundetes Rechteck 92"/>
          <p:cNvSpPr/>
          <p:nvPr/>
        </p:nvSpPr>
        <p:spPr>
          <a:xfrm>
            <a:off x="1956566" y="3477735"/>
            <a:ext cx="719961" cy="1398761"/>
          </a:xfrm>
          <a:prstGeom prst="roundRect">
            <a:avLst>
              <a:gd name="adj" fmla="val 10253"/>
            </a:avLst>
          </a:prstGeom>
          <a:blipFill>
            <a:blip r:embed="rId12" cstate="print"/>
            <a:stretch>
              <a:fillRect/>
            </a:stretch>
          </a:blipFill>
          <a:ln>
            <a:noFill/>
          </a:ln>
          <a:effectLst/>
          <a:scene3d>
            <a:camera prst="perspectiveHeroicExtremeLeftFacing" fov="6300000">
              <a:rot lat="3173330" lon="18555825" rev="21508608"/>
            </a:camera>
            <a:lightRig rig="balanced" dir="t">
              <a:rot lat="0" lon="0" rev="12600000"/>
            </a:lightRig>
          </a:scene3d>
          <a:sp3d z="25400" extrusionH="8255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7" name="Abgerundetes Rechteck 93"/>
          <p:cNvSpPr/>
          <p:nvPr/>
        </p:nvSpPr>
        <p:spPr>
          <a:xfrm>
            <a:off x="2259955" y="3639018"/>
            <a:ext cx="744904" cy="1447215"/>
          </a:xfrm>
          <a:prstGeom prst="roundRect">
            <a:avLst>
              <a:gd name="adj" fmla="val 10253"/>
            </a:avLst>
          </a:prstGeom>
          <a:blipFill>
            <a:blip r:embed="rId13" cstate="print"/>
            <a:stretch>
              <a:fillRect/>
            </a:stretch>
          </a:blipFill>
          <a:ln>
            <a:noFill/>
          </a:ln>
          <a:effectLst/>
          <a:scene3d>
            <a:camera prst="perspectiveHeroicExtremeLeftFacing" fov="6300000">
              <a:rot lat="3543468" lon="17853005" rev="0"/>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8" name="Abgerundetes Rechteck 94"/>
          <p:cNvSpPr/>
          <p:nvPr/>
        </p:nvSpPr>
        <p:spPr>
          <a:xfrm>
            <a:off x="2620338" y="3697122"/>
            <a:ext cx="769041" cy="1494113"/>
          </a:xfrm>
          <a:prstGeom prst="roundRect">
            <a:avLst>
              <a:gd name="adj" fmla="val 10253"/>
            </a:avLst>
          </a:prstGeom>
          <a:blipFill>
            <a:blip r:embed="rId14" cstate="print"/>
            <a:stretch>
              <a:fillRect/>
            </a:stretch>
          </a:blipFill>
          <a:ln>
            <a:noFill/>
          </a:ln>
          <a:effectLst/>
          <a:scene3d>
            <a:camera prst="perspectiveHeroicExtremeLeftFacing" fov="6300000">
              <a:rot lat="3751648" lon="16680842" rev="21524154"/>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59" name="Abgerundetes Rechteck 95"/>
          <p:cNvSpPr/>
          <p:nvPr/>
        </p:nvSpPr>
        <p:spPr>
          <a:xfrm>
            <a:off x="2952309" y="3682460"/>
            <a:ext cx="787147" cy="1529289"/>
          </a:xfrm>
          <a:prstGeom prst="roundRect">
            <a:avLst>
              <a:gd name="adj" fmla="val 10253"/>
            </a:avLst>
          </a:prstGeom>
          <a:blipFill>
            <a:blip r:embed="rId15" cstate="print"/>
            <a:stretch>
              <a:fillRect/>
            </a:stretch>
          </a:blipFill>
          <a:ln>
            <a:noFill/>
          </a:ln>
          <a:effectLst/>
          <a:scene3d>
            <a:camera prst="perspectiveHeroicExtremeLeftFacing" fov="6300000">
              <a:rot lat="3644915" lon="16188637" rev="77286"/>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0" name="Abgerundetes Rechteck 96"/>
          <p:cNvSpPr/>
          <p:nvPr/>
        </p:nvSpPr>
        <p:spPr>
          <a:xfrm>
            <a:off x="3241356" y="3614753"/>
            <a:ext cx="817191" cy="1587661"/>
          </a:xfrm>
          <a:prstGeom prst="roundRect">
            <a:avLst>
              <a:gd name="adj" fmla="val 10253"/>
            </a:avLst>
          </a:prstGeom>
          <a:blipFill>
            <a:blip r:embed="rId16" cstate="print"/>
            <a:stretch>
              <a:fillRect/>
            </a:stretch>
          </a:blipFill>
          <a:ln>
            <a:noFill/>
          </a:ln>
          <a:effectLst/>
          <a:scene3d>
            <a:camera prst="perspectiveHeroicExtremeLeftFacing" fov="6300000">
              <a:rot lat="3535013" lon="4963676" rev="191828"/>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1" name="Abgerundetes Rechteck 101"/>
          <p:cNvSpPr/>
          <p:nvPr/>
        </p:nvSpPr>
        <p:spPr>
          <a:xfrm>
            <a:off x="3974308" y="3489326"/>
            <a:ext cx="835009" cy="1622278"/>
          </a:xfrm>
          <a:prstGeom prst="roundRect">
            <a:avLst>
              <a:gd name="adj" fmla="val 10253"/>
            </a:avLst>
          </a:prstGeom>
          <a:blipFill>
            <a:blip r:embed="rId17" cstate="print"/>
            <a:stretch>
              <a:fillRect/>
            </a:stretch>
          </a:blipFill>
          <a:ln>
            <a:noFill/>
          </a:ln>
          <a:effectLst/>
          <a:scene3d>
            <a:camera prst="perspectiveHeroicExtremeLeftFacing" fov="6300000">
              <a:rot lat="3497594" lon="16676578" rev="21408476"/>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2" name="Abgerundetes Rechteck 102"/>
          <p:cNvSpPr/>
          <p:nvPr/>
        </p:nvSpPr>
        <p:spPr>
          <a:xfrm>
            <a:off x="4357375" y="3419019"/>
            <a:ext cx="845642" cy="1642937"/>
          </a:xfrm>
          <a:prstGeom prst="roundRect">
            <a:avLst>
              <a:gd name="adj" fmla="val 10253"/>
            </a:avLst>
          </a:prstGeom>
          <a:blipFill>
            <a:blip r:embed="rId18" cstate="print"/>
            <a:stretch>
              <a:fillRect/>
            </a:stretch>
          </a:blipFill>
          <a:ln>
            <a:noFill/>
          </a:ln>
          <a:effectLst/>
          <a:scene3d>
            <a:camera prst="perspectiveHeroicExtremeLeftFacing" fov="6300000">
              <a:rot lat="3225421" lon="17045552" rev="21464092"/>
            </a:camera>
            <a:lightRig rig="balanced" dir="t">
              <a:rot lat="0" lon="0" rev="12600000"/>
            </a:lightRig>
          </a:scene3d>
          <a:sp3d z="25400" extrusionH="1016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3" name="Abgerundetes Rechteck 103"/>
          <p:cNvSpPr/>
          <p:nvPr/>
        </p:nvSpPr>
        <p:spPr>
          <a:xfrm>
            <a:off x="4747170" y="3449535"/>
            <a:ext cx="874937" cy="1699849"/>
          </a:xfrm>
          <a:prstGeom prst="roundRect">
            <a:avLst>
              <a:gd name="adj" fmla="val 10253"/>
            </a:avLst>
          </a:prstGeom>
          <a:blipFill>
            <a:blip r:embed="rId19" cstate="print"/>
            <a:stretch>
              <a:fillRect/>
            </a:stretch>
          </a:blipFill>
          <a:ln>
            <a:noFill/>
          </a:ln>
          <a:effectLst/>
          <a:scene3d>
            <a:camera prst="perspectiveHeroicExtremeLeftFacing" fov="6300000">
              <a:rot lat="3543468" lon="17853005" rev="0"/>
            </a:camera>
            <a:lightRig rig="balanced" dir="t">
              <a:rot lat="0" lon="0" rev="12600000"/>
            </a:lightRig>
          </a:scene3d>
          <a:sp3d z="25400" extrusionH="1016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4" name="Abgerundetes Rechteck 104"/>
          <p:cNvSpPr/>
          <p:nvPr/>
        </p:nvSpPr>
        <p:spPr>
          <a:xfrm>
            <a:off x="5089694" y="3537456"/>
            <a:ext cx="903291" cy="1754935"/>
          </a:xfrm>
          <a:prstGeom prst="roundRect">
            <a:avLst>
              <a:gd name="adj" fmla="val 10253"/>
            </a:avLst>
          </a:prstGeom>
          <a:blipFill>
            <a:blip r:embed="rId20" cstate="print"/>
            <a:stretch>
              <a:fillRect/>
            </a:stretch>
          </a:blipFill>
          <a:ln>
            <a:noFill/>
          </a:ln>
          <a:effectLst/>
          <a:scene3d>
            <a:camera prst="perspectiveHeroicExtremeLeftFacing" fov="6300000">
              <a:rot lat="3536706" lon="17825418" rev="0"/>
            </a:camera>
            <a:lightRig rig="balanced" dir="t">
              <a:rot lat="0" lon="0" rev="12600000"/>
            </a:lightRig>
          </a:scene3d>
          <a:sp3d z="25400" extrusionH="1016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5" name="Abgerundetes Rechteck 105"/>
          <p:cNvSpPr/>
          <p:nvPr/>
        </p:nvSpPr>
        <p:spPr>
          <a:xfrm>
            <a:off x="5440532" y="3651859"/>
            <a:ext cx="924557" cy="1796249"/>
          </a:xfrm>
          <a:prstGeom prst="roundRect">
            <a:avLst>
              <a:gd name="adj" fmla="val 10253"/>
            </a:avLst>
          </a:prstGeom>
          <a:blipFill>
            <a:blip r:embed="rId21" cstate="print"/>
            <a:stretch>
              <a:fillRect/>
            </a:stretch>
          </a:blipFill>
          <a:ln>
            <a:noFill/>
          </a:ln>
          <a:effectLst/>
          <a:scene3d>
            <a:camera prst="perspectiveHeroicExtremeLeftFacing" fov="6300000">
              <a:rot lat="3541513" lon="17819263" rev="21558905"/>
            </a:camera>
            <a:lightRig rig="balanced" dir="t">
              <a:rot lat="0" lon="0" rev="12600000"/>
            </a:lightRig>
          </a:scene3d>
          <a:sp3d z="25400" extrusionH="1016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6" name="Abgerundetes Rechteck 106"/>
          <p:cNvSpPr/>
          <p:nvPr/>
        </p:nvSpPr>
        <p:spPr>
          <a:xfrm>
            <a:off x="5789487" y="3705563"/>
            <a:ext cx="959844" cy="1864812"/>
          </a:xfrm>
          <a:prstGeom prst="roundRect">
            <a:avLst>
              <a:gd name="adj" fmla="val 10253"/>
            </a:avLst>
          </a:prstGeom>
          <a:blipFill>
            <a:blip r:embed="rId22" cstate="print"/>
            <a:stretch>
              <a:fillRect/>
            </a:stretch>
          </a:blipFill>
          <a:ln>
            <a:noFill/>
          </a:ln>
          <a:effectLst/>
          <a:scene3d>
            <a:camera prst="perspectiveHeroicExtremeLeftFacing" fov="6300000">
              <a:rot lat="3545335" lon="17251491" rev="0"/>
            </a:camera>
            <a:lightRig rig="balanced" dir="t">
              <a:rot lat="0" lon="0" rev="12600000"/>
            </a:lightRig>
          </a:scene3d>
          <a:sp3d z="25400" extrusionH="1270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7" name="Abgerundetes Rechteck 107"/>
          <p:cNvSpPr/>
          <p:nvPr/>
        </p:nvSpPr>
        <p:spPr>
          <a:xfrm>
            <a:off x="6190883" y="3764619"/>
            <a:ext cx="972069" cy="1888561"/>
          </a:xfrm>
          <a:prstGeom prst="roundRect">
            <a:avLst>
              <a:gd name="adj" fmla="val 10253"/>
            </a:avLst>
          </a:prstGeom>
          <a:blipFill>
            <a:blip r:embed="rId23" cstate="print"/>
            <a:stretch>
              <a:fillRect/>
            </a:stretch>
          </a:blipFill>
          <a:ln>
            <a:noFill/>
          </a:ln>
          <a:effectLst/>
          <a:scene3d>
            <a:camera prst="perspectiveHeroicExtremeLeftFacing" fov="6300000">
              <a:rot lat="3838558" lon="17223837" rev="0"/>
            </a:camera>
            <a:lightRig rig="balanced" dir="t">
              <a:rot lat="0" lon="0" rev="12600000"/>
            </a:lightRig>
          </a:scene3d>
          <a:sp3d z="25400" extrusionH="1270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8" name="Abgerundetes Rechteck 109"/>
          <p:cNvSpPr/>
          <p:nvPr/>
        </p:nvSpPr>
        <p:spPr>
          <a:xfrm>
            <a:off x="6637454" y="3573533"/>
            <a:ext cx="1027852" cy="1996938"/>
          </a:xfrm>
          <a:prstGeom prst="roundRect">
            <a:avLst>
              <a:gd name="adj" fmla="val 10253"/>
            </a:avLst>
          </a:prstGeom>
          <a:blipFill>
            <a:blip r:embed="rId24" cstate="print"/>
            <a:stretch>
              <a:fillRect/>
            </a:stretch>
          </a:blipFill>
          <a:ln>
            <a:noFill/>
          </a:ln>
          <a:effectLst/>
          <a:scene3d>
            <a:camera prst="perspectiveHeroicExtremeLeftFacing" fov="6300000">
              <a:rot lat="3845335" lon="17251491" rev="0"/>
            </a:camera>
            <a:lightRig rig="balanced" dir="t">
              <a:rot lat="0" lon="0" rev="12600000"/>
            </a:lightRig>
          </a:scene3d>
          <a:sp3d z="25400" extrusionH="1270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69" name="Abgerundetes Rechteck 110"/>
          <p:cNvSpPr/>
          <p:nvPr/>
        </p:nvSpPr>
        <p:spPr>
          <a:xfrm>
            <a:off x="7108989" y="3590485"/>
            <a:ext cx="1040943" cy="2022369"/>
          </a:xfrm>
          <a:prstGeom prst="roundRect">
            <a:avLst>
              <a:gd name="adj" fmla="val 10253"/>
            </a:avLst>
          </a:prstGeom>
          <a:blipFill>
            <a:blip r:embed="rId25" cstate="print"/>
            <a:stretch>
              <a:fillRect/>
            </a:stretch>
          </a:blipFill>
          <a:ln>
            <a:noFill/>
          </a:ln>
          <a:effectLst/>
          <a:scene3d>
            <a:camera prst="perspectiveHeroicExtremeLeftFacing" fov="6300000">
              <a:rot lat="3844401" lon="17552246" rev="0"/>
            </a:camera>
            <a:lightRig rig="balanced" dir="t">
              <a:rot lat="0" lon="0" rev="12600000"/>
            </a:lightRig>
          </a:scene3d>
          <a:sp3d z="25400" extrusionH="1270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70" name="Abgerundetes Rechteck 112"/>
          <p:cNvSpPr/>
          <p:nvPr/>
        </p:nvSpPr>
        <p:spPr>
          <a:xfrm rot="21368074">
            <a:off x="7692936" y="3402754"/>
            <a:ext cx="1111904" cy="2160231"/>
          </a:xfrm>
          <a:prstGeom prst="roundRect">
            <a:avLst>
              <a:gd name="adj" fmla="val 10253"/>
            </a:avLst>
          </a:prstGeom>
          <a:blipFill>
            <a:blip r:embed="rId26" cstate="print"/>
            <a:stretch>
              <a:fillRect/>
            </a:stretch>
          </a:blipFill>
          <a:ln>
            <a:noFill/>
          </a:ln>
          <a:effectLst/>
          <a:scene3d>
            <a:camera prst="perspectiveHeroicExtremeLeftFacing" fov="6300000">
              <a:rot lat="3836706" lon="17825417" rev="0"/>
            </a:camera>
            <a:lightRig rig="balanced" dir="t">
              <a:rot lat="0" lon="0" rev="12600000"/>
            </a:lightRig>
          </a:scene3d>
          <a:sp3d z="25400" extrusionH="1524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71" name="Abgerundetes Rechteck 45"/>
          <p:cNvSpPr/>
          <p:nvPr/>
        </p:nvSpPr>
        <p:spPr>
          <a:xfrm>
            <a:off x="3618262" y="3522889"/>
            <a:ext cx="817191" cy="1587661"/>
          </a:xfrm>
          <a:prstGeom prst="roundRect">
            <a:avLst>
              <a:gd name="adj" fmla="val 10253"/>
            </a:avLst>
          </a:prstGeom>
          <a:blipFill>
            <a:blip r:embed="rId16" cstate="print"/>
            <a:stretch>
              <a:fillRect/>
            </a:stretch>
          </a:blipFill>
          <a:ln>
            <a:noFill/>
          </a:ln>
          <a:effectLst/>
          <a:scene3d>
            <a:camera prst="perspectiveHeroicExtremeLeftFacing" fov="6300000">
              <a:rot lat="3503017" lon="5434512" rev="21570401"/>
            </a:camera>
            <a:lightRig rig="balanced" dir="t">
              <a:rot lat="0" lon="0" rev="12600000"/>
            </a:lightRig>
          </a:scene3d>
          <a:sp3d z="25400" extrusionH="88900"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de-DE"/>
          </a:p>
        </p:txBody>
      </p:sp>
      <p:sp>
        <p:nvSpPr>
          <p:cNvPr id="72" name="Textfeld 38"/>
          <p:cNvSpPr txBox="1">
            <a:spLocks noChangeArrowheads="1"/>
          </p:cNvSpPr>
          <p:nvPr/>
        </p:nvSpPr>
        <p:spPr bwMode="auto">
          <a:xfrm>
            <a:off x="1500654" y="1452671"/>
            <a:ext cx="1939526"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688" eaLnBrk="0" hangingPunct="0">
              <a:defRPr>
                <a:solidFill>
                  <a:schemeClr val="tx1"/>
                </a:solidFill>
                <a:latin typeface="Arial" charset="0"/>
                <a:ea typeface="ＭＳ Ｐゴシック" charset="0"/>
                <a:cs typeface="Arial" charset="0"/>
              </a:defRPr>
            </a:lvl1pPr>
            <a:lvl2pPr marL="742950" indent="-285750" defTabSz="801688" eaLnBrk="0" hangingPunct="0">
              <a:defRPr>
                <a:solidFill>
                  <a:schemeClr val="tx1"/>
                </a:solidFill>
                <a:latin typeface="Arial" charset="0"/>
                <a:ea typeface="Arial" charset="0"/>
                <a:cs typeface="Arial" charset="0"/>
              </a:defRPr>
            </a:lvl2pPr>
            <a:lvl3pPr marL="1143000" indent="-228600" defTabSz="801688" eaLnBrk="0" hangingPunct="0">
              <a:defRPr>
                <a:solidFill>
                  <a:schemeClr val="tx1"/>
                </a:solidFill>
                <a:latin typeface="Arial" charset="0"/>
                <a:ea typeface="Arial" charset="0"/>
                <a:cs typeface="Arial" charset="0"/>
              </a:defRPr>
            </a:lvl3pPr>
            <a:lvl4pPr marL="1600200" indent="-228600" defTabSz="801688" eaLnBrk="0" hangingPunct="0">
              <a:defRPr>
                <a:solidFill>
                  <a:schemeClr val="tx1"/>
                </a:solidFill>
                <a:latin typeface="Arial" charset="0"/>
                <a:ea typeface="Arial" charset="0"/>
                <a:cs typeface="Arial" charset="0"/>
              </a:defRPr>
            </a:lvl4pPr>
            <a:lvl5pPr marL="2057400" indent="-228600" defTabSz="801688" eaLnBrk="0" hangingPunct="0">
              <a:defRPr>
                <a:solidFill>
                  <a:schemeClr val="tx1"/>
                </a:solidFill>
                <a:latin typeface="Arial" charset="0"/>
                <a:ea typeface="Arial" charset="0"/>
                <a:cs typeface="Arial" charset="0"/>
              </a:defRPr>
            </a:lvl5pPr>
            <a:lvl6pPr marL="2514600" indent="-228600" defTabSz="80168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80168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80168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801688"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ct val="40000"/>
              </a:spcAft>
            </a:pPr>
            <a:r>
              <a:rPr lang="en-US" sz="1400" b="1" noProof="1" smtClean="0">
                <a:solidFill>
                  <a:srgbClr val="080808"/>
                </a:solidFill>
                <a:latin typeface="Arial"/>
                <a:cs typeface="Arial"/>
              </a:rPr>
              <a:t>1) Sector Rotation</a:t>
            </a:r>
          </a:p>
          <a:p>
            <a:pPr marL="285750" indent="-285750" eaLnBrk="1" hangingPunct="1">
              <a:spcAft>
                <a:spcPct val="40000"/>
              </a:spcAft>
              <a:buFontTx/>
              <a:buChar char="-"/>
            </a:pPr>
            <a:r>
              <a:rPr lang="en-US" sz="1400" noProof="1" smtClean="0">
                <a:solidFill>
                  <a:srgbClr val="080808"/>
                </a:solidFill>
                <a:latin typeface="Arial"/>
                <a:cs typeface="Arial"/>
              </a:rPr>
              <a:t>Period of 2 Years</a:t>
            </a:r>
          </a:p>
          <a:p>
            <a:pPr marL="285750" indent="-285750" eaLnBrk="1" hangingPunct="1">
              <a:spcAft>
                <a:spcPct val="40000"/>
              </a:spcAft>
              <a:buFontTx/>
              <a:buChar char="-"/>
            </a:pPr>
            <a:r>
              <a:rPr lang="en-US" sz="1400" noProof="1" smtClean="0">
                <a:solidFill>
                  <a:srgbClr val="080808"/>
                </a:solidFill>
                <a:latin typeface="Arial"/>
                <a:cs typeface="Arial"/>
              </a:rPr>
              <a:t>Retail, Healthcare, Customer Service, Government</a:t>
            </a:r>
          </a:p>
          <a:p>
            <a:pPr eaLnBrk="1" hangingPunct="1">
              <a:spcAft>
                <a:spcPct val="40000"/>
              </a:spcAft>
            </a:pPr>
            <a:r>
              <a:rPr lang="en-US" sz="1400" noProof="1">
                <a:solidFill>
                  <a:srgbClr val="080808"/>
                </a:solidFill>
                <a:latin typeface="Arial"/>
                <a:cs typeface="Arial"/>
              </a:rPr>
              <a:t> </a:t>
            </a:r>
            <a:r>
              <a:rPr lang="en-US" sz="1400" noProof="1" smtClean="0">
                <a:solidFill>
                  <a:srgbClr val="080808"/>
                </a:solidFill>
                <a:latin typeface="Arial"/>
                <a:cs typeface="Arial"/>
              </a:rPr>
              <a:t>     </a:t>
            </a:r>
          </a:p>
        </p:txBody>
      </p:sp>
      <p:cxnSp>
        <p:nvCxnSpPr>
          <p:cNvPr id="73" name="Gerade Verbindung 35"/>
          <p:cNvCxnSpPr/>
          <p:nvPr/>
        </p:nvCxnSpPr>
        <p:spPr>
          <a:xfrm flipH="1" flipV="1">
            <a:off x="1490528" y="1524000"/>
            <a:ext cx="13220" cy="1406589"/>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Gerade Verbindung 34"/>
          <p:cNvCxnSpPr/>
          <p:nvPr/>
        </p:nvCxnSpPr>
        <p:spPr>
          <a:xfrm flipV="1">
            <a:off x="2952308" y="5110550"/>
            <a:ext cx="1" cy="99853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2" name="Textfeld 38"/>
          <p:cNvSpPr txBox="1">
            <a:spLocks noChangeArrowheads="1"/>
          </p:cNvSpPr>
          <p:nvPr/>
        </p:nvSpPr>
        <p:spPr bwMode="auto">
          <a:xfrm>
            <a:off x="496445" y="4982227"/>
            <a:ext cx="2462655"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688" eaLnBrk="0" hangingPunct="0">
              <a:defRPr>
                <a:solidFill>
                  <a:schemeClr val="tx1"/>
                </a:solidFill>
                <a:latin typeface="Arial" charset="0"/>
                <a:ea typeface="ＭＳ Ｐゴシック" charset="0"/>
                <a:cs typeface="Arial" charset="0"/>
              </a:defRPr>
            </a:lvl1pPr>
            <a:lvl2pPr marL="742950" indent="-285750" defTabSz="801688" eaLnBrk="0" hangingPunct="0">
              <a:defRPr>
                <a:solidFill>
                  <a:schemeClr val="tx1"/>
                </a:solidFill>
                <a:latin typeface="Arial" charset="0"/>
                <a:ea typeface="Arial" charset="0"/>
                <a:cs typeface="Arial" charset="0"/>
              </a:defRPr>
            </a:lvl2pPr>
            <a:lvl3pPr marL="1143000" indent="-228600" defTabSz="801688" eaLnBrk="0" hangingPunct="0">
              <a:defRPr>
                <a:solidFill>
                  <a:schemeClr val="tx1"/>
                </a:solidFill>
                <a:latin typeface="Arial" charset="0"/>
                <a:ea typeface="Arial" charset="0"/>
                <a:cs typeface="Arial" charset="0"/>
              </a:defRPr>
            </a:lvl3pPr>
            <a:lvl4pPr marL="1600200" indent="-228600" defTabSz="801688" eaLnBrk="0" hangingPunct="0">
              <a:defRPr>
                <a:solidFill>
                  <a:schemeClr val="tx1"/>
                </a:solidFill>
                <a:latin typeface="Arial" charset="0"/>
                <a:ea typeface="Arial" charset="0"/>
                <a:cs typeface="Arial" charset="0"/>
              </a:defRPr>
            </a:lvl4pPr>
            <a:lvl5pPr marL="2057400" indent="-228600" defTabSz="801688" eaLnBrk="0" hangingPunct="0">
              <a:defRPr>
                <a:solidFill>
                  <a:schemeClr val="tx1"/>
                </a:solidFill>
                <a:latin typeface="Arial" charset="0"/>
                <a:ea typeface="Arial" charset="0"/>
                <a:cs typeface="Arial" charset="0"/>
              </a:defRPr>
            </a:lvl5pPr>
            <a:lvl6pPr marL="2514600" indent="-228600" defTabSz="80168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80168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80168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801688"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spcAft>
                <a:spcPct val="40000"/>
              </a:spcAft>
            </a:pPr>
            <a:r>
              <a:rPr lang="en-US" sz="1400" b="1" noProof="1" smtClean="0">
                <a:solidFill>
                  <a:srgbClr val="080808"/>
                </a:solidFill>
                <a:latin typeface="Arial"/>
                <a:cs typeface="Arial"/>
              </a:rPr>
              <a:t>2) Departmental Rotation</a:t>
            </a:r>
          </a:p>
          <a:p>
            <a:pPr marL="285750" indent="-285750" algn="r" eaLnBrk="1" hangingPunct="1">
              <a:spcAft>
                <a:spcPct val="40000"/>
              </a:spcAft>
              <a:buFontTx/>
              <a:buChar char="-"/>
            </a:pPr>
            <a:r>
              <a:rPr lang="en-US" sz="1400" noProof="1" smtClean="0">
                <a:solidFill>
                  <a:srgbClr val="080808"/>
                </a:solidFill>
                <a:latin typeface="Arial"/>
                <a:cs typeface="Arial"/>
              </a:rPr>
              <a:t>Period of 2 Years</a:t>
            </a:r>
          </a:p>
          <a:p>
            <a:pPr marL="285750" indent="-285750" algn="r" eaLnBrk="1" hangingPunct="1">
              <a:spcAft>
                <a:spcPct val="40000"/>
              </a:spcAft>
              <a:buFontTx/>
              <a:buChar char="-"/>
            </a:pPr>
            <a:r>
              <a:rPr lang="en-US" sz="1400" noProof="1" smtClean="0">
                <a:solidFill>
                  <a:srgbClr val="080808"/>
                </a:solidFill>
                <a:latin typeface="Arial"/>
                <a:cs typeface="Arial"/>
              </a:rPr>
              <a:t>Finance, HR, Operations</a:t>
            </a:r>
          </a:p>
          <a:p>
            <a:pPr marL="285750" indent="-285750" algn="r" eaLnBrk="1" hangingPunct="1">
              <a:spcAft>
                <a:spcPct val="40000"/>
              </a:spcAft>
              <a:buFontTx/>
              <a:buChar char="-"/>
            </a:pPr>
            <a:r>
              <a:rPr lang="en-US" sz="1400" noProof="1" smtClean="0">
                <a:solidFill>
                  <a:srgbClr val="080808"/>
                </a:solidFill>
                <a:latin typeface="Arial"/>
                <a:cs typeface="Arial"/>
              </a:rPr>
              <a:t>HR Analyst Roles </a:t>
            </a:r>
          </a:p>
        </p:txBody>
      </p:sp>
      <p:cxnSp>
        <p:nvCxnSpPr>
          <p:cNvPr id="87" name="Gerade Verbindung 36"/>
          <p:cNvCxnSpPr/>
          <p:nvPr/>
        </p:nvCxnSpPr>
        <p:spPr>
          <a:xfrm flipH="1" flipV="1">
            <a:off x="4922192" y="1693090"/>
            <a:ext cx="9848" cy="170564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Textfeld 38"/>
          <p:cNvSpPr txBox="1">
            <a:spLocks noChangeArrowheads="1"/>
          </p:cNvSpPr>
          <p:nvPr/>
        </p:nvSpPr>
        <p:spPr bwMode="auto">
          <a:xfrm>
            <a:off x="4932041" y="1541571"/>
            <a:ext cx="2230912" cy="194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688" eaLnBrk="0" hangingPunct="0">
              <a:defRPr>
                <a:solidFill>
                  <a:schemeClr val="tx1"/>
                </a:solidFill>
                <a:latin typeface="Arial" charset="0"/>
                <a:ea typeface="ＭＳ Ｐゴシック" charset="0"/>
                <a:cs typeface="Arial" charset="0"/>
              </a:defRPr>
            </a:lvl1pPr>
            <a:lvl2pPr marL="742950" indent="-285750" defTabSz="801688" eaLnBrk="0" hangingPunct="0">
              <a:defRPr>
                <a:solidFill>
                  <a:schemeClr val="tx1"/>
                </a:solidFill>
                <a:latin typeface="Arial" charset="0"/>
                <a:ea typeface="Arial" charset="0"/>
                <a:cs typeface="Arial" charset="0"/>
              </a:defRPr>
            </a:lvl2pPr>
            <a:lvl3pPr marL="1143000" indent="-228600" defTabSz="801688" eaLnBrk="0" hangingPunct="0">
              <a:defRPr>
                <a:solidFill>
                  <a:schemeClr val="tx1"/>
                </a:solidFill>
                <a:latin typeface="Arial" charset="0"/>
                <a:ea typeface="Arial" charset="0"/>
                <a:cs typeface="Arial" charset="0"/>
              </a:defRPr>
            </a:lvl3pPr>
            <a:lvl4pPr marL="1600200" indent="-228600" defTabSz="801688" eaLnBrk="0" hangingPunct="0">
              <a:defRPr>
                <a:solidFill>
                  <a:schemeClr val="tx1"/>
                </a:solidFill>
                <a:latin typeface="Arial" charset="0"/>
                <a:ea typeface="Arial" charset="0"/>
                <a:cs typeface="Arial" charset="0"/>
              </a:defRPr>
            </a:lvl4pPr>
            <a:lvl5pPr marL="2057400" indent="-228600" defTabSz="801688" eaLnBrk="0" hangingPunct="0">
              <a:defRPr>
                <a:solidFill>
                  <a:schemeClr val="tx1"/>
                </a:solidFill>
                <a:latin typeface="Arial" charset="0"/>
                <a:ea typeface="Arial" charset="0"/>
                <a:cs typeface="Arial" charset="0"/>
              </a:defRPr>
            </a:lvl5pPr>
            <a:lvl6pPr marL="2514600" indent="-228600" defTabSz="80168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80168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80168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801688"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ct val="40000"/>
              </a:spcAft>
            </a:pPr>
            <a:r>
              <a:rPr lang="en-US" sz="1400" b="1" noProof="1" smtClean="0">
                <a:solidFill>
                  <a:srgbClr val="080808"/>
                </a:solidFill>
                <a:latin typeface="Arial"/>
                <a:cs typeface="Arial"/>
              </a:rPr>
              <a:t>3) Overseas Posting</a:t>
            </a:r>
          </a:p>
          <a:p>
            <a:pPr marL="285750" indent="-285750" eaLnBrk="1" hangingPunct="1">
              <a:spcAft>
                <a:spcPct val="40000"/>
              </a:spcAft>
              <a:buFontTx/>
              <a:buChar char="-"/>
            </a:pPr>
            <a:r>
              <a:rPr lang="en-US" sz="1400" noProof="1" smtClean="0">
                <a:solidFill>
                  <a:srgbClr val="080808"/>
                </a:solidFill>
                <a:latin typeface="Arial"/>
                <a:cs typeface="Arial"/>
              </a:rPr>
              <a:t>Period of 3 Years</a:t>
            </a:r>
          </a:p>
          <a:p>
            <a:pPr marL="285750" indent="-285750" eaLnBrk="1" hangingPunct="1">
              <a:spcAft>
                <a:spcPct val="40000"/>
              </a:spcAft>
              <a:buFontTx/>
              <a:buChar char="-"/>
            </a:pPr>
            <a:r>
              <a:rPr lang="en-US" sz="1400" noProof="1" smtClean="0">
                <a:solidFill>
                  <a:srgbClr val="080808"/>
                </a:solidFill>
                <a:latin typeface="Arial"/>
                <a:cs typeface="Arial"/>
              </a:rPr>
              <a:t>Hong Kong, Malaysia, Shanghai</a:t>
            </a:r>
          </a:p>
          <a:p>
            <a:pPr marL="285750" indent="-285750" eaLnBrk="1" hangingPunct="1">
              <a:spcAft>
                <a:spcPct val="40000"/>
              </a:spcAft>
              <a:buFontTx/>
              <a:buChar char="-"/>
            </a:pPr>
            <a:r>
              <a:rPr lang="en-US" sz="1400" noProof="1" smtClean="0">
                <a:solidFill>
                  <a:srgbClr val="080808"/>
                </a:solidFill>
                <a:latin typeface="Arial"/>
                <a:cs typeface="Arial"/>
              </a:rPr>
              <a:t>Management Role or Consultant Role</a:t>
            </a:r>
          </a:p>
          <a:p>
            <a:pPr eaLnBrk="1" hangingPunct="1">
              <a:spcAft>
                <a:spcPct val="40000"/>
              </a:spcAft>
            </a:pPr>
            <a:r>
              <a:rPr lang="en-US" sz="1400" noProof="1">
                <a:solidFill>
                  <a:srgbClr val="080808"/>
                </a:solidFill>
                <a:latin typeface="Arial"/>
                <a:cs typeface="Arial"/>
              </a:rPr>
              <a:t> </a:t>
            </a:r>
            <a:r>
              <a:rPr lang="en-US" sz="1400" noProof="1" smtClean="0">
                <a:solidFill>
                  <a:srgbClr val="080808"/>
                </a:solidFill>
                <a:latin typeface="Arial"/>
                <a:cs typeface="Arial"/>
              </a:rPr>
              <a:t>     </a:t>
            </a:r>
          </a:p>
        </p:txBody>
      </p:sp>
      <p:cxnSp>
        <p:nvCxnSpPr>
          <p:cNvPr id="89" name="Gerade Verbindung 35"/>
          <p:cNvCxnSpPr/>
          <p:nvPr/>
        </p:nvCxnSpPr>
        <p:spPr>
          <a:xfrm flipH="1" flipV="1">
            <a:off x="6934200" y="5292391"/>
            <a:ext cx="5638" cy="93099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2" name="Textfeld 38"/>
          <p:cNvSpPr txBox="1">
            <a:spLocks noChangeArrowheads="1"/>
          </p:cNvSpPr>
          <p:nvPr/>
        </p:nvSpPr>
        <p:spPr bwMode="auto">
          <a:xfrm>
            <a:off x="3389379" y="5377229"/>
            <a:ext cx="3544821" cy="91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688" eaLnBrk="0" hangingPunct="0">
              <a:defRPr>
                <a:solidFill>
                  <a:schemeClr val="tx1"/>
                </a:solidFill>
                <a:latin typeface="Arial" charset="0"/>
                <a:ea typeface="ＭＳ Ｐゴシック" charset="0"/>
                <a:cs typeface="Arial" charset="0"/>
              </a:defRPr>
            </a:lvl1pPr>
            <a:lvl2pPr marL="742950" indent="-285750" defTabSz="801688" eaLnBrk="0" hangingPunct="0">
              <a:defRPr>
                <a:solidFill>
                  <a:schemeClr val="tx1"/>
                </a:solidFill>
                <a:latin typeface="Arial" charset="0"/>
                <a:ea typeface="Arial" charset="0"/>
                <a:cs typeface="Arial" charset="0"/>
              </a:defRPr>
            </a:lvl2pPr>
            <a:lvl3pPr marL="1143000" indent="-228600" defTabSz="801688" eaLnBrk="0" hangingPunct="0">
              <a:defRPr>
                <a:solidFill>
                  <a:schemeClr val="tx1"/>
                </a:solidFill>
                <a:latin typeface="Arial" charset="0"/>
                <a:ea typeface="Arial" charset="0"/>
                <a:cs typeface="Arial" charset="0"/>
              </a:defRPr>
            </a:lvl3pPr>
            <a:lvl4pPr marL="1600200" indent="-228600" defTabSz="801688" eaLnBrk="0" hangingPunct="0">
              <a:defRPr>
                <a:solidFill>
                  <a:schemeClr val="tx1"/>
                </a:solidFill>
                <a:latin typeface="Arial" charset="0"/>
                <a:ea typeface="Arial" charset="0"/>
                <a:cs typeface="Arial" charset="0"/>
              </a:defRPr>
            </a:lvl4pPr>
            <a:lvl5pPr marL="2057400" indent="-228600" defTabSz="801688" eaLnBrk="0" hangingPunct="0">
              <a:defRPr>
                <a:solidFill>
                  <a:schemeClr val="tx1"/>
                </a:solidFill>
                <a:latin typeface="Arial" charset="0"/>
                <a:ea typeface="Arial" charset="0"/>
                <a:cs typeface="Arial" charset="0"/>
              </a:defRPr>
            </a:lvl5pPr>
            <a:lvl6pPr marL="2514600" indent="-228600" defTabSz="80168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80168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80168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801688"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spcAft>
                <a:spcPct val="40000"/>
              </a:spcAft>
            </a:pPr>
            <a:r>
              <a:rPr lang="en-US" sz="1400" b="1" noProof="1" smtClean="0">
                <a:solidFill>
                  <a:srgbClr val="080808"/>
                </a:solidFill>
                <a:latin typeface="Arial"/>
                <a:cs typeface="Arial"/>
              </a:rPr>
              <a:t>4) Carrer Advancement</a:t>
            </a:r>
          </a:p>
          <a:p>
            <a:pPr marL="285750" indent="-285750" algn="r" eaLnBrk="1" hangingPunct="1">
              <a:spcAft>
                <a:spcPct val="40000"/>
              </a:spcAft>
              <a:buFontTx/>
              <a:buChar char="-"/>
            </a:pPr>
            <a:r>
              <a:rPr lang="en-US" sz="1400" noProof="1" smtClean="0">
                <a:solidFill>
                  <a:srgbClr val="080808"/>
                </a:solidFill>
                <a:latin typeface="Arial"/>
                <a:cs typeface="Arial"/>
              </a:rPr>
              <a:t>Departmental Head/ Division Director</a:t>
            </a:r>
          </a:p>
          <a:p>
            <a:pPr marL="285750" indent="-285750" algn="r" eaLnBrk="1" hangingPunct="1">
              <a:spcAft>
                <a:spcPct val="40000"/>
              </a:spcAft>
              <a:buFontTx/>
              <a:buChar char="-"/>
            </a:pPr>
            <a:r>
              <a:rPr lang="en-US" sz="1400" noProof="1" smtClean="0">
                <a:solidFill>
                  <a:srgbClr val="080808"/>
                </a:solidFill>
                <a:latin typeface="Arial"/>
                <a:cs typeface="Arial"/>
              </a:rPr>
              <a:t>Senior Headhunting Associate</a:t>
            </a:r>
          </a:p>
        </p:txBody>
      </p:sp>
      <p:sp>
        <p:nvSpPr>
          <p:cNvPr id="93" name="Textfeld 38"/>
          <p:cNvSpPr txBox="1">
            <a:spLocks noChangeArrowheads="1"/>
          </p:cNvSpPr>
          <p:nvPr/>
        </p:nvSpPr>
        <p:spPr bwMode="auto">
          <a:xfrm>
            <a:off x="11178" y="6148953"/>
            <a:ext cx="37129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688" eaLnBrk="0" hangingPunct="0">
              <a:defRPr>
                <a:solidFill>
                  <a:schemeClr val="tx1"/>
                </a:solidFill>
                <a:latin typeface="Arial" charset="0"/>
                <a:ea typeface="ＭＳ Ｐゴシック" charset="0"/>
                <a:cs typeface="Arial" charset="0"/>
              </a:defRPr>
            </a:lvl1pPr>
            <a:lvl2pPr marL="742950" indent="-285750" defTabSz="801688" eaLnBrk="0" hangingPunct="0">
              <a:defRPr>
                <a:solidFill>
                  <a:schemeClr val="tx1"/>
                </a:solidFill>
                <a:latin typeface="Arial" charset="0"/>
                <a:ea typeface="Arial" charset="0"/>
                <a:cs typeface="Arial" charset="0"/>
              </a:defRPr>
            </a:lvl2pPr>
            <a:lvl3pPr marL="1143000" indent="-228600" defTabSz="801688" eaLnBrk="0" hangingPunct="0">
              <a:defRPr>
                <a:solidFill>
                  <a:schemeClr val="tx1"/>
                </a:solidFill>
                <a:latin typeface="Arial" charset="0"/>
                <a:ea typeface="Arial" charset="0"/>
                <a:cs typeface="Arial" charset="0"/>
              </a:defRPr>
            </a:lvl3pPr>
            <a:lvl4pPr marL="1600200" indent="-228600" defTabSz="801688" eaLnBrk="0" hangingPunct="0">
              <a:defRPr>
                <a:solidFill>
                  <a:schemeClr val="tx1"/>
                </a:solidFill>
                <a:latin typeface="Arial" charset="0"/>
                <a:ea typeface="Arial" charset="0"/>
                <a:cs typeface="Arial" charset="0"/>
              </a:defRPr>
            </a:lvl4pPr>
            <a:lvl5pPr marL="2057400" indent="-228600" defTabSz="801688" eaLnBrk="0" hangingPunct="0">
              <a:defRPr>
                <a:solidFill>
                  <a:schemeClr val="tx1"/>
                </a:solidFill>
                <a:latin typeface="Arial" charset="0"/>
                <a:ea typeface="Arial" charset="0"/>
                <a:cs typeface="Arial" charset="0"/>
              </a:defRPr>
            </a:lvl5pPr>
            <a:lvl6pPr marL="2514600" indent="-228600" defTabSz="80168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80168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80168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801688"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ct val="40000"/>
              </a:spcAft>
            </a:pPr>
            <a:r>
              <a:rPr lang="en-US" sz="1200" i="1" noProof="1" smtClean="0">
                <a:solidFill>
                  <a:srgbClr val="080808"/>
                </a:solidFill>
                <a:latin typeface="Arial"/>
                <a:cs typeface="Arial"/>
              </a:rPr>
              <a:t>*Ongoing mentorship during the program</a:t>
            </a:r>
          </a:p>
        </p:txBody>
      </p:sp>
      <p:pic>
        <p:nvPicPr>
          <p:cNvPr id="94" name="Picture 93"/>
          <p:cNvPicPr>
            <a:picLocks noChangeAspect="1"/>
          </p:cNvPicPr>
          <p:nvPr/>
        </p:nvPicPr>
        <p:blipFill>
          <a:blip r:embed="rId27" cstate="print"/>
          <a:stretch>
            <a:fillRect/>
          </a:stretch>
        </p:blipFill>
        <p:spPr>
          <a:xfrm>
            <a:off x="6542560" y="1461130"/>
            <a:ext cx="2969461" cy="1855913"/>
          </a:xfrm>
          <a:prstGeom prst="rect">
            <a:avLst/>
          </a:prstGeom>
        </p:spPr>
      </p:pic>
      <p:pic>
        <p:nvPicPr>
          <p:cNvPr id="97" name="Picture 96"/>
          <p:cNvPicPr>
            <a:picLocks noChangeAspect="1"/>
          </p:cNvPicPr>
          <p:nvPr/>
        </p:nvPicPr>
        <p:blipFill>
          <a:blip r:embed="rId28" cstate="print"/>
          <a:stretch>
            <a:fillRect/>
          </a:stretch>
        </p:blipFill>
        <p:spPr>
          <a:xfrm>
            <a:off x="7020089" y="5377229"/>
            <a:ext cx="2035011" cy="992461"/>
          </a:xfrm>
          <a:prstGeom prst="rect">
            <a:avLst/>
          </a:prstGeom>
        </p:spPr>
      </p:pic>
      <p:pic>
        <p:nvPicPr>
          <p:cNvPr id="98" name="Picture 97"/>
          <p:cNvPicPr>
            <a:picLocks noChangeAspect="1"/>
          </p:cNvPicPr>
          <p:nvPr/>
        </p:nvPicPr>
        <p:blipFill>
          <a:blip r:embed="rId29" cstate="print"/>
          <a:stretch>
            <a:fillRect/>
          </a:stretch>
        </p:blipFill>
        <p:spPr>
          <a:xfrm>
            <a:off x="256" y="1308098"/>
            <a:ext cx="1462298" cy="1462298"/>
          </a:xfrm>
          <a:prstGeom prst="rect">
            <a:avLst/>
          </a:prstGeom>
        </p:spPr>
      </p:pic>
      <p:sp>
        <p:nvSpPr>
          <p:cNvPr id="43" name="Rectangle 42"/>
          <p:cNvSpPr/>
          <p:nvPr/>
        </p:nvSpPr>
        <p:spPr>
          <a:xfrm>
            <a:off x="0" y="0"/>
            <a:ext cx="9180512" cy="6912768"/>
          </a:xfrm>
          <a:prstGeom prst="rect">
            <a:avLst/>
          </a:prstGeom>
          <a:solidFill>
            <a:schemeClr val="bg1">
              <a:lumMod val="8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Rectangle 43"/>
          <p:cNvSpPr/>
          <p:nvPr/>
        </p:nvSpPr>
        <p:spPr>
          <a:xfrm>
            <a:off x="0" y="2133600"/>
            <a:ext cx="9144000" cy="2362200"/>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45" name="TextBox 44"/>
          <p:cNvSpPr txBox="1"/>
          <p:nvPr/>
        </p:nvSpPr>
        <p:spPr>
          <a:xfrm>
            <a:off x="457200" y="2718375"/>
            <a:ext cx="8229600" cy="1569660"/>
          </a:xfrm>
          <a:prstGeom prst="rect">
            <a:avLst/>
          </a:prstGeom>
          <a:noFill/>
        </p:spPr>
        <p:txBody>
          <a:bodyPr wrap="square" rtlCol="0" anchor="ctr">
            <a:spAutoFit/>
          </a:bodyPr>
          <a:lstStyle/>
          <a:p>
            <a:pPr algn="ctr"/>
            <a:r>
              <a:rPr lang="en-SG" sz="2800" b="1" u="sng" dirty="0" smtClean="0">
                <a:solidFill>
                  <a:schemeClr val="bg1"/>
                </a:solidFill>
                <a:latin typeface="Arial"/>
                <a:ea typeface="Verdana" pitchFamily="34" charset="0"/>
                <a:cs typeface="Arial"/>
              </a:rPr>
              <a:t>Implication:</a:t>
            </a:r>
          </a:p>
          <a:p>
            <a:pPr algn="ctr"/>
            <a:endParaRPr lang="en-SG" sz="2800" b="1" u="sng" dirty="0">
              <a:solidFill>
                <a:schemeClr val="bg1"/>
              </a:solidFill>
              <a:latin typeface="Arial"/>
              <a:ea typeface="Verdana" pitchFamily="34" charset="0"/>
              <a:cs typeface="Arial"/>
            </a:endParaRPr>
          </a:p>
          <a:p>
            <a:pPr algn="ctr"/>
            <a:r>
              <a:rPr lang="en-SG" sz="2000" dirty="0" smtClean="0">
                <a:solidFill>
                  <a:schemeClr val="bg1"/>
                </a:solidFill>
                <a:latin typeface="Arial"/>
                <a:ea typeface="Verdana" pitchFamily="34" charset="0"/>
                <a:cs typeface="Arial"/>
              </a:rPr>
              <a:t>The BGC Consultant Development Program will help retain and develop top talent in the company</a:t>
            </a:r>
            <a:endParaRPr lang="en-SG" sz="2800" b="1" dirty="0" smtClean="0">
              <a:solidFill>
                <a:schemeClr val="bg1"/>
              </a:solidFill>
              <a:latin typeface="+mj-lt"/>
              <a:ea typeface="Verdana" pitchFamily="34" charset="0"/>
              <a:cs typeface="Verdana" pitchFamily="34" charset="0"/>
            </a:endParaRPr>
          </a:p>
        </p:txBody>
      </p:sp>
    </p:spTree>
    <p:extLst>
      <p:ext uri="{BB962C8B-B14F-4D97-AF65-F5344CB8AC3E}">
        <p14:creationId xmlns:p14="http://schemas.microsoft.com/office/powerpoint/2010/main" val="104635273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Creating</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 Greater Work-Life Balance</a:t>
            </a:r>
            <a:endParaRPr lang="en-US" sz="2000" spc="100" dirty="0">
              <a:solidFill>
                <a:schemeClr val="bg1"/>
              </a:solidFill>
              <a:latin typeface="Arial"/>
              <a:cs typeface="Arial"/>
            </a:endParaRPr>
          </a:p>
        </p:txBody>
      </p:sp>
      <p:cxnSp>
        <p:nvCxnSpPr>
          <p:cNvPr id="10" name="Straight Connector 9"/>
          <p:cNvCxnSpPr/>
          <p:nvPr/>
        </p:nvCxnSpPr>
        <p:spPr>
          <a:xfrm>
            <a:off x="4716016" y="1590576"/>
            <a:ext cx="0" cy="432048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0" y="1374552"/>
            <a:ext cx="4644008" cy="3405548"/>
          </a:xfrm>
          <a:prstGeom prst="rect">
            <a:avLst/>
          </a:prstGeom>
          <a:noFill/>
        </p:spPr>
        <p:txBody>
          <a:bodyPr wrap="square" rtlCol="0">
            <a:spAutoFit/>
          </a:bodyPr>
          <a:lstStyle/>
          <a:p>
            <a:pPr algn="ctr"/>
            <a:r>
              <a:rPr lang="en-US" sz="2000" b="1" dirty="0" smtClean="0">
                <a:latin typeface="Arial"/>
                <a:cs typeface="Arial"/>
              </a:rPr>
              <a:t>1) Flexible Working Arrangements</a:t>
            </a:r>
          </a:p>
          <a:p>
            <a:endParaRPr lang="en-US" sz="900" b="1" dirty="0" smtClean="0">
              <a:latin typeface="Arial"/>
              <a:cs typeface="Arial"/>
            </a:endParaRPr>
          </a:p>
          <a:p>
            <a:pPr>
              <a:lnSpc>
                <a:spcPct val="130000"/>
              </a:lnSpc>
            </a:pPr>
            <a:r>
              <a:rPr lang="en-US" sz="1600" dirty="0">
                <a:latin typeface="Arial"/>
                <a:cs typeface="Arial"/>
              </a:rPr>
              <a:t>  </a:t>
            </a:r>
            <a:r>
              <a:rPr lang="en-US" dirty="0" smtClean="0">
                <a:latin typeface="Arial"/>
                <a:cs typeface="Arial"/>
              </a:rPr>
              <a:t> </a:t>
            </a:r>
            <a:r>
              <a:rPr lang="en-US" b="1" u="sng" dirty="0" smtClean="0">
                <a:latin typeface="Arial"/>
                <a:cs typeface="Arial"/>
              </a:rPr>
              <a:t>What is it? </a:t>
            </a:r>
          </a:p>
          <a:p>
            <a:pPr marL="285750" indent="-285750">
              <a:lnSpc>
                <a:spcPct val="130000"/>
              </a:lnSpc>
              <a:buFont typeface="Wingdings" charset="2"/>
              <a:buChar char="§"/>
            </a:pPr>
            <a:r>
              <a:rPr lang="en-US" dirty="0" smtClean="0">
                <a:latin typeface="Arial"/>
                <a:cs typeface="Arial"/>
              </a:rPr>
              <a:t>For 30% of the company’s top performers </a:t>
            </a:r>
          </a:p>
          <a:p>
            <a:pPr marL="285750" indent="-285750">
              <a:lnSpc>
                <a:spcPct val="130000"/>
              </a:lnSpc>
              <a:buFont typeface="Wingdings" charset="2"/>
              <a:buChar char="§"/>
            </a:pPr>
            <a:r>
              <a:rPr lang="en-US" dirty="0" smtClean="0">
                <a:latin typeface="Arial"/>
                <a:cs typeface="Arial"/>
              </a:rPr>
              <a:t>Give employees more freedom to plan their schedules accordingly as long as they hit their monthly sales targets</a:t>
            </a:r>
          </a:p>
          <a:p>
            <a:pPr marL="285750" indent="-285750">
              <a:lnSpc>
                <a:spcPct val="130000"/>
              </a:lnSpc>
              <a:buFont typeface="Wingdings" charset="2"/>
              <a:buChar char="§"/>
            </a:pPr>
            <a:r>
              <a:rPr lang="en-US" dirty="0" smtClean="0">
                <a:latin typeface="Arial"/>
                <a:cs typeface="Arial"/>
              </a:rPr>
              <a:t>Allows for greater balancing of external commitments</a:t>
            </a:r>
          </a:p>
        </p:txBody>
      </p:sp>
      <p:sp>
        <p:nvSpPr>
          <p:cNvPr id="12" name="TextBox 11"/>
          <p:cNvSpPr txBox="1"/>
          <p:nvPr/>
        </p:nvSpPr>
        <p:spPr>
          <a:xfrm>
            <a:off x="4823520" y="1374552"/>
            <a:ext cx="3939480" cy="3405548"/>
          </a:xfrm>
          <a:prstGeom prst="rect">
            <a:avLst/>
          </a:prstGeom>
          <a:noFill/>
        </p:spPr>
        <p:txBody>
          <a:bodyPr wrap="square" rtlCol="0">
            <a:spAutoFit/>
          </a:bodyPr>
          <a:lstStyle/>
          <a:p>
            <a:pPr algn="ctr"/>
            <a:r>
              <a:rPr lang="en-US" sz="2000" b="1" dirty="0" smtClean="0">
                <a:latin typeface="Arial"/>
                <a:cs typeface="Arial"/>
              </a:rPr>
              <a:t>2) Work from Home Initiatives</a:t>
            </a:r>
          </a:p>
          <a:p>
            <a:endParaRPr lang="en-US" sz="900" b="1" dirty="0" smtClean="0">
              <a:latin typeface="Arial"/>
              <a:cs typeface="Arial"/>
            </a:endParaRPr>
          </a:p>
          <a:p>
            <a:pPr>
              <a:lnSpc>
                <a:spcPct val="130000"/>
              </a:lnSpc>
            </a:pPr>
            <a:r>
              <a:rPr lang="en-US" b="1" dirty="0" smtClean="0">
                <a:latin typeface="Arial"/>
                <a:cs typeface="Arial"/>
              </a:rPr>
              <a:t>  </a:t>
            </a:r>
            <a:r>
              <a:rPr lang="en-US" b="1" u="sng" dirty="0" smtClean="0">
                <a:latin typeface="Arial"/>
                <a:cs typeface="Arial"/>
              </a:rPr>
              <a:t>What is it?</a:t>
            </a:r>
          </a:p>
          <a:p>
            <a:pPr marL="285750" indent="-285750">
              <a:lnSpc>
                <a:spcPct val="130000"/>
              </a:lnSpc>
              <a:buFont typeface="Wingdings" charset="2"/>
              <a:buChar char="§"/>
            </a:pPr>
            <a:r>
              <a:rPr lang="en-US" dirty="0" smtClean="0">
                <a:latin typeface="Arial"/>
                <a:cs typeface="Arial"/>
              </a:rPr>
              <a:t>For employees who are married and planning to start a family</a:t>
            </a:r>
          </a:p>
          <a:p>
            <a:pPr marL="285750" indent="-285750">
              <a:lnSpc>
                <a:spcPct val="130000"/>
              </a:lnSpc>
              <a:buFont typeface="Wingdings" charset="2"/>
              <a:buChar char="§"/>
            </a:pPr>
            <a:r>
              <a:rPr lang="en-US" dirty="0" smtClean="0">
                <a:latin typeface="Arial"/>
                <a:cs typeface="Arial"/>
              </a:rPr>
              <a:t>Allow such employees to work from home as long as they meet their monthly sales targets</a:t>
            </a:r>
          </a:p>
          <a:p>
            <a:pPr>
              <a:lnSpc>
                <a:spcPct val="130000"/>
              </a:lnSpc>
            </a:pPr>
            <a:endParaRPr lang="en-US" dirty="0" smtClean="0">
              <a:latin typeface="Arial"/>
              <a:cs typeface="Arial"/>
            </a:endParaRPr>
          </a:p>
          <a:p>
            <a:pPr marL="285750" indent="-285750">
              <a:lnSpc>
                <a:spcPct val="130000"/>
              </a:lnSpc>
              <a:buFont typeface="Wingdings" charset="2"/>
              <a:buChar char="§"/>
            </a:pPr>
            <a:endParaRPr lang="en-US" dirty="0">
              <a:latin typeface="Arial"/>
              <a:cs typeface="Arial"/>
            </a:endParaRPr>
          </a:p>
        </p:txBody>
      </p:sp>
      <p:pic>
        <p:nvPicPr>
          <p:cNvPr id="3" name="Picture 2"/>
          <p:cNvPicPr>
            <a:picLocks noChangeAspect="1"/>
          </p:cNvPicPr>
          <p:nvPr/>
        </p:nvPicPr>
        <p:blipFill>
          <a:blip r:embed="rId4" cstate="print"/>
          <a:stretch>
            <a:fillRect/>
          </a:stretch>
        </p:blipFill>
        <p:spPr>
          <a:xfrm>
            <a:off x="686123" y="4780100"/>
            <a:ext cx="3352477" cy="1442386"/>
          </a:xfrm>
          <a:prstGeom prst="rect">
            <a:avLst/>
          </a:prstGeom>
        </p:spPr>
      </p:pic>
      <p:pic>
        <p:nvPicPr>
          <p:cNvPr id="13" name="Picture 12"/>
          <p:cNvPicPr>
            <a:picLocks noChangeAspect="1"/>
          </p:cNvPicPr>
          <p:nvPr/>
        </p:nvPicPr>
        <p:blipFill>
          <a:blip r:embed="rId5" cstate="print"/>
          <a:stretch>
            <a:fillRect/>
          </a:stretch>
        </p:blipFill>
        <p:spPr>
          <a:xfrm>
            <a:off x="5540193" y="4152386"/>
            <a:ext cx="2788013" cy="2070100"/>
          </a:xfrm>
          <a:prstGeom prst="roundRect">
            <a:avLst>
              <a:gd name="adj" fmla="val 8594"/>
            </a:avLst>
          </a:prstGeom>
          <a:solidFill>
            <a:srgbClr val="FFFFFF">
              <a:shade val="85000"/>
            </a:srgbClr>
          </a:solidFill>
          <a:ln>
            <a:noFill/>
          </a:ln>
          <a:effectLst/>
        </p:spPr>
      </p:pic>
      <p:sp>
        <p:nvSpPr>
          <p:cNvPr id="15" name="TextBox 14"/>
          <p:cNvSpPr txBox="1"/>
          <p:nvPr/>
        </p:nvSpPr>
        <p:spPr>
          <a:xfrm>
            <a:off x="5410200" y="6410320"/>
            <a:ext cx="22860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Recommendations</a:t>
            </a:r>
            <a:endParaRPr lang="en-SG" b="1" dirty="0">
              <a:latin typeface="Arial"/>
              <a:cs typeface="Arial"/>
            </a:endParaRPr>
          </a:p>
        </p:txBody>
      </p:sp>
      <p:sp>
        <p:nvSpPr>
          <p:cNvPr id="16" name="TextBox 15"/>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7" name="Rectangle 16"/>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8" name="TextBox 17"/>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19" name="TextBox 18"/>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34345813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Creating</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 Greater Work-Life Balance</a:t>
            </a:r>
            <a:endParaRPr lang="en-US" sz="2000" spc="100" dirty="0">
              <a:solidFill>
                <a:schemeClr val="bg1"/>
              </a:solidFill>
              <a:latin typeface="Arial"/>
              <a:cs typeface="Arial"/>
            </a:endParaRPr>
          </a:p>
        </p:txBody>
      </p:sp>
      <p:sp>
        <p:nvSpPr>
          <p:cNvPr id="11" name="TextBox 10"/>
          <p:cNvSpPr txBox="1"/>
          <p:nvPr/>
        </p:nvSpPr>
        <p:spPr>
          <a:xfrm>
            <a:off x="266700" y="1374552"/>
            <a:ext cx="8077200" cy="2325252"/>
          </a:xfrm>
          <a:prstGeom prst="rect">
            <a:avLst/>
          </a:prstGeom>
          <a:noFill/>
        </p:spPr>
        <p:txBody>
          <a:bodyPr wrap="square" rtlCol="0">
            <a:spAutoFit/>
          </a:bodyPr>
          <a:lstStyle/>
          <a:p>
            <a:r>
              <a:rPr lang="en-US" sz="2000" b="1" dirty="0" smtClean="0">
                <a:latin typeface="Arial"/>
                <a:cs typeface="Arial"/>
              </a:rPr>
              <a:t>Flexible Working and Work from Home Initiatives</a:t>
            </a:r>
          </a:p>
          <a:p>
            <a:endParaRPr lang="en-US" sz="900" b="1" dirty="0" smtClean="0">
              <a:latin typeface="Arial"/>
              <a:cs typeface="Arial"/>
            </a:endParaRPr>
          </a:p>
          <a:p>
            <a:pPr>
              <a:lnSpc>
                <a:spcPct val="130000"/>
              </a:lnSpc>
            </a:pPr>
            <a:r>
              <a:rPr lang="en-US" b="1" u="sng" dirty="0" smtClean="0">
                <a:latin typeface="Arial"/>
                <a:cs typeface="Arial"/>
              </a:rPr>
              <a:t>How is it implemented?</a:t>
            </a:r>
          </a:p>
          <a:p>
            <a:pPr marL="285750" indent="-285750">
              <a:lnSpc>
                <a:spcPct val="130000"/>
              </a:lnSpc>
              <a:buFont typeface="Wingdings" charset="2"/>
              <a:buChar char="§"/>
            </a:pPr>
            <a:r>
              <a:rPr lang="en-US" b="1" dirty="0" smtClean="0">
                <a:latin typeface="Arial"/>
                <a:cs typeface="Arial"/>
              </a:rPr>
              <a:t>Step 1: </a:t>
            </a:r>
            <a:r>
              <a:rPr lang="en-US" dirty="0" smtClean="0">
                <a:latin typeface="Arial"/>
                <a:cs typeface="Arial"/>
              </a:rPr>
              <a:t>Probation period for first 6 months</a:t>
            </a:r>
          </a:p>
          <a:p>
            <a:pPr marL="285750" indent="-285750">
              <a:lnSpc>
                <a:spcPct val="130000"/>
              </a:lnSpc>
              <a:buFont typeface="Wingdings" charset="2"/>
              <a:buChar char="§"/>
            </a:pPr>
            <a:r>
              <a:rPr lang="en-US" b="1" dirty="0" smtClean="0">
                <a:latin typeface="Arial"/>
                <a:cs typeface="Arial"/>
              </a:rPr>
              <a:t>Step 2: </a:t>
            </a:r>
            <a:r>
              <a:rPr lang="en-US" dirty="0" smtClean="0">
                <a:latin typeface="Arial"/>
                <a:cs typeface="Arial"/>
              </a:rPr>
              <a:t>Review on employee performance is conducted after 6 months</a:t>
            </a:r>
          </a:p>
          <a:p>
            <a:pPr marL="285750" indent="-285750">
              <a:lnSpc>
                <a:spcPct val="130000"/>
              </a:lnSpc>
              <a:buFont typeface="Wingdings" charset="2"/>
              <a:buChar char="§"/>
            </a:pPr>
            <a:r>
              <a:rPr lang="en-US" b="1" dirty="0" smtClean="0">
                <a:latin typeface="Arial"/>
                <a:cs typeface="Arial"/>
              </a:rPr>
              <a:t>Step 3:</a:t>
            </a:r>
            <a:r>
              <a:rPr lang="en-US" dirty="0" smtClean="0">
                <a:latin typeface="Arial"/>
                <a:cs typeface="Arial"/>
              </a:rPr>
              <a:t> Adjustments and fine-tuning of policies are made</a:t>
            </a:r>
          </a:p>
          <a:p>
            <a:pPr marL="285750" indent="-285750">
              <a:lnSpc>
                <a:spcPct val="130000"/>
              </a:lnSpc>
              <a:buFont typeface="Wingdings" charset="2"/>
              <a:buChar char="§"/>
            </a:pPr>
            <a:r>
              <a:rPr lang="en-US" b="1" dirty="0" smtClean="0">
                <a:latin typeface="Arial"/>
                <a:cs typeface="Arial"/>
              </a:rPr>
              <a:t>Step 4: </a:t>
            </a:r>
            <a:r>
              <a:rPr lang="en-US" dirty="0" smtClean="0">
                <a:latin typeface="Arial"/>
                <a:cs typeface="Arial"/>
              </a:rPr>
              <a:t>Continuous review and fine-tuning of policies every 6 months </a:t>
            </a:r>
            <a:endParaRPr lang="en-US" b="1" dirty="0" smtClean="0">
              <a:latin typeface="Arial"/>
              <a:cs typeface="Arial"/>
            </a:endParaRPr>
          </a:p>
        </p:txBody>
      </p:sp>
      <p:pic>
        <p:nvPicPr>
          <p:cNvPr id="2" name="Picture 1"/>
          <p:cNvPicPr>
            <a:picLocks noChangeAspect="1"/>
          </p:cNvPicPr>
          <p:nvPr/>
        </p:nvPicPr>
        <p:blipFill>
          <a:blip r:embed="rId4" cstate="print"/>
          <a:stretch>
            <a:fillRect/>
          </a:stretch>
        </p:blipFill>
        <p:spPr>
          <a:xfrm>
            <a:off x="5727700" y="3897694"/>
            <a:ext cx="3009900" cy="2006009"/>
          </a:xfrm>
          <a:prstGeom prst="roundRect">
            <a:avLst>
              <a:gd name="adj" fmla="val 8594"/>
            </a:avLst>
          </a:prstGeom>
          <a:solidFill>
            <a:srgbClr val="FFFFFF">
              <a:shade val="85000"/>
            </a:srgbClr>
          </a:solidFill>
          <a:ln>
            <a:noFill/>
          </a:ln>
          <a:effectLst/>
        </p:spPr>
      </p:pic>
      <p:pic>
        <p:nvPicPr>
          <p:cNvPr id="6" name="Picture 5"/>
          <p:cNvPicPr>
            <a:picLocks noChangeAspect="1"/>
          </p:cNvPicPr>
          <p:nvPr/>
        </p:nvPicPr>
        <p:blipFill>
          <a:blip r:embed="rId5" cstate="print"/>
          <a:stretch>
            <a:fillRect/>
          </a:stretch>
        </p:blipFill>
        <p:spPr>
          <a:xfrm>
            <a:off x="419100" y="3897694"/>
            <a:ext cx="3014339" cy="2006009"/>
          </a:xfrm>
          <a:prstGeom prst="roundRect">
            <a:avLst>
              <a:gd name="adj" fmla="val 8594"/>
            </a:avLst>
          </a:prstGeom>
          <a:solidFill>
            <a:srgbClr val="FFFFFF">
              <a:shade val="85000"/>
            </a:srgbClr>
          </a:solidFill>
          <a:ln>
            <a:noFill/>
          </a:ln>
          <a:effectLst/>
        </p:spPr>
      </p:pic>
      <p:sp>
        <p:nvSpPr>
          <p:cNvPr id="12" name="TextBox 11"/>
          <p:cNvSpPr txBox="1"/>
          <p:nvPr/>
        </p:nvSpPr>
        <p:spPr>
          <a:xfrm>
            <a:off x="5410200" y="6410320"/>
            <a:ext cx="22860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Recommendations</a:t>
            </a:r>
            <a:endParaRPr lang="en-SG" b="1" dirty="0">
              <a:latin typeface="Arial"/>
              <a:cs typeface="Arial"/>
            </a:endParaRPr>
          </a:p>
        </p:txBody>
      </p:sp>
      <p:sp>
        <p:nvSpPr>
          <p:cNvPr id="13" name="TextBox 12"/>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4" name="Rectangle 13"/>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5" name="TextBox 14"/>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16" name="TextBox 15"/>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58933038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Creating</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 Greater Work-Life Balance</a:t>
            </a:r>
            <a:endParaRPr lang="en-US" sz="2000" spc="100" dirty="0">
              <a:solidFill>
                <a:schemeClr val="bg1"/>
              </a:solidFill>
              <a:latin typeface="Arial"/>
              <a:cs typeface="Arial"/>
            </a:endParaRPr>
          </a:p>
        </p:txBody>
      </p:sp>
      <p:sp>
        <p:nvSpPr>
          <p:cNvPr id="11" name="TextBox 10"/>
          <p:cNvSpPr txBox="1"/>
          <p:nvPr/>
        </p:nvSpPr>
        <p:spPr>
          <a:xfrm>
            <a:off x="266700" y="1374552"/>
            <a:ext cx="8077200" cy="2325252"/>
          </a:xfrm>
          <a:prstGeom prst="rect">
            <a:avLst/>
          </a:prstGeom>
          <a:noFill/>
        </p:spPr>
        <p:txBody>
          <a:bodyPr wrap="square" rtlCol="0">
            <a:spAutoFit/>
          </a:bodyPr>
          <a:lstStyle/>
          <a:p>
            <a:r>
              <a:rPr lang="en-US" sz="2000" b="1" dirty="0" smtClean="0">
                <a:latin typeface="Arial"/>
                <a:cs typeface="Arial"/>
              </a:rPr>
              <a:t>Flexible Working and Work from Home Initiatives</a:t>
            </a:r>
          </a:p>
          <a:p>
            <a:endParaRPr lang="en-US" sz="900" b="1" dirty="0" smtClean="0">
              <a:latin typeface="Arial"/>
              <a:cs typeface="Arial"/>
            </a:endParaRPr>
          </a:p>
          <a:p>
            <a:pPr>
              <a:lnSpc>
                <a:spcPct val="130000"/>
              </a:lnSpc>
            </a:pPr>
            <a:r>
              <a:rPr lang="en-US" b="1" u="sng" dirty="0" smtClean="0">
                <a:latin typeface="Arial"/>
                <a:cs typeface="Arial"/>
              </a:rPr>
              <a:t>How is it implemented?</a:t>
            </a:r>
          </a:p>
          <a:p>
            <a:pPr marL="285750" indent="-285750">
              <a:lnSpc>
                <a:spcPct val="130000"/>
              </a:lnSpc>
              <a:buFont typeface="Wingdings" charset="2"/>
              <a:buChar char="§"/>
            </a:pPr>
            <a:r>
              <a:rPr lang="en-US" b="1" dirty="0" smtClean="0">
                <a:latin typeface="Arial"/>
                <a:cs typeface="Arial"/>
              </a:rPr>
              <a:t>Step 1: </a:t>
            </a:r>
            <a:r>
              <a:rPr lang="en-US" dirty="0" smtClean="0">
                <a:latin typeface="Arial"/>
                <a:cs typeface="Arial"/>
              </a:rPr>
              <a:t>Probation period for first 6 months</a:t>
            </a:r>
          </a:p>
          <a:p>
            <a:pPr marL="285750" indent="-285750">
              <a:lnSpc>
                <a:spcPct val="130000"/>
              </a:lnSpc>
              <a:buFont typeface="Wingdings" charset="2"/>
              <a:buChar char="§"/>
            </a:pPr>
            <a:r>
              <a:rPr lang="en-US" b="1" dirty="0" smtClean="0">
                <a:latin typeface="Arial"/>
                <a:cs typeface="Arial"/>
              </a:rPr>
              <a:t>Step 2: </a:t>
            </a:r>
            <a:r>
              <a:rPr lang="en-US" dirty="0" smtClean="0">
                <a:latin typeface="Arial"/>
                <a:cs typeface="Arial"/>
              </a:rPr>
              <a:t>Review on employee performance is conducted after 6 months</a:t>
            </a:r>
          </a:p>
          <a:p>
            <a:pPr marL="285750" indent="-285750">
              <a:lnSpc>
                <a:spcPct val="130000"/>
              </a:lnSpc>
              <a:buFont typeface="Wingdings" charset="2"/>
              <a:buChar char="§"/>
            </a:pPr>
            <a:r>
              <a:rPr lang="en-US" b="1" dirty="0" smtClean="0">
                <a:latin typeface="Arial"/>
                <a:cs typeface="Arial"/>
              </a:rPr>
              <a:t>Step 3:</a:t>
            </a:r>
            <a:r>
              <a:rPr lang="en-US" dirty="0" smtClean="0">
                <a:latin typeface="Arial"/>
                <a:cs typeface="Arial"/>
              </a:rPr>
              <a:t> Adjustments and fine-tuning of policies are made</a:t>
            </a:r>
          </a:p>
          <a:p>
            <a:pPr marL="285750" indent="-285750">
              <a:lnSpc>
                <a:spcPct val="130000"/>
              </a:lnSpc>
              <a:buFont typeface="Wingdings" charset="2"/>
              <a:buChar char="§"/>
            </a:pPr>
            <a:r>
              <a:rPr lang="en-US" b="1" dirty="0" smtClean="0">
                <a:latin typeface="Arial"/>
                <a:cs typeface="Arial"/>
              </a:rPr>
              <a:t>Step 4: </a:t>
            </a:r>
            <a:r>
              <a:rPr lang="en-US" dirty="0" smtClean="0">
                <a:latin typeface="Arial"/>
                <a:cs typeface="Arial"/>
              </a:rPr>
              <a:t>Continuous review and fine-tuning of policies every 6 months </a:t>
            </a:r>
            <a:endParaRPr lang="en-US" b="1" dirty="0" smtClean="0">
              <a:latin typeface="Arial"/>
              <a:cs typeface="Arial"/>
            </a:endParaRPr>
          </a:p>
        </p:txBody>
      </p:sp>
      <p:pic>
        <p:nvPicPr>
          <p:cNvPr id="2" name="Picture 1"/>
          <p:cNvPicPr>
            <a:picLocks noChangeAspect="1"/>
          </p:cNvPicPr>
          <p:nvPr/>
        </p:nvPicPr>
        <p:blipFill>
          <a:blip r:embed="rId4" cstate="print"/>
          <a:stretch>
            <a:fillRect/>
          </a:stretch>
        </p:blipFill>
        <p:spPr>
          <a:xfrm>
            <a:off x="5727700" y="3897694"/>
            <a:ext cx="3009900" cy="2006009"/>
          </a:xfrm>
          <a:prstGeom prst="roundRect">
            <a:avLst>
              <a:gd name="adj" fmla="val 8594"/>
            </a:avLst>
          </a:prstGeom>
          <a:solidFill>
            <a:srgbClr val="FFFFFF">
              <a:shade val="85000"/>
            </a:srgbClr>
          </a:solidFill>
          <a:ln>
            <a:noFill/>
          </a:ln>
          <a:effectLst/>
        </p:spPr>
      </p:pic>
      <p:pic>
        <p:nvPicPr>
          <p:cNvPr id="6" name="Picture 5"/>
          <p:cNvPicPr>
            <a:picLocks noChangeAspect="1"/>
          </p:cNvPicPr>
          <p:nvPr/>
        </p:nvPicPr>
        <p:blipFill>
          <a:blip r:embed="rId5" cstate="print"/>
          <a:stretch>
            <a:fillRect/>
          </a:stretch>
        </p:blipFill>
        <p:spPr>
          <a:xfrm>
            <a:off x="419100" y="3897694"/>
            <a:ext cx="3014339" cy="2006009"/>
          </a:xfrm>
          <a:prstGeom prst="roundRect">
            <a:avLst>
              <a:gd name="adj" fmla="val 8594"/>
            </a:avLst>
          </a:prstGeom>
          <a:solidFill>
            <a:srgbClr val="FFFFFF">
              <a:shade val="85000"/>
            </a:srgbClr>
          </a:solidFill>
          <a:ln>
            <a:noFill/>
          </a:ln>
          <a:effectLst/>
        </p:spPr>
      </p:pic>
      <p:sp>
        <p:nvSpPr>
          <p:cNvPr id="10" name="Rectangle 9"/>
          <p:cNvSpPr/>
          <p:nvPr/>
        </p:nvSpPr>
        <p:spPr>
          <a:xfrm>
            <a:off x="0" y="0"/>
            <a:ext cx="9180512" cy="6912768"/>
          </a:xfrm>
          <a:prstGeom prst="rect">
            <a:avLst/>
          </a:prstGeom>
          <a:solidFill>
            <a:schemeClr val="bg1">
              <a:lumMod val="8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p:cNvSpPr/>
          <p:nvPr/>
        </p:nvSpPr>
        <p:spPr>
          <a:xfrm>
            <a:off x="0" y="2133600"/>
            <a:ext cx="9144000" cy="2362200"/>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13" name="TextBox 12"/>
          <p:cNvSpPr txBox="1"/>
          <p:nvPr/>
        </p:nvSpPr>
        <p:spPr>
          <a:xfrm>
            <a:off x="457200" y="2718375"/>
            <a:ext cx="8229600" cy="1569660"/>
          </a:xfrm>
          <a:prstGeom prst="rect">
            <a:avLst/>
          </a:prstGeom>
          <a:noFill/>
        </p:spPr>
        <p:txBody>
          <a:bodyPr wrap="square" rtlCol="0" anchor="ctr">
            <a:spAutoFit/>
          </a:bodyPr>
          <a:lstStyle/>
          <a:p>
            <a:pPr algn="ctr"/>
            <a:r>
              <a:rPr lang="en-SG" sz="2800" b="1" u="sng" dirty="0" smtClean="0">
                <a:solidFill>
                  <a:schemeClr val="bg1"/>
                </a:solidFill>
                <a:latin typeface="Arial"/>
                <a:ea typeface="Verdana" pitchFamily="34" charset="0"/>
                <a:cs typeface="Arial"/>
              </a:rPr>
              <a:t>Implication:</a:t>
            </a:r>
          </a:p>
          <a:p>
            <a:pPr algn="ctr"/>
            <a:endParaRPr lang="en-SG" sz="2800" b="1" u="sng" dirty="0">
              <a:solidFill>
                <a:schemeClr val="bg1"/>
              </a:solidFill>
              <a:latin typeface="Arial"/>
              <a:ea typeface="Verdana" pitchFamily="34" charset="0"/>
              <a:cs typeface="Arial"/>
            </a:endParaRPr>
          </a:p>
          <a:p>
            <a:pPr algn="ctr"/>
            <a:r>
              <a:rPr lang="en-SG" sz="2000" dirty="0" smtClean="0">
                <a:solidFill>
                  <a:schemeClr val="bg1"/>
                </a:solidFill>
                <a:latin typeface="Arial"/>
                <a:ea typeface="Verdana" pitchFamily="34" charset="0"/>
                <a:cs typeface="Arial"/>
              </a:rPr>
              <a:t>Greater work-life balance helps increases quality of work life and helps reduces the turnover rate for BGC</a:t>
            </a:r>
            <a:endParaRPr lang="en-SG" sz="2800" b="1" dirty="0" smtClean="0">
              <a:solidFill>
                <a:schemeClr val="bg1"/>
              </a:solidFill>
              <a:latin typeface="+mj-lt"/>
              <a:ea typeface="Verdana" pitchFamily="34" charset="0"/>
              <a:cs typeface="Verdana" pitchFamily="34" charset="0"/>
            </a:endParaRPr>
          </a:p>
        </p:txBody>
      </p:sp>
    </p:spTree>
    <p:extLst>
      <p:ext uri="{BB962C8B-B14F-4D97-AF65-F5344CB8AC3E}">
        <p14:creationId xmlns:p14="http://schemas.microsoft.com/office/powerpoint/2010/main" val="347459982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Implementation Timeline</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How is it going to be carried out</a:t>
            </a:r>
            <a:endParaRPr lang="en-US" sz="2000" spc="100" dirty="0">
              <a:solidFill>
                <a:schemeClr val="bg1"/>
              </a:solidFill>
              <a:latin typeface="Arial"/>
              <a:cs typeface="Arial"/>
            </a:endParaRPr>
          </a:p>
        </p:txBody>
      </p:sp>
      <p:sp>
        <p:nvSpPr>
          <p:cNvPr id="12" name="TextBox 11"/>
          <p:cNvSpPr txBox="1"/>
          <p:nvPr/>
        </p:nvSpPr>
        <p:spPr>
          <a:xfrm>
            <a:off x="5410200" y="6410320"/>
            <a:ext cx="22860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Recommendations</a:t>
            </a:r>
            <a:endParaRPr lang="en-SG" b="1" dirty="0">
              <a:latin typeface="Arial"/>
              <a:cs typeface="Arial"/>
            </a:endParaRPr>
          </a:p>
        </p:txBody>
      </p:sp>
      <p:sp>
        <p:nvSpPr>
          <p:cNvPr id="13" name="TextBox 12"/>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4" name="Rectangle 13"/>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5" name="TextBox 14"/>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19" name="Rounded Rectangle 18"/>
          <p:cNvSpPr/>
          <p:nvPr/>
        </p:nvSpPr>
        <p:spPr>
          <a:xfrm>
            <a:off x="152400" y="2057400"/>
            <a:ext cx="1905000" cy="1143000"/>
          </a:xfrm>
          <a:prstGeom prst="roundRect">
            <a:avLst/>
          </a:prstGeom>
          <a:solidFill>
            <a:schemeClr val="accent6">
              <a:lumMod val="50000"/>
            </a:schemeClr>
          </a:solidFill>
          <a:ln w="38100" cmpd="sng">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4000" b="1" u="sng" dirty="0" smtClean="0">
                <a:solidFill>
                  <a:schemeClr val="bg1"/>
                </a:solidFill>
                <a:latin typeface="Arial"/>
                <a:cs typeface="Arial"/>
              </a:rPr>
              <a:t>B</a:t>
            </a:r>
            <a:r>
              <a:rPr lang="en-US" sz="2000" b="1" dirty="0" smtClean="0">
                <a:solidFill>
                  <a:schemeClr val="bg1"/>
                </a:solidFill>
                <a:latin typeface="Arial"/>
                <a:cs typeface="Arial"/>
              </a:rPr>
              <a:t>uilding</a:t>
            </a:r>
            <a:endParaRPr lang="en-US" sz="2000" b="1" dirty="0">
              <a:solidFill>
                <a:schemeClr val="bg1"/>
              </a:solidFill>
              <a:latin typeface="Arial"/>
              <a:cs typeface="Arial"/>
            </a:endParaRPr>
          </a:p>
        </p:txBody>
      </p:sp>
      <p:sp>
        <p:nvSpPr>
          <p:cNvPr id="20" name="Rounded Rectangle 19"/>
          <p:cNvSpPr/>
          <p:nvPr/>
        </p:nvSpPr>
        <p:spPr>
          <a:xfrm>
            <a:off x="152400" y="3505200"/>
            <a:ext cx="1905000" cy="1066800"/>
          </a:xfrm>
          <a:prstGeom prst="roundRect">
            <a:avLst/>
          </a:prstGeom>
          <a:solidFill>
            <a:schemeClr val="accent5">
              <a:lumMod val="75000"/>
            </a:schemeClr>
          </a:solidFill>
          <a:ln w="38100" cmpd="sng">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4000" b="1" u="sng" dirty="0" smtClean="0">
                <a:solidFill>
                  <a:schemeClr val="bg1"/>
                </a:solidFill>
                <a:latin typeface="Arial"/>
                <a:cs typeface="Arial"/>
              </a:rPr>
              <a:t>G</a:t>
            </a:r>
            <a:r>
              <a:rPr lang="en-US" sz="2000" b="1" dirty="0" smtClean="0">
                <a:solidFill>
                  <a:schemeClr val="bg1"/>
                </a:solidFill>
                <a:latin typeface="Arial"/>
                <a:cs typeface="Arial"/>
              </a:rPr>
              <a:t>rowing</a:t>
            </a:r>
            <a:endParaRPr lang="en-US" sz="2000" b="1" dirty="0">
              <a:solidFill>
                <a:schemeClr val="bg1"/>
              </a:solidFill>
              <a:latin typeface="Arial"/>
              <a:cs typeface="Arial"/>
            </a:endParaRPr>
          </a:p>
        </p:txBody>
      </p:sp>
      <p:sp>
        <p:nvSpPr>
          <p:cNvPr id="21" name="Rounded Rectangle 20"/>
          <p:cNvSpPr/>
          <p:nvPr/>
        </p:nvSpPr>
        <p:spPr>
          <a:xfrm>
            <a:off x="152400" y="4876800"/>
            <a:ext cx="1905000" cy="1143000"/>
          </a:xfrm>
          <a:prstGeom prst="roundRect">
            <a:avLst/>
          </a:prstGeom>
          <a:solidFill>
            <a:schemeClr val="accent4">
              <a:lumMod val="50000"/>
            </a:schemeClr>
          </a:solidFill>
          <a:ln w="38100" cmpd="sng">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4000" b="1" u="sng" dirty="0" smtClean="0">
                <a:solidFill>
                  <a:schemeClr val="bg1"/>
                </a:solidFill>
                <a:latin typeface="Arial"/>
                <a:cs typeface="Arial"/>
              </a:rPr>
              <a:t>C</a:t>
            </a:r>
            <a:r>
              <a:rPr lang="en-US" sz="2000" b="1" dirty="0" smtClean="0">
                <a:solidFill>
                  <a:schemeClr val="bg1"/>
                </a:solidFill>
                <a:latin typeface="Arial"/>
                <a:cs typeface="Arial"/>
              </a:rPr>
              <a:t>reating</a:t>
            </a:r>
            <a:endParaRPr lang="en-US" sz="2000" b="1" dirty="0">
              <a:solidFill>
                <a:schemeClr val="bg1"/>
              </a:solidFill>
              <a:latin typeface="Arial"/>
              <a:cs typeface="Arial"/>
            </a:endParaRPr>
          </a:p>
        </p:txBody>
      </p:sp>
      <p:sp>
        <p:nvSpPr>
          <p:cNvPr id="23" name="TextBox 22"/>
          <p:cNvSpPr txBox="1"/>
          <p:nvPr/>
        </p:nvSpPr>
        <p:spPr>
          <a:xfrm>
            <a:off x="1981200" y="1459468"/>
            <a:ext cx="7620000" cy="400110"/>
          </a:xfrm>
          <a:prstGeom prst="rect">
            <a:avLst/>
          </a:prstGeom>
          <a:noFill/>
        </p:spPr>
        <p:txBody>
          <a:bodyPr wrap="square" rtlCol="0">
            <a:spAutoFit/>
          </a:bodyPr>
          <a:lstStyle/>
          <a:p>
            <a:r>
              <a:rPr lang="en-US" sz="2000" b="1" dirty="0" smtClean="0">
                <a:latin typeface="Arial"/>
                <a:cs typeface="Arial"/>
              </a:rPr>
              <a:t>2014               2015               2016              2017              2018</a:t>
            </a:r>
            <a:endParaRPr lang="en-US" sz="2000" b="1" dirty="0">
              <a:latin typeface="Arial"/>
              <a:cs typeface="Arial"/>
            </a:endParaRPr>
          </a:p>
        </p:txBody>
      </p:sp>
      <p:sp>
        <p:nvSpPr>
          <p:cNvPr id="25" name="Pentagon 24"/>
          <p:cNvSpPr/>
          <p:nvPr/>
        </p:nvSpPr>
        <p:spPr>
          <a:xfrm>
            <a:off x="2209800" y="2133600"/>
            <a:ext cx="914400" cy="457200"/>
          </a:xfrm>
          <a:prstGeom prst="homePlate">
            <a:avLst/>
          </a:prstGeom>
          <a:solidFill>
            <a:schemeClr val="accent6">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Job </a:t>
            </a:r>
          </a:p>
          <a:p>
            <a:pPr algn="ctr"/>
            <a:r>
              <a:rPr lang="en-US" sz="1200" dirty="0" smtClean="0">
                <a:solidFill>
                  <a:schemeClr val="tx1"/>
                </a:solidFill>
                <a:latin typeface="Arial"/>
                <a:cs typeface="Arial"/>
              </a:rPr>
              <a:t>redesign</a:t>
            </a:r>
            <a:endParaRPr lang="en-US" sz="1200" dirty="0">
              <a:solidFill>
                <a:schemeClr val="tx1"/>
              </a:solidFill>
              <a:latin typeface="Arial"/>
              <a:cs typeface="Arial"/>
            </a:endParaRPr>
          </a:p>
        </p:txBody>
      </p:sp>
      <p:sp>
        <p:nvSpPr>
          <p:cNvPr id="26" name="Pentagon 25"/>
          <p:cNvSpPr/>
          <p:nvPr/>
        </p:nvSpPr>
        <p:spPr>
          <a:xfrm>
            <a:off x="3200400" y="2133600"/>
            <a:ext cx="5638800" cy="457200"/>
          </a:xfrm>
          <a:prstGeom prst="homePlate">
            <a:avLst/>
          </a:prstGeom>
          <a:solidFill>
            <a:schemeClr val="accent6">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Recruitment Consultant’s job design implemented and continually reviewed quarterly.</a:t>
            </a:r>
            <a:endParaRPr lang="en-US" sz="1200" dirty="0">
              <a:solidFill>
                <a:schemeClr val="tx1"/>
              </a:solidFill>
              <a:latin typeface="Arial"/>
              <a:cs typeface="Arial"/>
            </a:endParaRPr>
          </a:p>
        </p:txBody>
      </p:sp>
      <p:sp>
        <p:nvSpPr>
          <p:cNvPr id="27" name="Pentagon 26"/>
          <p:cNvSpPr/>
          <p:nvPr/>
        </p:nvSpPr>
        <p:spPr>
          <a:xfrm>
            <a:off x="2895600" y="2743200"/>
            <a:ext cx="5943600" cy="457200"/>
          </a:xfrm>
          <a:prstGeom prst="homePlate">
            <a:avLst/>
          </a:prstGeom>
          <a:solidFill>
            <a:schemeClr val="accent6">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Hiring of Administrative Executives and promotion of Recruitment Consultants to HR Analysts roles. Sector performance continually reviewed.</a:t>
            </a:r>
            <a:endParaRPr lang="en-US" sz="1200" dirty="0">
              <a:solidFill>
                <a:schemeClr val="tx1"/>
              </a:solidFill>
              <a:latin typeface="Arial"/>
              <a:cs typeface="Arial"/>
            </a:endParaRPr>
          </a:p>
        </p:txBody>
      </p:sp>
      <p:sp>
        <p:nvSpPr>
          <p:cNvPr id="29" name="Pentagon 28"/>
          <p:cNvSpPr/>
          <p:nvPr/>
        </p:nvSpPr>
        <p:spPr>
          <a:xfrm>
            <a:off x="2209800" y="3581400"/>
            <a:ext cx="1752600" cy="457200"/>
          </a:xfrm>
          <a:prstGeom prst="homePlate">
            <a:avLst/>
          </a:prstGeom>
          <a:solidFill>
            <a:schemeClr val="accent5">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Selection of consultants</a:t>
            </a:r>
            <a:endParaRPr lang="en-US" sz="1200" dirty="0">
              <a:solidFill>
                <a:schemeClr val="tx1"/>
              </a:solidFill>
              <a:latin typeface="Arial"/>
              <a:cs typeface="Arial"/>
            </a:endParaRPr>
          </a:p>
        </p:txBody>
      </p:sp>
      <p:sp>
        <p:nvSpPr>
          <p:cNvPr id="30" name="Pentagon 29"/>
          <p:cNvSpPr/>
          <p:nvPr/>
        </p:nvSpPr>
        <p:spPr>
          <a:xfrm>
            <a:off x="3733800" y="4191000"/>
            <a:ext cx="5105400" cy="304800"/>
          </a:xfrm>
          <a:prstGeom prst="homePlate">
            <a:avLst/>
          </a:prstGeom>
          <a:solidFill>
            <a:schemeClr val="accent5">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Ongoing mentorship process by senior executive team</a:t>
            </a:r>
            <a:endParaRPr lang="en-US" sz="1200" dirty="0">
              <a:solidFill>
                <a:schemeClr val="tx1"/>
              </a:solidFill>
              <a:latin typeface="Arial"/>
              <a:cs typeface="Arial"/>
            </a:endParaRPr>
          </a:p>
        </p:txBody>
      </p:sp>
      <p:sp>
        <p:nvSpPr>
          <p:cNvPr id="31" name="Pentagon 30"/>
          <p:cNvSpPr/>
          <p:nvPr/>
        </p:nvSpPr>
        <p:spPr>
          <a:xfrm>
            <a:off x="4038600" y="3581400"/>
            <a:ext cx="3200400" cy="457200"/>
          </a:xfrm>
          <a:prstGeom prst="homePlate">
            <a:avLst/>
          </a:prstGeom>
          <a:solidFill>
            <a:schemeClr val="accent5">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1</a:t>
            </a:r>
            <a:r>
              <a:rPr lang="en-US" sz="1200" baseline="30000" dirty="0" smtClean="0">
                <a:solidFill>
                  <a:schemeClr val="tx1"/>
                </a:solidFill>
                <a:latin typeface="Arial"/>
                <a:cs typeface="Arial"/>
              </a:rPr>
              <a:t>st</a:t>
            </a:r>
            <a:r>
              <a:rPr lang="en-US" sz="1200" dirty="0" smtClean="0">
                <a:solidFill>
                  <a:schemeClr val="tx1"/>
                </a:solidFill>
                <a:latin typeface="Arial"/>
                <a:cs typeface="Arial"/>
              </a:rPr>
              <a:t> 2 Years Sector Rotation</a:t>
            </a:r>
            <a:endParaRPr lang="en-US" sz="1200" dirty="0">
              <a:solidFill>
                <a:schemeClr val="tx1"/>
              </a:solidFill>
              <a:latin typeface="Arial"/>
              <a:cs typeface="Arial"/>
            </a:endParaRPr>
          </a:p>
        </p:txBody>
      </p:sp>
      <p:sp>
        <p:nvSpPr>
          <p:cNvPr id="32" name="Pentagon 31"/>
          <p:cNvSpPr/>
          <p:nvPr/>
        </p:nvSpPr>
        <p:spPr>
          <a:xfrm>
            <a:off x="7315200" y="3581400"/>
            <a:ext cx="1524000" cy="457200"/>
          </a:xfrm>
          <a:prstGeom prst="homePlate">
            <a:avLst/>
          </a:prstGeom>
          <a:solidFill>
            <a:schemeClr val="accent5">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Department or Analyst Rotation</a:t>
            </a:r>
            <a:endParaRPr lang="en-US" sz="1200" dirty="0">
              <a:solidFill>
                <a:schemeClr val="tx1"/>
              </a:solidFill>
              <a:latin typeface="Arial"/>
              <a:cs typeface="Arial"/>
            </a:endParaRPr>
          </a:p>
        </p:txBody>
      </p:sp>
      <p:sp>
        <p:nvSpPr>
          <p:cNvPr id="33" name="Pentagon 32"/>
          <p:cNvSpPr/>
          <p:nvPr/>
        </p:nvSpPr>
        <p:spPr>
          <a:xfrm>
            <a:off x="2209800" y="4876800"/>
            <a:ext cx="1524000" cy="457200"/>
          </a:xfrm>
          <a:prstGeom prst="homePlate">
            <a:avLst/>
          </a:prstGeom>
          <a:solidFill>
            <a:schemeClr val="accent4">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Introduce flexible working hours</a:t>
            </a:r>
            <a:endParaRPr lang="en-US" sz="1200" dirty="0">
              <a:solidFill>
                <a:schemeClr val="tx1"/>
              </a:solidFill>
              <a:latin typeface="Arial"/>
              <a:cs typeface="Arial"/>
            </a:endParaRPr>
          </a:p>
        </p:txBody>
      </p:sp>
      <p:sp>
        <p:nvSpPr>
          <p:cNvPr id="34" name="Pentagon 33"/>
          <p:cNvSpPr/>
          <p:nvPr/>
        </p:nvSpPr>
        <p:spPr>
          <a:xfrm>
            <a:off x="2209800" y="5486400"/>
            <a:ext cx="1524000" cy="457200"/>
          </a:xfrm>
          <a:prstGeom prst="homePlate">
            <a:avLst/>
          </a:prstGeom>
          <a:solidFill>
            <a:schemeClr val="accent4">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Work from home introduced</a:t>
            </a:r>
            <a:endParaRPr lang="en-US" sz="1200" dirty="0">
              <a:solidFill>
                <a:schemeClr val="tx1"/>
              </a:solidFill>
              <a:latin typeface="Arial"/>
              <a:cs typeface="Arial"/>
            </a:endParaRPr>
          </a:p>
        </p:txBody>
      </p:sp>
      <p:sp>
        <p:nvSpPr>
          <p:cNvPr id="35" name="Pentagon 34"/>
          <p:cNvSpPr/>
          <p:nvPr/>
        </p:nvSpPr>
        <p:spPr>
          <a:xfrm>
            <a:off x="3810000" y="4953000"/>
            <a:ext cx="5029200" cy="914400"/>
          </a:xfrm>
          <a:prstGeom prst="homePlate">
            <a:avLst/>
          </a:prstGeom>
          <a:solidFill>
            <a:srgbClr val="E3BECA"/>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Continuous review and fine-tuning of policy every 6 months. Review employee’s performance.</a:t>
            </a:r>
            <a:endParaRPr lang="en-US" sz="1200" dirty="0">
              <a:solidFill>
                <a:schemeClr val="tx1"/>
              </a:solidFill>
              <a:latin typeface="Arial"/>
              <a:cs typeface="Arial"/>
            </a:endParaRPr>
          </a:p>
        </p:txBody>
      </p:sp>
      <p:cxnSp>
        <p:nvCxnSpPr>
          <p:cNvPr id="36" name="Straight Connector 35"/>
          <p:cNvCxnSpPr/>
          <p:nvPr/>
        </p:nvCxnSpPr>
        <p:spPr>
          <a:xfrm>
            <a:off x="0" y="3352800"/>
            <a:ext cx="91440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0" y="4724400"/>
            <a:ext cx="91440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0" y="6172200"/>
            <a:ext cx="91440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0" y="1893332"/>
            <a:ext cx="91440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35135069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19200" y="5410200"/>
            <a:ext cx="6934200" cy="685800"/>
          </a:xfrm>
          <a:prstGeom prst="roundRect">
            <a:avLst/>
          </a:prstGeom>
          <a:solidFill>
            <a:srgbClr val="00A5C8"/>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Conclusion</a:t>
            </a:r>
            <a:endParaRPr lang="en-US" sz="4000" b="1" dirty="0" smtClean="0">
              <a:solidFill>
                <a:srgbClr val="473A09"/>
              </a:solidFill>
              <a:latin typeface="Arial"/>
              <a:cs typeface="Arial"/>
            </a:endParaRPr>
          </a:p>
        </p:txBody>
      </p:sp>
      <p:sp>
        <p:nvSpPr>
          <p:cNvPr id="9" name="TextBox 8"/>
          <p:cNvSpPr txBox="1"/>
          <p:nvPr/>
        </p:nvSpPr>
        <p:spPr>
          <a:xfrm>
            <a:off x="0" y="838200"/>
            <a:ext cx="4267200" cy="430887"/>
          </a:xfrm>
          <a:prstGeom prst="rect">
            <a:avLst/>
          </a:prstGeom>
          <a:noFill/>
        </p:spPr>
        <p:txBody>
          <a:bodyPr wrap="square" rtlCol="0">
            <a:spAutoFit/>
          </a:bodyPr>
          <a:lstStyle/>
          <a:p>
            <a:r>
              <a:rPr lang="en-US" sz="2000" spc="100" dirty="0">
                <a:solidFill>
                  <a:schemeClr val="bg1"/>
                </a:solidFill>
                <a:latin typeface="Arial"/>
                <a:cs typeface="Arial"/>
              </a:rPr>
              <a:t> </a:t>
            </a:r>
            <a:r>
              <a:rPr lang="en-US" sz="2000" spc="100" dirty="0" smtClean="0">
                <a:solidFill>
                  <a:schemeClr val="bg1"/>
                </a:solidFill>
                <a:latin typeface="Arial"/>
                <a:cs typeface="Arial"/>
              </a:rPr>
              <a:t>The </a:t>
            </a:r>
            <a:r>
              <a:rPr lang="en-US" sz="2200" b="1" spc="100" dirty="0" smtClean="0">
                <a:solidFill>
                  <a:schemeClr val="bg1"/>
                </a:solidFill>
                <a:latin typeface="Arial"/>
                <a:cs typeface="Arial"/>
              </a:rPr>
              <a:t>BGC</a:t>
            </a:r>
            <a:r>
              <a:rPr lang="en-US" sz="2000" spc="100" dirty="0" smtClean="0">
                <a:solidFill>
                  <a:schemeClr val="bg1"/>
                </a:solidFill>
                <a:latin typeface="Arial"/>
                <a:cs typeface="Arial"/>
              </a:rPr>
              <a:t> Solution</a:t>
            </a:r>
            <a:endParaRPr lang="en-US" sz="2000" spc="100" dirty="0">
              <a:solidFill>
                <a:schemeClr val="bg1"/>
              </a:solidFill>
              <a:latin typeface="Arial"/>
              <a:cs typeface="Arial"/>
            </a:endParaRPr>
          </a:p>
        </p:txBody>
      </p:sp>
      <p:pic>
        <p:nvPicPr>
          <p:cNvPr id="2" name="Picture 1"/>
          <p:cNvPicPr>
            <a:picLocks noChangeAspect="1"/>
          </p:cNvPicPr>
          <p:nvPr/>
        </p:nvPicPr>
        <p:blipFill rotWithShape="1">
          <a:blip r:embed="rId4" cstate="print"/>
          <a:srcRect l="4480" r="5017"/>
          <a:stretch/>
        </p:blipFill>
        <p:spPr>
          <a:xfrm>
            <a:off x="198304" y="1552448"/>
            <a:ext cx="2667579" cy="2408044"/>
          </a:xfrm>
          <a:prstGeom prst="roundRect">
            <a:avLst>
              <a:gd name="adj" fmla="val 8594"/>
            </a:avLst>
          </a:prstGeom>
          <a:solidFill>
            <a:srgbClr val="FFFFFF">
              <a:shade val="85000"/>
            </a:srgbClr>
          </a:solidFill>
          <a:ln w="57150" cmpd="sng">
            <a:solidFill>
              <a:srgbClr val="024D5E"/>
            </a:solidFill>
          </a:ln>
          <a:effectLst/>
        </p:spPr>
      </p:pic>
      <p:pic>
        <p:nvPicPr>
          <p:cNvPr id="3" name="Picture 2"/>
          <p:cNvPicPr>
            <a:picLocks noChangeAspect="1"/>
          </p:cNvPicPr>
          <p:nvPr/>
        </p:nvPicPr>
        <p:blipFill rotWithShape="1">
          <a:blip r:embed="rId5" cstate="print"/>
          <a:srcRect l="13371" r="10304"/>
          <a:stretch/>
        </p:blipFill>
        <p:spPr>
          <a:xfrm>
            <a:off x="3207346" y="1552448"/>
            <a:ext cx="2725913" cy="2456080"/>
          </a:xfrm>
          <a:prstGeom prst="roundRect">
            <a:avLst>
              <a:gd name="adj" fmla="val 8594"/>
            </a:avLst>
          </a:prstGeom>
          <a:solidFill>
            <a:srgbClr val="FFFFFF">
              <a:shade val="85000"/>
            </a:srgbClr>
          </a:solidFill>
          <a:ln w="57150" cmpd="sng">
            <a:solidFill>
              <a:srgbClr val="024D5E"/>
            </a:solidFill>
          </a:ln>
          <a:effectLst/>
        </p:spPr>
      </p:pic>
      <p:pic>
        <p:nvPicPr>
          <p:cNvPr id="6" name="Picture 5"/>
          <p:cNvPicPr>
            <a:picLocks noChangeAspect="1"/>
          </p:cNvPicPr>
          <p:nvPr/>
        </p:nvPicPr>
        <p:blipFill>
          <a:blip r:embed="rId6" cstate="print"/>
          <a:stretch>
            <a:fillRect/>
          </a:stretch>
        </p:blipFill>
        <p:spPr>
          <a:xfrm>
            <a:off x="6300789" y="1541484"/>
            <a:ext cx="2634108" cy="2467044"/>
          </a:xfrm>
          <a:prstGeom prst="roundRect">
            <a:avLst>
              <a:gd name="adj" fmla="val 8594"/>
            </a:avLst>
          </a:prstGeom>
          <a:solidFill>
            <a:srgbClr val="FFFFFF">
              <a:shade val="85000"/>
            </a:srgbClr>
          </a:solidFill>
          <a:ln w="57150" cmpd="sng">
            <a:solidFill>
              <a:srgbClr val="024D5E"/>
            </a:solidFill>
          </a:ln>
          <a:effectLst/>
        </p:spPr>
      </p:pic>
      <p:sp>
        <p:nvSpPr>
          <p:cNvPr id="22" name="TextBox 21"/>
          <p:cNvSpPr txBox="1"/>
          <p:nvPr/>
        </p:nvSpPr>
        <p:spPr>
          <a:xfrm>
            <a:off x="5410200" y="6410320"/>
            <a:ext cx="2286000" cy="446892"/>
          </a:xfrm>
          <a:prstGeom prst="rect">
            <a:avLst/>
          </a:prstGeom>
          <a:solidFill>
            <a:srgbClr val="FFFFFF"/>
          </a:solidFill>
          <a:ln w="38100" cmpd="sng">
            <a:solidFill>
              <a:srgbClr val="025668"/>
            </a:solidFill>
          </a:ln>
        </p:spPr>
        <p:txBody>
          <a:bodyPr wrap="square" rtlCol="0">
            <a:spAutoFit/>
          </a:bodyPr>
          <a:lstStyle/>
          <a:p>
            <a:pPr algn="ctr"/>
            <a:r>
              <a:rPr lang="en-SG" b="1" dirty="0" smtClean="0">
                <a:latin typeface="Arial"/>
                <a:cs typeface="Arial"/>
              </a:rPr>
              <a:t>Recommendations</a:t>
            </a:r>
            <a:endParaRPr lang="en-SG" b="1" dirty="0">
              <a:latin typeface="Arial"/>
              <a:cs typeface="Arial"/>
            </a:endParaRPr>
          </a:p>
        </p:txBody>
      </p:sp>
      <p:sp>
        <p:nvSpPr>
          <p:cNvPr id="23" name="TextBox 22"/>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4" name="Rectangle 23"/>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5" name="TextBox 24"/>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26" name="TextBox 25"/>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
        <p:nvSpPr>
          <p:cNvPr id="21" name="TextBox 1"/>
          <p:cNvSpPr txBox="1"/>
          <p:nvPr/>
        </p:nvSpPr>
        <p:spPr>
          <a:xfrm>
            <a:off x="3375657" y="4092192"/>
            <a:ext cx="2634108" cy="600164"/>
          </a:xfrm>
          <a:prstGeom prst="rect">
            <a:avLst/>
          </a:prstGeom>
          <a:noFill/>
          <a:ln>
            <a:solidFill>
              <a:schemeClr val="bg1"/>
            </a:solidFill>
          </a:ln>
        </p:spPr>
        <p:txBody>
          <a:bodyPr wrap="square" lIns="0" tIns="0" rIns="0" rtlCol="0">
            <a:spAutoFit/>
          </a:bodyPr>
          <a:lstStyle/>
          <a:p>
            <a:pPr algn="ctr">
              <a:tabLst/>
            </a:pPr>
            <a:r>
              <a:rPr lang="en-US" altLang="zh-CN" sz="3600" b="1" u="sng" dirty="0" smtClean="0">
                <a:solidFill>
                  <a:srgbClr val="7F7F7F"/>
                </a:solidFill>
                <a:latin typeface="+mj-lt"/>
                <a:ea typeface="Verdana" pitchFamily="34" charset="0"/>
                <a:cs typeface="Verdana" pitchFamily="34" charset="0"/>
              </a:rPr>
              <a:t>G</a:t>
            </a:r>
            <a:r>
              <a:rPr lang="en-US" altLang="zh-CN" sz="2800" b="1" dirty="0" smtClean="0">
                <a:solidFill>
                  <a:srgbClr val="024D5E"/>
                </a:solidFill>
                <a:latin typeface="+mj-lt"/>
                <a:ea typeface="Verdana" pitchFamily="34" charset="0"/>
                <a:cs typeface="Verdana" pitchFamily="34" charset="0"/>
              </a:rPr>
              <a:t>ROW</a:t>
            </a:r>
          </a:p>
        </p:txBody>
      </p:sp>
      <p:sp>
        <p:nvSpPr>
          <p:cNvPr id="27" name="TextBox 1"/>
          <p:cNvSpPr txBox="1"/>
          <p:nvPr/>
        </p:nvSpPr>
        <p:spPr>
          <a:xfrm>
            <a:off x="231775" y="4108067"/>
            <a:ext cx="2634108" cy="600164"/>
          </a:xfrm>
          <a:prstGeom prst="rect">
            <a:avLst/>
          </a:prstGeom>
          <a:noFill/>
          <a:ln>
            <a:solidFill>
              <a:schemeClr val="bg1"/>
            </a:solidFill>
          </a:ln>
        </p:spPr>
        <p:txBody>
          <a:bodyPr wrap="square" lIns="0" tIns="0" rIns="0" rtlCol="0">
            <a:spAutoFit/>
          </a:bodyPr>
          <a:lstStyle/>
          <a:p>
            <a:pPr algn="ctr">
              <a:tabLst/>
            </a:pPr>
            <a:r>
              <a:rPr lang="en-US" altLang="zh-CN" sz="3600" b="1" u="sng" dirty="0" smtClean="0">
                <a:solidFill>
                  <a:schemeClr val="tx1">
                    <a:lumMod val="50000"/>
                    <a:lumOff val="50000"/>
                  </a:schemeClr>
                </a:solidFill>
                <a:latin typeface="+mj-lt"/>
                <a:ea typeface="Verdana" pitchFamily="34" charset="0"/>
                <a:cs typeface="Verdana" pitchFamily="34" charset="0"/>
              </a:rPr>
              <a:t>B</a:t>
            </a:r>
            <a:r>
              <a:rPr lang="en-US" altLang="zh-CN" sz="2800" b="1" dirty="0" smtClean="0">
                <a:solidFill>
                  <a:srgbClr val="024D5E"/>
                </a:solidFill>
                <a:latin typeface="+mj-lt"/>
                <a:ea typeface="Verdana" pitchFamily="34" charset="0"/>
                <a:cs typeface="Verdana" pitchFamily="34" charset="0"/>
              </a:rPr>
              <a:t>UILD</a:t>
            </a:r>
          </a:p>
        </p:txBody>
      </p:sp>
      <p:sp>
        <p:nvSpPr>
          <p:cNvPr id="28" name="TextBox 1"/>
          <p:cNvSpPr txBox="1"/>
          <p:nvPr/>
        </p:nvSpPr>
        <p:spPr>
          <a:xfrm>
            <a:off x="6300788" y="4092192"/>
            <a:ext cx="2634108" cy="600164"/>
          </a:xfrm>
          <a:prstGeom prst="rect">
            <a:avLst/>
          </a:prstGeom>
          <a:noFill/>
          <a:ln>
            <a:solidFill>
              <a:schemeClr val="bg1"/>
            </a:solidFill>
          </a:ln>
        </p:spPr>
        <p:txBody>
          <a:bodyPr wrap="square" lIns="0" tIns="0" rIns="0" rtlCol="0">
            <a:spAutoFit/>
          </a:bodyPr>
          <a:lstStyle/>
          <a:p>
            <a:pPr algn="ctr">
              <a:tabLst/>
            </a:pPr>
            <a:r>
              <a:rPr lang="en-US" altLang="zh-CN" sz="3600" b="1" u="sng" dirty="0" smtClean="0">
                <a:solidFill>
                  <a:srgbClr val="7F7F7F"/>
                </a:solidFill>
                <a:latin typeface="+mj-lt"/>
                <a:ea typeface="Verdana" pitchFamily="34" charset="0"/>
                <a:cs typeface="Verdana" pitchFamily="34" charset="0"/>
              </a:rPr>
              <a:t>C</a:t>
            </a:r>
            <a:r>
              <a:rPr lang="en-US" altLang="zh-CN" sz="2800" b="1" dirty="0" smtClean="0">
                <a:solidFill>
                  <a:srgbClr val="024D5E"/>
                </a:solidFill>
                <a:latin typeface="+mj-lt"/>
                <a:ea typeface="Verdana" pitchFamily="34" charset="0"/>
                <a:cs typeface="Verdana" pitchFamily="34" charset="0"/>
              </a:rPr>
              <a:t>REATE</a:t>
            </a:r>
          </a:p>
        </p:txBody>
      </p:sp>
      <p:sp>
        <p:nvSpPr>
          <p:cNvPr id="10" name="TextBox 9"/>
          <p:cNvSpPr txBox="1"/>
          <p:nvPr/>
        </p:nvSpPr>
        <p:spPr>
          <a:xfrm>
            <a:off x="1828800" y="5486400"/>
            <a:ext cx="5678837" cy="553998"/>
          </a:xfrm>
          <a:prstGeom prst="rect">
            <a:avLst/>
          </a:prstGeom>
          <a:noFill/>
        </p:spPr>
        <p:txBody>
          <a:bodyPr wrap="none" rtlCol="0">
            <a:spAutoFit/>
          </a:bodyPr>
          <a:lstStyle/>
          <a:p>
            <a:pPr algn="ctr"/>
            <a:r>
              <a:rPr lang="en-US" sz="3000" b="1" i="1" dirty="0" smtClean="0">
                <a:solidFill>
                  <a:srgbClr val="FFFFFF"/>
                </a:solidFill>
                <a:latin typeface="Arial"/>
                <a:cs typeface="Arial"/>
              </a:rPr>
              <a:t>The Future of BGC’s Success</a:t>
            </a:r>
            <a:endParaRPr lang="en-US" sz="3000" b="1" i="1" dirty="0">
              <a:solidFill>
                <a:srgbClr val="FFFFFF"/>
              </a:solidFill>
              <a:latin typeface="Arial"/>
              <a:cs typeface="Arial"/>
            </a:endParaRPr>
          </a:p>
        </p:txBody>
      </p:sp>
      <p:cxnSp>
        <p:nvCxnSpPr>
          <p:cNvPr id="29" name="Straight Arrow Connector 28"/>
          <p:cNvCxnSpPr/>
          <p:nvPr/>
        </p:nvCxnSpPr>
        <p:spPr>
          <a:xfrm flipH="1">
            <a:off x="4686300" y="4648200"/>
            <a:ext cx="6411" cy="641644"/>
          </a:xfrm>
          <a:prstGeom prst="straightConnector1">
            <a:avLst/>
          </a:prstGeom>
          <a:ln w="38100" cmpd="sng">
            <a:solidFill>
              <a:srgbClr val="00687F"/>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7543800" y="4648200"/>
            <a:ext cx="387412" cy="609600"/>
          </a:xfrm>
          <a:prstGeom prst="straightConnector1">
            <a:avLst/>
          </a:prstGeom>
          <a:ln w="38100" cmpd="sng">
            <a:solidFill>
              <a:srgbClr val="00687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1530412" y="4648200"/>
            <a:ext cx="374588" cy="609600"/>
          </a:xfrm>
          <a:prstGeom prst="straightConnector1">
            <a:avLst/>
          </a:prstGeom>
          <a:ln w="38100" cmpd="sng">
            <a:solidFill>
              <a:srgbClr val="00687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415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info.jpg"/>
          <p:cNvPicPr>
            <a:picLocks noChangeAspect="1"/>
          </p:cNvPicPr>
          <p:nvPr/>
        </p:nvPicPr>
        <p:blipFill>
          <a:blip r:embed="rId3" cstate="print"/>
          <a:stretch>
            <a:fillRect/>
          </a:stretch>
        </p:blipFill>
        <p:spPr>
          <a:xfrm>
            <a:off x="914400" y="1295400"/>
            <a:ext cx="1981200" cy="1981200"/>
          </a:xfrm>
          <a:prstGeom prst="rect">
            <a:avLst/>
          </a:prstGeom>
        </p:spPr>
      </p:pic>
      <p:pic>
        <p:nvPicPr>
          <p:cNvPr id="18" name="Picture 17" descr="job-interview-11.png"/>
          <p:cNvPicPr>
            <a:picLocks noChangeAspect="1"/>
          </p:cNvPicPr>
          <p:nvPr/>
        </p:nvPicPr>
        <p:blipFill>
          <a:blip r:embed="rId4" cstate="print"/>
          <a:srcRect r="13889"/>
          <a:stretch>
            <a:fillRect/>
          </a:stretch>
        </p:blipFill>
        <p:spPr>
          <a:xfrm>
            <a:off x="6400800" y="3581400"/>
            <a:ext cx="2200203" cy="2286000"/>
          </a:xfrm>
          <a:prstGeom prst="rect">
            <a:avLst/>
          </a:prstGeom>
        </p:spPr>
      </p:pic>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5"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Limitations</a:t>
            </a:r>
          </a:p>
        </p:txBody>
      </p:sp>
      <p:sp>
        <p:nvSpPr>
          <p:cNvPr id="9" name="TextBox 8"/>
          <p:cNvSpPr txBox="1"/>
          <p:nvPr/>
        </p:nvSpPr>
        <p:spPr>
          <a:xfrm>
            <a:off x="0" y="838200"/>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Personal Encounters</a:t>
            </a:r>
            <a:endParaRPr lang="en-US" sz="2000" spc="100" dirty="0">
              <a:solidFill>
                <a:schemeClr val="bg1"/>
              </a:solidFill>
              <a:latin typeface="Arial"/>
              <a:cs typeface="Arial"/>
            </a:endParaRPr>
          </a:p>
        </p:txBody>
      </p:sp>
      <p:sp>
        <p:nvSpPr>
          <p:cNvPr id="11" name="TextBox 10"/>
          <p:cNvSpPr txBox="1"/>
          <p:nvPr/>
        </p:nvSpPr>
        <p:spPr>
          <a:xfrm>
            <a:off x="2971800" y="1828800"/>
            <a:ext cx="5669280" cy="408623"/>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b="1" dirty="0" smtClean="0">
                <a:latin typeface="Arial" pitchFamily="34" charset="0"/>
                <a:cs typeface="Arial" pitchFamily="34" charset="0"/>
              </a:rPr>
              <a:t>No response from many companies </a:t>
            </a:r>
            <a:endParaRPr lang="en-US" b="1" dirty="0">
              <a:latin typeface="Arial" pitchFamily="34" charset="0"/>
              <a:cs typeface="Arial" pitchFamily="34" charset="0"/>
            </a:endParaRPr>
          </a:p>
        </p:txBody>
      </p:sp>
      <p:sp>
        <p:nvSpPr>
          <p:cNvPr id="12" name="TextBox 11"/>
          <p:cNvSpPr txBox="1"/>
          <p:nvPr/>
        </p:nvSpPr>
        <p:spPr>
          <a:xfrm>
            <a:off x="2971800" y="2438400"/>
            <a:ext cx="5669280" cy="408623"/>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b="1" dirty="0" smtClean="0">
                <a:latin typeface="Arial" pitchFamily="34" charset="0"/>
                <a:cs typeface="Arial" pitchFamily="34" charset="0"/>
              </a:rPr>
              <a:t>Very limited secondary information for SME</a:t>
            </a:r>
            <a:endParaRPr lang="en-US" b="1" dirty="0">
              <a:latin typeface="Arial" pitchFamily="34" charset="0"/>
              <a:cs typeface="Arial" pitchFamily="34" charset="0"/>
            </a:endParaRPr>
          </a:p>
        </p:txBody>
      </p:sp>
      <p:sp>
        <p:nvSpPr>
          <p:cNvPr id="13" name="TextBox 12"/>
          <p:cNvSpPr txBox="1"/>
          <p:nvPr/>
        </p:nvSpPr>
        <p:spPr>
          <a:xfrm>
            <a:off x="533400" y="3934777"/>
            <a:ext cx="5669280" cy="408623"/>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b="1" dirty="0" smtClean="0">
                <a:latin typeface="Arial" pitchFamily="34" charset="0"/>
                <a:cs typeface="Arial" pitchFamily="34" charset="0"/>
              </a:rPr>
              <a:t>Answers are sometimes very vague </a:t>
            </a:r>
            <a:endParaRPr lang="en-US" b="1" dirty="0">
              <a:latin typeface="Arial" pitchFamily="34" charset="0"/>
              <a:cs typeface="Arial" pitchFamily="34" charset="0"/>
            </a:endParaRPr>
          </a:p>
        </p:txBody>
      </p:sp>
      <p:sp>
        <p:nvSpPr>
          <p:cNvPr id="14" name="TextBox 13"/>
          <p:cNvSpPr txBox="1"/>
          <p:nvPr/>
        </p:nvSpPr>
        <p:spPr>
          <a:xfrm>
            <a:off x="533400" y="3325177"/>
            <a:ext cx="5669280" cy="408623"/>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b="1" dirty="0" smtClean="0">
                <a:latin typeface="Arial" pitchFamily="34" charset="0"/>
                <a:cs typeface="Arial" pitchFamily="34" charset="0"/>
              </a:rPr>
              <a:t>Interviewees are tight pressed for time </a:t>
            </a:r>
            <a:endParaRPr lang="en-US" b="1" dirty="0">
              <a:latin typeface="Arial" pitchFamily="34" charset="0"/>
              <a:cs typeface="Arial" pitchFamily="34" charset="0"/>
            </a:endParaRPr>
          </a:p>
        </p:txBody>
      </p:sp>
      <p:sp>
        <p:nvSpPr>
          <p:cNvPr id="15" name="TextBox 14"/>
          <p:cNvSpPr txBox="1"/>
          <p:nvPr/>
        </p:nvSpPr>
        <p:spPr>
          <a:xfrm>
            <a:off x="533400" y="4544377"/>
            <a:ext cx="5669280" cy="408623"/>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b="1" dirty="0" smtClean="0">
                <a:latin typeface="Arial" pitchFamily="34" charset="0"/>
                <a:cs typeface="Arial" pitchFamily="34" charset="0"/>
              </a:rPr>
              <a:t>A need to interview more employees</a:t>
            </a:r>
            <a:endParaRPr lang="en-US" b="1" dirty="0">
              <a:latin typeface="Arial" pitchFamily="34" charset="0"/>
              <a:cs typeface="Arial" pitchFamily="34" charset="0"/>
            </a:endParaRPr>
          </a:p>
        </p:txBody>
      </p:sp>
      <p:sp>
        <p:nvSpPr>
          <p:cNvPr id="16" name="TextBox 15"/>
          <p:cNvSpPr txBox="1"/>
          <p:nvPr/>
        </p:nvSpPr>
        <p:spPr>
          <a:xfrm>
            <a:off x="533400" y="5105400"/>
            <a:ext cx="5669280" cy="715089"/>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b="1" dirty="0" smtClean="0">
                <a:latin typeface="Arial" pitchFamily="34" charset="0"/>
                <a:cs typeface="Arial" pitchFamily="34" charset="0"/>
              </a:rPr>
              <a:t>Sensitive questions are not answered accurately, views might be “politically correct”</a:t>
            </a:r>
            <a:endParaRPr lang="en-US" b="1" dirty="0">
              <a:latin typeface="Arial" pitchFamily="34" charset="0"/>
              <a:cs typeface="Arial" pitchFamily="34" charset="0"/>
            </a:endParaRPr>
          </a:p>
        </p:txBody>
      </p:sp>
      <p:sp>
        <p:nvSpPr>
          <p:cNvPr id="20" name="TextBox 19"/>
          <p:cNvSpPr txBox="1"/>
          <p:nvPr/>
        </p:nvSpPr>
        <p:spPr>
          <a:xfrm>
            <a:off x="5257800" y="6449100"/>
            <a:ext cx="2286000" cy="369332"/>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1" name="TextBox 20"/>
          <p:cNvSpPr txBox="1"/>
          <p:nvPr/>
        </p:nvSpPr>
        <p:spPr>
          <a:xfrm>
            <a:off x="7432576" y="6400800"/>
            <a:ext cx="1711424" cy="491581"/>
          </a:xfrm>
          <a:prstGeom prst="rect">
            <a:avLst/>
          </a:prstGeom>
          <a:solidFill>
            <a:schemeClr val="bg1"/>
          </a:solidFill>
          <a:ln w="38100" cmpd="sng">
            <a:solidFill>
              <a:srgbClr val="025668"/>
            </a:solidFill>
          </a:ln>
        </p:spPr>
        <p:txBody>
          <a:bodyPr wrap="square" rtlCol="0">
            <a:spAutoFit/>
          </a:bodyPr>
          <a:lstStyle/>
          <a:p>
            <a:pPr algn="ctr"/>
            <a:r>
              <a:rPr lang="en-SG" b="1" dirty="0" smtClean="0">
                <a:latin typeface="Arial"/>
                <a:cs typeface="Arial"/>
              </a:rPr>
              <a:t>Limitations</a:t>
            </a:r>
            <a:endParaRPr lang="en-SG" b="1" dirty="0">
              <a:latin typeface="Arial"/>
              <a:cs typeface="Arial"/>
            </a:endParaRPr>
          </a:p>
        </p:txBody>
      </p:sp>
      <p:sp>
        <p:nvSpPr>
          <p:cNvPr id="22" name="Rectangle 21"/>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23" name="TextBox 22"/>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24" name="TextBox 23"/>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Limitations</a:t>
            </a:r>
          </a:p>
        </p:txBody>
      </p:sp>
      <p:sp>
        <p:nvSpPr>
          <p:cNvPr id="9" name="TextBox 8"/>
          <p:cNvSpPr txBox="1"/>
          <p:nvPr/>
        </p:nvSpPr>
        <p:spPr>
          <a:xfrm>
            <a:off x="0" y="838200"/>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How can we improve?</a:t>
            </a:r>
            <a:endParaRPr lang="en-US" sz="2000" spc="100" dirty="0">
              <a:solidFill>
                <a:schemeClr val="bg1"/>
              </a:solidFill>
              <a:latin typeface="Arial"/>
              <a:cs typeface="Arial"/>
            </a:endParaRPr>
          </a:p>
        </p:txBody>
      </p:sp>
      <p:sp>
        <p:nvSpPr>
          <p:cNvPr id="16" name="TextBox 15"/>
          <p:cNvSpPr txBox="1"/>
          <p:nvPr/>
        </p:nvSpPr>
        <p:spPr>
          <a:xfrm>
            <a:off x="5257800" y="6449100"/>
            <a:ext cx="2286000" cy="369332"/>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7" name="TextBox 16"/>
          <p:cNvSpPr txBox="1"/>
          <p:nvPr/>
        </p:nvSpPr>
        <p:spPr>
          <a:xfrm>
            <a:off x="7432576" y="6400800"/>
            <a:ext cx="1711424" cy="491581"/>
          </a:xfrm>
          <a:prstGeom prst="rect">
            <a:avLst/>
          </a:prstGeom>
          <a:solidFill>
            <a:schemeClr val="bg1"/>
          </a:solidFill>
          <a:ln w="38100" cmpd="sng">
            <a:solidFill>
              <a:srgbClr val="025668"/>
            </a:solidFill>
          </a:ln>
        </p:spPr>
        <p:txBody>
          <a:bodyPr wrap="square" rtlCol="0">
            <a:spAutoFit/>
          </a:bodyPr>
          <a:lstStyle/>
          <a:p>
            <a:pPr algn="ctr"/>
            <a:r>
              <a:rPr lang="en-SG" b="1" dirty="0" smtClean="0">
                <a:latin typeface="Arial"/>
                <a:cs typeface="Arial"/>
              </a:rPr>
              <a:t>Limitations</a:t>
            </a:r>
            <a:endParaRPr lang="en-SG" b="1" dirty="0">
              <a:latin typeface="Arial"/>
              <a:cs typeface="Arial"/>
            </a:endParaRPr>
          </a:p>
        </p:txBody>
      </p:sp>
      <p:sp>
        <p:nvSpPr>
          <p:cNvPr id="18" name="Rectangle 1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9" name="TextBox 18"/>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grpSp>
        <p:nvGrpSpPr>
          <p:cNvPr id="2" name="Group 19"/>
          <p:cNvGrpSpPr/>
          <p:nvPr/>
        </p:nvGrpSpPr>
        <p:grpSpPr>
          <a:xfrm>
            <a:off x="1828801" y="1524000"/>
            <a:ext cx="6553199" cy="1005840"/>
            <a:chOff x="1295181" y="0"/>
            <a:chExt cx="6536228" cy="1111917"/>
          </a:xfrm>
        </p:grpSpPr>
        <p:sp>
          <p:nvSpPr>
            <p:cNvPr id="21" name="Pentagon 20"/>
            <p:cNvSpPr/>
            <p:nvPr/>
          </p:nvSpPr>
          <p:spPr>
            <a:xfrm rot="10800000">
              <a:off x="1295181" y="0"/>
              <a:ext cx="6384223" cy="1111917"/>
            </a:xfrm>
            <a:prstGeom prst="homePlate">
              <a:avLst/>
            </a:prstGeom>
          </p:spPr>
          <p:style>
            <a:lnRef idx="1">
              <a:schemeClr val="accent5"/>
            </a:lnRef>
            <a:fillRef idx="2">
              <a:schemeClr val="accent5"/>
            </a:fillRef>
            <a:effectRef idx="1">
              <a:schemeClr val="accent5"/>
            </a:effectRef>
            <a:fontRef idx="minor">
              <a:schemeClr val="dk1"/>
            </a:fontRef>
          </p:style>
        </p:sp>
        <p:sp>
          <p:nvSpPr>
            <p:cNvPr id="22" name="Pentagon 4"/>
            <p:cNvSpPr/>
            <p:nvPr/>
          </p:nvSpPr>
          <p:spPr>
            <a:xfrm>
              <a:off x="1497160" y="1"/>
              <a:ext cx="6334249" cy="1066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9276" tIns="68580" rIns="128016" bIns="68580" numCol="1" spcCol="1270" anchor="t" anchorCtr="0">
              <a:noAutofit/>
            </a:bodyPr>
            <a:lstStyle/>
            <a:p>
              <a:pPr lvl="0" algn="l" defTabSz="800100">
                <a:lnSpc>
                  <a:spcPct val="90000"/>
                </a:lnSpc>
                <a:spcBef>
                  <a:spcPct val="0"/>
                </a:spcBef>
                <a:spcAft>
                  <a:spcPct val="35000"/>
                </a:spcAft>
              </a:pPr>
              <a:r>
                <a:rPr lang="en-US" sz="1800" b="1" kern="1200" dirty="0" smtClean="0">
                  <a:solidFill>
                    <a:schemeClr val="tx1"/>
                  </a:solidFill>
                  <a:latin typeface="Arial" pitchFamily="34" charset="0"/>
                  <a:cs typeface="Arial" pitchFamily="34" charset="0"/>
                </a:rPr>
                <a:t>Reverse Engineering Approach </a:t>
              </a:r>
              <a:endParaRPr lang="en-US" sz="1800" b="1" kern="1200" dirty="0">
                <a:solidFill>
                  <a:schemeClr val="tx1"/>
                </a:solidFill>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solidFill>
                    <a:schemeClr val="tx1"/>
                  </a:solidFill>
                  <a:latin typeface="Arial" pitchFamily="34" charset="0"/>
                  <a:cs typeface="Arial" pitchFamily="34" charset="0"/>
                </a:rPr>
                <a:t>Research on the companies that have friends who are working in</a:t>
              </a:r>
              <a:endParaRPr lang="en-US" sz="1800" kern="1200" dirty="0">
                <a:solidFill>
                  <a:schemeClr val="tx1"/>
                </a:solidFill>
                <a:latin typeface="Arial" pitchFamily="34" charset="0"/>
                <a:cs typeface="Arial" pitchFamily="34" charset="0"/>
              </a:endParaRPr>
            </a:p>
          </p:txBody>
        </p:sp>
      </p:grpSp>
      <p:pic>
        <p:nvPicPr>
          <p:cNvPr id="14" name="Picture 13" descr="Web Icons (Reflection 2) 300 dpi.jpg"/>
          <p:cNvPicPr>
            <a:picLocks noChangeAspect="1"/>
          </p:cNvPicPr>
          <p:nvPr/>
        </p:nvPicPr>
        <p:blipFill>
          <a:blip r:embed="rId4" cstate="print">
            <a:clrChange>
              <a:clrFrom>
                <a:srgbClr val="FFFFFF"/>
              </a:clrFrom>
              <a:clrTo>
                <a:srgbClr val="FFFFFF">
                  <a:alpha val="0"/>
                </a:srgbClr>
              </a:clrTo>
            </a:clrChange>
            <a:biLevel thresh="50000"/>
          </a:blip>
          <a:srcRect l="58585" t="61111" r="30253" b="28547"/>
          <a:stretch>
            <a:fillRect/>
          </a:stretch>
        </p:blipFill>
        <p:spPr>
          <a:xfrm>
            <a:off x="990600" y="1413081"/>
            <a:ext cx="1219200" cy="872920"/>
          </a:xfrm>
          <a:prstGeom prst="rect">
            <a:avLst/>
          </a:prstGeom>
        </p:spPr>
      </p:pic>
      <p:grpSp>
        <p:nvGrpSpPr>
          <p:cNvPr id="29" name="Group 19"/>
          <p:cNvGrpSpPr/>
          <p:nvPr/>
        </p:nvGrpSpPr>
        <p:grpSpPr>
          <a:xfrm>
            <a:off x="1828800" y="2743200"/>
            <a:ext cx="6400800" cy="1005840"/>
            <a:chOff x="1219178" y="0"/>
            <a:chExt cx="6612231" cy="1111917"/>
          </a:xfrm>
        </p:grpSpPr>
        <p:sp>
          <p:nvSpPr>
            <p:cNvPr id="32" name="Pentagon 31"/>
            <p:cNvSpPr/>
            <p:nvPr/>
          </p:nvSpPr>
          <p:spPr>
            <a:xfrm rot="10800000">
              <a:off x="1219178" y="0"/>
              <a:ext cx="6612231" cy="1111917"/>
            </a:xfrm>
            <a:prstGeom prst="homePlate">
              <a:avLst/>
            </a:prstGeom>
          </p:spPr>
          <p:style>
            <a:lnRef idx="1">
              <a:schemeClr val="accent5"/>
            </a:lnRef>
            <a:fillRef idx="2">
              <a:schemeClr val="accent5"/>
            </a:fillRef>
            <a:effectRef idx="1">
              <a:schemeClr val="accent5"/>
            </a:effectRef>
            <a:fontRef idx="minor">
              <a:schemeClr val="dk1"/>
            </a:fontRef>
          </p:style>
        </p:sp>
        <p:sp>
          <p:nvSpPr>
            <p:cNvPr id="36" name="Pentagon 4"/>
            <p:cNvSpPr/>
            <p:nvPr/>
          </p:nvSpPr>
          <p:spPr>
            <a:xfrm>
              <a:off x="1497160" y="1"/>
              <a:ext cx="6334249" cy="1066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9276" tIns="68580" rIns="128016" bIns="68580" numCol="1" spcCol="1270" anchor="t" anchorCtr="0">
              <a:noAutofit/>
            </a:bodyPr>
            <a:lstStyle/>
            <a:p>
              <a:pPr lvl="0" defTabSz="800100">
                <a:lnSpc>
                  <a:spcPct val="90000"/>
                </a:lnSpc>
                <a:spcBef>
                  <a:spcPct val="0"/>
                </a:spcBef>
                <a:spcAft>
                  <a:spcPct val="35000"/>
                </a:spcAft>
              </a:pPr>
              <a:r>
                <a:rPr lang="en-US" b="1" dirty="0" smtClean="0">
                  <a:solidFill>
                    <a:schemeClr val="tx1"/>
                  </a:solidFill>
                  <a:latin typeface="Arial" pitchFamily="34" charset="0"/>
                  <a:cs typeface="Arial" pitchFamily="34" charset="0"/>
                </a:rPr>
                <a:t>Cold-calling &amp; followed-up email </a:t>
              </a:r>
            </a:p>
            <a:p>
              <a:pPr marL="171450" lvl="1" indent="-171450" defTabSz="800100">
                <a:lnSpc>
                  <a:spcPct val="90000"/>
                </a:lnSpc>
                <a:spcBef>
                  <a:spcPct val="0"/>
                </a:spcBef>
                <a:spcAft>
                  <a:spcPct val="15000"/>
                </a:spcAft>
                <a:buChar char="••"/>
              </a:pPr>
              <a:r>
                <a:rPr lang="en-US" dirty="0" smtClean="0">
                  <a:solidFill>
                    <a:schemeClr val="tx1"/>
                  </a:solidFill>
                  <a:latin typeface="Arial" pitchFamily="34" charset="0"/>
                  <a:cs typeface="Arial" pitchFamily="34" charset="0"/>
                </a:rPr>
                <a:t>Call up the various companies to show our sincerity and follow up with email </a:t>
              </a:r>
              <a:endParaRPr lang="en-US" dirty="0">
                <a:solidFill>
                  <a:schemeClr val="tx1"/>
                </a:solidFill>
                <a:latin typeface="Arial" pitchFamily="34" charset="0"/>
                <a:cs typeface="Arial" pitchFamily="34" charset="0"/>
              </a:endParaRPr>
            </a:p>
          </p:txBody>
        </p:sp>
      </p:grpSp>
      <p:pic>
        <p:nvPicPr>
          <p:cNvPr id="15" name="Picture 14" descr="depositphotos_4751508-Reflection-icons.jpg"/>
          <p:cNvPicPr>
            <a:picLocks noChangeAspect="1"/>
          </p:cNvPicPr>
          <p:nvPr/>
        </p:nvPicPr>
        <p:blipFill>
          <a:blip r:embed="rId5" cstate="print">
            <a:clrChange>
              <a:clrFrom>
                <a:srgbClr val="FFFFFF"/>
              </a:clrFrom>
              <a:clrTo>
                <a:srgbClr val="FFFFFF">
                  <a:alpha val="0"/>
                </a:srgbClr>
              </a:clrTo>
            </a:clrChange>
            <a:lum contrast="40000"/>
          </a:blip>
          <a:srcRect l="-2662" t="14444" r="87418" b="76076"/>
          <a:stretch>
            <a:fillRect/>
          </a:stretch>
        </p:blipFill>
        <p:spPr>
          <a:xfrm>
            <a:off x="1152669" y="2590800"/>
            <a:ext cx="1057131" cy="990600"/>
          </a:xfrm>
          <a:prstGeom prst="rect">
            <a:avLst/>
          </a:prstGeom>
        </p:spPr>
      </p:pic>
      <p:grpSp>
        <p:nvGrpSpPr>
          <p:cNvPr id="37" name="Group 19"/>
          <p:cNvGrpSpPr/>
          <p:nvPr/>
        </p:nvGrpSpPr>
        <p:grpSpPr>
          <a:xfrm>
            <a:off x="1828800" y="3962400"/>
            <a:ext cx="6400800" cy="1005840"/>
            <a:chOff x="1219178" y="0"/>
            <a:chExt cx="6612231" cy="1111917"/>
          </a:xfrm>
        </p:grpSpPr>
        <p:sp>
          <p:nvSpPr>
            <p:cNvPr id="38" name="Pentagon 37"/>
            <p:cNvSpPr/>
            <p:nvPr/>
          </p:nvSpPr>
          <p:spPr>
            <a:xfrm rot="10800000">
              <a:off x="1219178" y="0"/>
              <a:ext cx="6612231" cy="1111917"/>
            </a:xfrm>
            <a:prstGeom prst="homePlate">
              <a:avLst/>
            </a:prstGeom>
          </p:spPr>
          <p:style>
            <a:lnRef idx="1">
              <a:schemeClr val="accent5"/>
            </a:lnRef>
            <a:fillRef idx="2">
              <a:schemeClr val="accent5"/>
            </a:fillRef>
            <a:effectRef idx="1">
              <a:schemeClr val="accent5"/>
            </a:effectRef>
            <a:fontRef idx="minor">
              <a:schemeClr val="dk1"/>
            </a:fontRef>
          </p:style>
        </p:sp>
        <p:sp>
          <p:nvSpPr>
            <p:cNvPr id="39" name="Pentagon 4"/>
            <p:cNvSpPr/>
            <p:nvPr/>
          </p:nvSpPr>
          <p:spPr>
            <a:xfrm>
              <a:off x="1497160" y="1"/>
              <a:ext cx="6334249" cy="1066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9276" tIns="68580" rIns="128016" bIns="68580" numCol="1" spcCol="1270" anchor="t" anchorCtr="0">
              <a:noAutofit/>
            </a:bodyPr>
            <a:lstStyle/>
            <a:p>
              <a:pPr lvl="0" defTabSz="800100">
                <a:lnSpc>
                  <a:spcPct val="90000"/>
                </a:lnSpc>
                <a:spcBef>
                  <a:spcPct val="0"/>
                </a:spcBef>
                <a:spcAft>
                  <a:spcPct val="35000"/>
                </a:spcAft>
              </a:pPr>
              <a:r>
                <a:rPr lang="en-US" b="1" dirty="0" smtClean="0">
                  <a:solidFill>
                    <a:schemeClr val="tx1"/>
                  </a:solidFill>
                  <a:latin typeface="Arial" pitchFamily="34" charset="0"/>
                  <a:cs typeface="Arial" pitchFamily="34" charset="0"/>
                </a:rPr>
                <a:t>Look up on governmental websites</a:t>
              </a:r>
            </a:p>
            <a:p>
              <a:pPr marL="171450" lvl="1" indent="-171450" defTabSz="800100">
                <a:lnSpc>
                  <a:spcPct val="90000"/>
                </a:lnSpc>
                <a:spcBef>
                  <a:spcPct val="0"/>
                </a:spcBef>
                <a:spcAft>
                  <a:spcPct val="15000"/>
                </a:spcAft>
                <a:buChar char="••"/>
              </a:pPr>
              <a:r>
                <a:rPr lang="en-US" dirty="0" smtClean="0">
                  <a:solidFill>
                    <a:schemeClr val="tx1"/>
                  </a:solidFill>
                  <a:latin typeface="Arial" pitchFamily="34" charset="0"/>
                  <a:cs typeface="Arial" pitchFamily="34" charset="0"/>
                </a:rPr>
                <a:t> May provide more information </a:t>
              </a:r>
            </a:p>
            <a:p>
              <a:pPr marL="171450" lvl="1" indent="-171450" defTabSz="800100">
                <a:lnSpc>
                  <a:spcPct val="90000"/>
                </a:lnSpc>
                <a:spcBef>
                  <a:spcPct val="0"/>
                </a:spcBef>
                <a:spcAft>
                  <a:spcPct val="15000"/>
                </a:spcAft>
                <a:buChar char="••"/>
              </a:pPr>
              <a:r>
                <a:rPr lang="en-US" dirty="0" smtClean="0">
                  <a:solidFill>
                    <a:schemeClr val="tx1"/>
                  </a:solidFill>
                  <a:latin typeface="Arial" pitchFamily="34" charset="0"/>
                  <a:cs typeface="Arial" pitchFamily="34" charset="0"/>
                </a:rPr>
                <a:t> Example: SGX.com for financial report</a:t>
              </a:r>
              <a:endParaRPr lang="en-US" dirty="0">
                <a:solidFill>
                  <a:schemeClr val="tx1"/>
                </a:solidFill>
                <a:latin typeface="Arial" pitchFamily="34" charset="0"/>
                <a:cs typeface="Arial" pitchFamily="34" charset="0"/>
              </a:endParaRPr>
            </a:p>
          </p:txBody>
        </p:sp>
      </p:grpSp>
      <p:pic>
        <p:nvPicPr>
          <p:cNvPr id="13" name="Picture 12" descr="Web Icons (Reflection 2) 300 dpi.jpg"/>
          <p:cNvPicPr>
            <a:picLocks noChangeAspect="1"/>
          </p:cNvPicPr>
          <p:nvPr/>
        </p:nvPicPr>
        <p:blipFill>
          <a:blip r:embed="rId6" cstate="print">
            <a:clrChange>
              <a:clrFrom>
                <a:srgbClr val="FFFFFF"/>
              </a:clrFrom>
              <a:clrTo>
                <a:srgbClr val="FFFFFF">
                  <a:alpha val="0"/>
                </a:srgbClr>
              </a:clrTo>
            </a:clrChange>
            <a:biLevel thresh="50000"/>
          </a:blip>
          <a:srcRect l="3111" t="3792" r="86001" b="85136"/>
          <a:stretch>
            <a:fillRect/>
          </a:stretch>
        </p:blipFill>
        <p:spPr>
          <a:xfrm>
            <a:off x="1057986" y="4031549"/>
            <a:ext cx="1151814" cy="921451"/>
          </a:xfrm>
          <a:prstGeom prst="rect">
            <a:avLst/>
          </a:prstGeom>
        </p:spPr>
      </p:pic>
      <p:grpSp>
        <p:nvGrpSpPr>
          <p:cNvPr id="41" name="Group 19"/>
          <p:cNvGrpSpPr/>
          <p:nvPr/>
        </p:nvGrpSpPr>
        <p:grpSpPr>
          <a:xfrm>
            <a:off x="1828800" y="5166360"/>
            <a:ext cx="6400800" cy="1005840"/>
            <a:chOff x="1219178" y="0"/>
            <a:chExt cx="6612231" cy="1111917"/>
          </a:xfrm>
        </p:grpSpPr>
        <p:sp>
          <p:nvSpPr>
            <p:cNvPr id="42" name="Pentagon 41"/>
            <p:cNvSpPr/>
            <p:nvPr/>
          </p:nvSpPr>
          <p:spPr>
            <a:xfrm rot="10800000">
              <a:off x="1219178" y="0"/>
              <a:ext cx="6612231" cy="1111917"/>
            </a:xfrm>
            <a:prstGeom prst="homePlate">
              <a:avLst/>
            </a:prstGeom>
          </p:spPr>
          <p:style>
            <a:lnRef idx="1">
              <a:schemeClr val="accent5"/>
            </a:lnRef>
            <a:fillRef idx="2">
              <a:schemeClr val="accent5"/>
            </a:fillRef>
            <a:effectRef idx="1">
              <a:schemeClr val="accent5"/>
            </a:effectRef>
            <a:fontRef idx="minor">
              <a:schemeClr val="dk1"/>
            </a:fontRef>
          </p:style>
        </p:sp>
        <p:sp>
          <p:nvSpPr>
            <p:cNvPr id="43" name="Pentagon 4"/>
            <p:cNvSpPr/>
            <p:nvPr/>
          </p:nvSpPr>
          <p:spPr>
            <a:xfrm>
              <a:off x="1497160" y="1"/>
              <a:ext cx="6334249" cy="1066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9276" tIns="68580" rIns="128016" bIns="68580" numCol="1" spcCol="1270" anchor="t" anchorCtr="0">
              <a:noAutofit/>
            </a:bodyPr>
            <a:lstStyle/>
            <a:p>
              <a:pPr lvl="0" defTabSz="800100">
                <a:lnSpc>
                  <a:spcPct val="90000"/>
                </a:lnSpc>
                <a:spcBef>
                  <a:spcPct val="0"/>
                </a:spcBef>
                <a:spcAft>
                  <a:spcPct val="35000"/>
                </a:spcAft>
              </a:pPr>
              <a:r>
                <a:rPr lang="en-US" b="1" dirty="0" smtClean="0">
                  <a:solidFill>
                    <a:schemeClr val="tx1"/>
                  </a:solidFill>
                  <a:latin typeface="Arial" pitchFamily="34" charset="0"/>
                  <a:cs typeface="Arial" pitchFamily="34" charset="0"/>
                </a:rPr>
                <a:t>Structural Interview Questions</a:t>
              </a:r>
            </a:p>
            <a:p>
              <a:pPr marL="171450" lvl="1" indent="-171450" defTabSz="800100">
                <a:lnSpc>
                  <a:spcPct val="90000"/>
                </a:lnSpc>
                <a:spcBef>
                  <a:spcPct val="0"/>
                </a:spcBef>
                <a:spcAft>
                  <a:spcPct val="15000"/>
                </a:spcAft>
                <a:buChar char="••"/>
              </a:pPr>
              <a:r>
                <a:rPr lang="en-US" dirty="0" smtClean="0">
                  <a:solidFill>
                    <a:schemeClr val="tx1"/>
                  </a:solidFill>
                  <a:latin typeface="Arial" pitchFamily="34" charset="0"/>
                  <a:cs typeface="Arial" pitchFamily="34" charset="0"/>
                </a:rPr>
                <a:t> Easier for comparison and evaluation </a:t>
              </a:r>
              <a:endParaRPr lang="en-US" dirty="0">
                <a:solidFill>
                  <a:schemeClr val="tx1"/>
                </a:solidFill>
                <a:latin typeface="Arial" pitchFamily="34" charset="0"/>
                <a:cs typeface="Arial" pitchFamily="34" charset="0"/>
              </a:endParaRPr>
            </a:p>
          </p:txBody>
        </p:sp>
      </p:grpSp>
      <p:pic>
        <p:nvPicPr>
          <p:cNvPr id="35" name="Picture 34" descr="Web Icons (Reflection 2) 300 dpi.jpg"/>
          <p:cNvPicPr>
            <a:picLocks noChangeAspect="1"/>
          </p:cNvPicPr>
          <p:nvPr/>
        </p:nvPicPr>
        <p:blipFill>
          <a:blip r:embed="rId7" cstate="print">
            <a:clrChange>
              <a:clrFrom>
                <a:srgbClr val="FFFFFF"/>
              </a:clrFrom>
              <a:clrTo>
                <a:srgbClr val="FFFFFF">
                  <a:alpha val="0"/>
                </a:srgbClr>
              </a:clrTo>
            </a:clrChange>
            <a:biLevel thresh="50000"/>
          </a:blip>
          <a:srcRect l="72323" t="80000" r="16515" b="8889"/>
          <a:stretch>
            <a:fillRect/>
          </a:stretch>
        </p:blipFill>
        <p:spPr>
          <a:xfrm>
            <a:off x="1066800" y="5199185"/>
            <a:ext cx="1066800" cy="896815"/>
          </a:xfrm>
          <a:prstGeom prst="rect">
            <a:avLst/>
          </a:prstGeom>
        </p:spPr>
      </p:pic>
      <p:sp>
        <p:nvSpPr>
          <p:cNvPr id="28" name="TextBox 27"/>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311346711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replacement people.jpg"/>
          <p:cNvPicPr>
            <a:picLocks noChangeAspect="1"/>
          </p:cNvPicPr>
          <p:nvPr/>
        </p:nvPicPr>
        <p:blipFill>
          <a:blip r:embed="rId3" cstate="print"/>
          <a:stretch>
            <a:fillRect/>
          </a:stretch>
        </p:blipFill>
        <p:spPr>
          <a:xfrm>
            <a:off x="609600" y="3429000"/>
            <a:ext cx="4380905" cy="2828662"/>
          </a:xfrm>
          <a:prstGeom prst="rect">
            <a:avLst/>
          </a:prstGeom>
        </p:spPr>
      </p:pic>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4"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Reflection</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What have we learned?</a:t>
            </a:r>
            <a:endParaRPr lang="en-US" sz="2000" spc="100" dirty="0">
              <a:solidFill>
                <a:schemeClr val="bg1"/>
              </a:solidFill>
              <a:latin typeface="Arial"/>
              <a:cs typeface="Arial"/>
            </a:endParaRPr>
          </a:p>
        </p:txBody>
      </p:sp>
      <p:sp>
        <p:nvSpPr>
          <p:cNvPr id="11" name="Rectangle 10"/>
          <p:cNvSpPr/>
          <p:nvPr/>
        </p:nvSpPr>
        <p:spPr>
          <a:xfrm>
            <a:off x="609600" y="1981200"/>
            <a:ext cx="4191000" cy="1384995"/>
          </a:xfrm>
          <a:prstGeom prst="rect">
            <a:avLst/>
          </a:prstGeom>
        </p:spPr>
        <p:txBody>
          <a:bodyPr wrap="square">
            <a:spAutoFit/>
          </a:bodyPr>
          <a:lstStyle/>
          <a:p>
            <a:pPr algn="ctr"/>
            <a:r>
              <a:rPr lang="en-US" sz="2100" i="1" dirty="0" smtClean="0">
                <a:latin typeface="Arial" pitchFamily="34" charset="0"/>
                <a:cs typeface="Arial" pitchFamily="34" charset="0"/>
              </a:rPr>
              <a:t>“ </a:t>
            </a:r>
            <a:r>
              <a:rPr lang="en-US" sz="2100" dirty="0" smtClean="0">
                <a:latin typeface="Arial" pitchFamily="34" charset="0"/>
                <a:cs typeface="Arial" pitchFamily="34" charset="0"/>
              </a:rPr>
              <a:t>We don’t learn from experience. </a:t>
            </a:r>
          </a:p>
          <a:p>
            <a:pPr algn="ctr"/>
            <a:r>
              <a:rPr lang="en-US" sz="2100" dirty="0" smtClean="0">
                <a:latin typeface="Arial" pitchFamily="34" charset="0"/>
                <a:cs typeface="Arial" pitchFamily="34" charset="0"/>
              </a:rPr>
              <a:t>We learn from reflecting on experience.” </a:t>
            </a:r>
          </a:p>
          <a:p>
            <a:pPr algn="ctr"/>
            <a:r>
              <a:rPr lang="en-US" sz="2100" dirty="0" smtClean="0">
                <a:latin typeface="Arial" pitchFamily="34" charset="0"/>
                <a:cs typeface="Arial" pitchFamily="34" charset="0"/>
              </a:rPr>
              <a:t>	        - </a:t>
            </a:r>
            <a:r>
              <a:rPr lang="en-US" sz="2100" i="1" dirty="0" smtClean="0">
                <a:latin typeface="Arial" pitchFamily="34" charset="0"/>
                <a:cs typeface="Arial" pitchFamily="34" charset="0"/>
              </a:rPr>
              <a:t>John Dewey</a:t>
            </a:r>
            <a:endParaRPr lang="en-US" sz="2100" i="1" dirty="0">
              <a:latin typeface="Arial" pitchFamily="34" charset="0"/>
              <a:cs typeface="Arial" pitchFamily="34" charset="0"/>
            </a:endParaRPr>
          </a:p>
        </p:txBody>
      </p:sp>
      <p:sp>
        <p:nvSpPr>
          <p:cNvPr id="16" name="TextBox 15"/>
          <p:cNvSpPr txBox="1"/>
          <p:nvPr/>
        </p:nvSpPr>
        <p:spPr>
          <a:xfrm>
            <a:off x="5257800" y="6449100"/>
            <a:ext cx="2286000" cy="369332"/>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7" name="TextBox 16"/>
          <p:cNvSpPr txBox="1"/>
          <p:nvPr/>
        </p:nvSpPr>
        <p:spPr>
          <a:xfrm>
            <a:off x="7432576" y="6400800"/>
            <a:ext cx="1711424" cy="491581"/>
          </a:xfrm>
          <a:prstGeom prst="rect">
            <a:avLst/>
          </a:prstGeom>
          <a:solidFill>
            <a:schemeClr val="bg1"/>
          </a:solidFill>
          <a:ln w="38100" cmpd="sng">
            <a:solidFill>
              <a:srgbClr val="025668"/>
            </a:solidFill>
          </a:ln>
        </p:spPr>
        <p:txBody>
          <a:bodyPr wrap="square" rtlCol="0">
            <a:spAutoFit/>
          </a:bodyPr>
          <a:lstStyle/>
          <a:p>
            <a:pPr algn="ctr"/>
            <a:r>
              <a:rPr lang="en-SG" b="1" dirty="0" smtClean="0">
                <a:latin typeface="Arial"/>
                <a:cs typeface="Arial"/>
              </a:rPr>
              <a:t>Limitations</a:t>
            </a:r>
            <a:endParaRPr lang="en-SG" b="1" dirty="0">
              <a:latin typeface="Arial"/>
              <a:cs typeface="Arial"/>
            </a:endParaRPr>
          </a:p>
        </p:txBody>
      </p:sp>
      <p:sp>
        <p:nvSpPr>
          <p:cNvPr id="18" name="Rectangle 1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9" name="TextBox 18"/>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pic>
        <p:nvPicPr>
          <p:cNvPr id="14" name="Picture 13" descr="HRM.jpg"/>
          <p:cNvPicPr>
            <a:picLocks noChangeAspect="1"/>
          </p:cNvPicPr>
          <p:nvPr/>
        </p:nvPicPr>
        <p:blipFill>
          <a:blip r:embed="rId5" cstate="print">
            <a:lum contrast="20000"/>
          </a:blip>
          <a:stretch>
            <a:fillRect/>
          </a:stretch>
        </p:blipFill>
        <p:spPr>
          <a:xfrm>
            <a:off x="4982095" y="1600200"/>
            <a:ext cx="3171305" cy="2255454"/>
          </a:xfrm>
          <a:prstGeom prst="rect">
            <a:avLst/>
          </a:prstGeom>
        </p:spPr>
      </p:pic>
      <p:sp>
        <p:nvSpPr>
          <p:cNvPr id="20" name="Rectangle 19"/>
          <p:cNvSpPr/>
          <p:nvPr/>
        </p:nvSpPr>
        <p:spPr>
          <a:xfrm>
            <a:off x="4724400" y="4237672"/>
            <a:ext cx="4114800" cy="1477328"/>
          </a:xfrm>
          <a:prstGeom prst="rect">
            <a:avLst/>
          </a:prstGeom>
        </p:spPr>
        <p:txBody>
          <a:bodyPr wrap="square">
            <a:spAutoFit/>
          </a:bodyPr>
          <a:lstStyle/>
          <a:p>
            <a:pPr algn="ctr"/>
            <a:r>
              <a:rPr lang="en-US" sz="3000" dirty="0" smtClean="0">
                <a:latin typeface="Arial" pitchFamily="34" charset="0"/>
                <a:cs typeface="Arial" pitchFamily="34" charset="0"/>
              </a:rPr>
              <a:t>The most important thing in any business is the </a:t>
            </a:r>
            <a:r>
              <a:rPr lang="en-US" sz="3000" i="1" dirty="0" smtClean="0">
                <a:latin typeface="Arial" pitchFamily="34" charset="0"/>
                <a:cs typeface="Arial" pitchFamily="34" charset="0"/>
              </a:rPr>
              <a:t>people</a:t>
            </a:r>
            <a:r>
              <a:rPr lang="en-US" sz="3000" dirty="0" smtClean="0">
                <a:latin typeface="Arial" pitchFamily="34" charset="0"/>
                <a:cs typeface="Arial" pitchFamily="34" charset="0"/>
              </a:rPr>
              <a:t>. </a:t>
            </a:r>
            <a:endParaRPr lang="en-US" sz="3000" dirty="0">
              <a:latin typeface="Arial" pitchFamily="34" charset="0"/>
              <a:cs typeface="Arial" pitchFamily="34" charset="0"/>
            </a:endParaRPr>
          </a:p>
        </p:txBody>
      </p:sp>
      <p:sp>
        <p:nvSpPr>
          <p:cNvPr id="21" name="TextBox 20"/>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HRM_jpg_scaled10002.jpg"/>
          <p:cNvPicPr>
            <a:picLocks noChangeAspect="1"/>
          </p:cNvPicPr>
          <p:nvPr/>
        </p:nvPicPr>
        <p:blipFill>
          <a:blip r:embed="rId3" cstate="print">
            <a:clrChange>
              <a:clrFrom>
                <a:srgbClr val="FCFCFC"/>
              </a:clrFrom>
              <a:clrTo>
                <a:srgbClr val="FCFCFC">
                  <a:alpha val="0"/>
                </a:srgbClr>
              </a:clrTo>
            </a:clrChange>
          </a:blip>
          <a:stretch>
            <a:fillRect/>
          </a:stretch>
        </p:blipFill>
        <p:spPr>
          <a:xfrm>
            <a:off x="4258849" y="2971800"/>
            <a:ext cx="4885151" cy="2971800"/>
          </a:xfrm>
          <a:prstGeom prst="rect">
            <a:avLst/>
          </a:prstGeom>
        </p:spPr>
      </p:pic>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4"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Reflection</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What have we learned?</a:t>
            </a:r>
            <a:endParaRPr lang="en-US" sz="2000" spc="100" dirty="0">
              <a:solidFill>
                <a:schemeClr val="bg1"/>
              </a:solidFill>
              <a:latin typeface="Arial"/>
              <a:cs typeface="Arial"/>
            </a:endParaRPr>
          </a:p>
        </p:txBody>
      </p:sp>
      <p:sp>
        <p:nvSpPr>
          <p:cNvPr id="16" name="TextBox 15"/>
          <p:cNvSpPr txBox="1"/>
          <p:nvPr/>
        </p:nvSpPr>
        <p:spPr>
          <a:xfrm>
            <a:off x="5257800" y="6449100"/>
            <a:ext cx="2286000" cy="369332"/>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7" name="TextBox 16"/>
          <p:cNvSpPr txBox="1"/>
          <p:nvPr/>
        </p:nvSpPr>
        <p:spPr>
          <a:xfrm>
            <a:off x="7432576" y="6400800"/>
            <a:ext cx="1711424" cy="491581"/>
          </a:xfrm>
          <a:prstGeom prst="rect">
            <a:avLst/>
          </a:prstGeom>
          <a:solidFill>
            <a:schemeClr val="bg1"/>
          </a:solidFill>
          <a:ln w="38100" cmpd="sng">
            <a:solidFill>
              <a:srgbClr val="025668"/>
            </a:solidFill>
          </a:ln>
        </p:spPr>
        <p:txBody>
          <a:bodyPr wrap="square" rtlCol="0">
            <a:spAutoFit/>
          </a:bodyPr>
          <a:lstStyle/>
          <a:p>
            <a:pPr algn="ctr"/>
            <a:r>
              <a:rPr lang="en-SG" b="1" dirty="0" smtClean="0">
                <a:latin typeface="Arial"/>
                <a:cs typeface="Arial"/>
              </a:rPr>
              <a:t>Limitations</a:t>
            </a:r>
            <a:endParaRPr lang="en-SG" b="1" dirty="0">
              <a:latin typeface="Arial"/>
              <a:cs typeface="Arial"/>
            </a:endParaRPr>
          </a:p>
        </p:txBody>
      </p:sp>
      <p:sp>
        <p:nvSpPr>
          <p:cNvPr id="18" name="Rectangle 1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BGC Group</a:t>
            </a:r>
            <a:endParaRPr lang="en-SG" dirty="0">
              <a:solidFill>
                <a:srgbClr val="FFFFFF"/>
              </a:solidFill>
              <a:latin typeface="Arial"/>
              <a:cs typeface="Arial"/>
            </a:endParaRPr>
          </a:p>
        </p:txBody>
      </p:sp>
      <p:sp>
        <p:nvSpPr>
          <p:cNvPr id="19" name="TextBox 18"/>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pic>
        <p:nvPicPr>
          <p:cNvPr id="15" name="Picture 14" descr="HRM_impacts_on_bottomline_results.jpg"/>
          <p:cNvPicPr>
            <a:picLocks noChangeAspect="1"/>
          </p:cNvPicPr>
          <p:nvPr/>
        </p:nvPicPr>
        <p:blipFill>
          <a:blip r:embed="rId5" cstate="print"/>
          <a:srcRect r="-589" b="14808"/>
          <a:stretch>
            <a:fillRect/>
          </a:stretch>
        </p:blipFill>
        <p:spPr>
          <a:xfrm>
            <a:off x="0" y="1447800"/>
            <a:ext cx="4800600" cy="2514600"/>
          </a:xfrm>
          <a:prstGeom prst="rect">
            <a:avLst/>
          </a:prstGeom>
        </p:spPr>
      </p:pic>
      <p:sp>
        <p:nvSpPr>
          <p:cNvPr id="20" name="TextBox 19"/>
          <p:cNvSpPr txBox="1"/>
          <p:nvPr/>
        </p:nvSpPr>
        <p:spPr>
          <a:xfrm>
            <a:off x="4724400" y="1905000"/>
            <a:ext cx="2743200" cy="2062103"/>
          </a:xfrm>
          <a:prstGeom prst="rect">
            <a:avLst/>
          </a:prstGeom>
          <a:noFill/>
        </p:spPr>
        <p:txBody>
          <a:bodyPr wrap="square" rtlCol="0">
            <a:spAutoFit/>
          </a:bodyPr>
          <a:lstStyle/>
          <a:p>
            <a:pPr>
              <a:buFont typeface="Wingdings" pitchFamily="2" charset="2"/>
              <a:buChar char="ü"/>
            </a:pPr>
            <a:r>
              <a:rPr lang="en-US" sz="3200" dirty="0" smtClean="0">
                <a:latin typeface="Arial" pitchFamily="34" charset="0"/>
                <a:cs typeface="Arial" pitchFamily="34" charset="0"/>
              </a:rPr>
              <a:t> Attract</a:t>
            </a:r>
          </a:p>
          <a:p>
            <a:pPr>
              <a:buFont typeface="Wingdings" pitchFamily="2" charset="2"/>
              <a:buChar char="ü"/>
            </a:pPr>
            <a:r>
              <a:rPr lang="en-US" sz="3200" dirty="0" smtClean="0">
                <a:latin typeface="Arial" pitchFamily="34" charset="0"/>
                <a:cs typeface="Arial" pitchFamily="34" charset="0"/>
              </a:rPr>
              <a:t> Develop</a:t>
            </a:r>
          </a:p>
          <a:p>
            <a:pPr>
              <a:buFont typeface="Wingdings" pitchFamily="2" charset="2"/>
              <a:buChar char="ü"/>
            </a:pPr>
            <a:r>
              <a:rPr lang="en-US" sz="3200" dirty="0" smtClean="0">
                <a:latin typeface="Arial" pitchFamily="34" charset="0"/>
                <a:cs typeface="Arial" pitchFamily="34" charset="0"/>
              </a:rPr>
              <a:t> Retain</a:t>
            </a:r>
          </a:p>
          <a:p>
            <a:endParaRPr lang="en-US" sz="3200" dirty="0">
              <a:latin typeface="Arial" pitchFamily="34" charset="0"/>
              <a:cs typeface="Arial" pitchFamily="34" charset="0"/>
            </a:endParaRPr>
          </a:p>
        </p:txBody>
      </p:sp>
      <p:sp>
        <p:nvSpPr>
          <p:cNvPr id="22" name="TextBox 21"/>
          <p:cNvSpPr txBox="1"/>
          <p:nvPr/>
        </p:nvSpPr>
        <p:spPr>
          <a:xfrm>
            <a:off x="0" y="4450140"/>
            <a:ext cx="4419600" cy="1569660"/>
          </a:xfrm>
          <a:prstGeom prst="rect">
            <a:avLst/>
          </a:prstGeom>
          <a:noFill/>
        </p:spPr>
        <p:txBody>
          <a:bodyPr wrap="square" rtlCol="0">
            <a:spAutoFit/>
          </a:bodyPr>
          <a:lstStyle/>
          <a:p>
            <a:pPr algn="ctr">
              <a:buFont typeface="Wingdings" pitchFamily="2" charset="2"/>
              <a:buChar char="ü"/>
            </a:pPr>
            <a:r>
              <a:rPr lang="en-US" sz="3200" dirty="0" smtClean="0">
                <a:latin typeface="Arial" pitchFamily="34" charset="0"/>
                <a:cs typeface="Arial" pitchFamily="34" charset="0"/>
              </a:rPr>
              <a:t>Support the growth for an </a:t>
            </a:r>
            <a:r>
              <a:rPr lang="en-US" sz="3200" dirty="0" err="1" smtClean="0">
                <a:latin typeface="Arial" pitchFamily="34" charset="0"/>
                <a:cs typeface="Arial" pitchFamily="34" charset="0"/>
              </a:rPr>
              <a:t>organisation</a:t>
            </a:r>
            <a:r>
              <a:rPr lang="en-US" sz="3200" dirty="0" smtClean="0">
                <a:latin typeface="Arial" pitchFamily="34" charset="0"/>
                <a:cs typeface="Arial" pitchFamily="34" charset="0"/>
              </a:rPr>
              <a:t> </a:t>
            </a:r>
          </a:p>
          <a:p>
            <a:pPr algn="ctr"/>
            <a:endParaRPr lang="en-US" sz="3200" dirty="0">
              <a:latin typeface="Arial" pitchFamily="34" charset="0"/>
              <a:cs typeface="Arial" pitchFamily="34" charset="0"/>
            </a:endParaRPr>
          </a:p>
        </p:txBody>
      </p:sp>
      <p:sp>
        <p:nvSpPr>
          <p:cNvPr id="23" name="TextBox 22"/>
          <p:cNvSpPr txBox="1"/>
          <p:nvPr/>
        </p:nvSpPr>
        <p:spPr>
          <a:xfrm>
            <a:off x="15240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6202864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Group</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 Organizational Structure </a:t>
            </a:r>
            <a:endParaRPr lang="en-US" sz="2000" spc="100" dirty="0">
              <a:solidFill>
                <a:schemeClr val="bg1"/>
              </a:solidFill>
              <a:latin typeface="Arial"/>
              <a:cs typeface="Arial"/>
            </a:endParaRPr>
          </a:p>
        </p:txBody>
      </p:sp>
      <p:sp>
        <p:nvSpPr>
          <p:cNvPr id="2" name="Rounded Rectangle 1"/>
          <p:cNvSpPr/>
          <p:nvPr/>
        </p:nvSpPr>
        <p:spPr>
          <a:xfrm>
            <a:off x="3352800" y="1524000"/>
            <a:ext cx="2514600" cy="831273"/>
          </a:xfrm>
          <a:prstGeom prst="roundRect">
            <a:avLst/>
          </a:prstGeom>
          <a:solidFill>
            <a:srgbClr val="089FC1"/>
          </a:solidFill>
          <a:ln w="38100" cmpd="sng">
            <a:solidFill>
              <a:srgbClr val="089F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861594" y="1586169"/>
            <a:ext cx="1501220" cy="699492"/>
          </a:xfrm>
          <a:prstGeom prst="rect">
            <a:avLst/>
          </a:prstGeom>
          <a:noFill/>
        </p:spPr>
        <p:txBody>
          <a:bodyPr wrap="none" rtlCol="0">
            <a:spAutoFit/>
          </a:bodyPr>
          <a:lstStyle/>
          <a:p>
            <a:pPr algn="ctr"/>
            <a:r>
              <a:rPr lang="en-US" sz="2200" b="1" dirty="0" smtClean="0">
                <a:solidFill>
                  <a:schemeClr val="bg1"/>
                </a:solidFill>
                <a:latin typeface="Arial"/>
                <a:cs typeface="Arial"/>
              </a:rPr>
              <a:t>Managing </a:t>
            </a:r>
          </a:p>
          <a:p>
            <a:pPr algn="ctr"/>
            <a:r>
              <a:rPr lang="en-US" sz="2200" b="1" dirty="0" smtClean="0">
                <a:solidFill>
                  <a:schemeClr val="bg1"/>
                </a:solidFill>
                <a:latin typeface="Arial"/>
                <a:cs typeface="Arial"/>
              </a:rPr>
              <a:t>Director</a:t>
            </a:r>
          </a:p>
        </p:txBody>
      </p:sp>
      <p:cxnSp>
        <p:nvCxnSpPr>
          <p:cNvPr id="18" name="Straight Connector 17"/>
          <p:cNvCxnSpPr/>
          <p:nvPr/>
        </p:nvCxnSpPr>
        <p:spPr>
          <a:xfrm>
            <a:off x="4648200" y="2362200"/>
            <a:ext cx="0" cy="315191"/>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914400" y="2701636"/>
            <a:ext cx="7086600" cy="0"/>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914400" y="2718954"/>
            <a:ext cx="0" cy="346364"/>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76600" y="2718954"/>
            <a:ext cx="0" cy="346364"/>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638800" y="2718954"/>
            <a:ext cx="0" cy="346364"/>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001000" y="2718954"/>
            <a:ext cx="0" cy="346364"/>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914400" y="3886200"/>
            <a:ext cx="0" cy="2133600"/>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914400" y="4191000"/>
            <a:ext cx="346364" cy="0"/>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914400" y="4648200"/>
            <a:ext cx="346364" cy="0"/>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914400" y="5105400"/>
            <a:ext cx="346364" cy="0"/>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914400" y="5562600"/>
            <a:ext cx="346364" cy="0"/>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914400" y="6019800"/>
            <a:ext cx="346364" cy="0"/>
          </a:xfrm>
          <a:prstGeom prst="line">
            <a:avLst/>
          </a:prstGeom>
          <a:ln>
            <a:solidFill>
              <a:srgbClr val="089FC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219200" y="4050268"/>
            <a:ext cx="774822" cy="369332"/>
          </a:xfrm>
          <a:prstGeom prst="rect">
            <a:avLst/>
          </a:prstGeom>
          <a:solidFill>
            <a:schemeClr val="bg1"/>
          </a:solidFill>
          <a:ln>
            <a:solidFill>
              <a:srgbClr val="089FC1"/>
            </a:solidFill>
          </a:ln>
        </p:spPr>
        <p:txBody>
          <a:bodyPr wrap="none" rtlCol="0">
            <a:spAutoFit/>
          </a:bodyPr>
          <a:lstStyle/>
          <a:p>
            <a:r>
              <a:rPr lang="en-US" dirty="0" smtClean="0">
                <a:latin typeface="Arial"/>
                <a:cs typeface="Arial"/>
              </a:rPr>
              <a:t>Retail </a:t>
            </a:r>
            <a:endParaRPr lang="en-US" dirty="0">
              <a:latin typeface="Arial"/>
              <a:cs typeface="Arial"/>
            </a:endParaRPr>
          </a:p>
        </p:txBody>
      </p:sp>
      <p:sp>
        <p:nvSpPr>
          <p:cNvPr id="34" name="TextBox 33"/>
          <p:cNvSpPr txBox="1"/>
          <p:nvPr/>
        </p:nvSpPr>
        <p:spPr>
          <a:xfrm>
            <a:off x="1219200" y="4964668"/>
            <a:ext cx="2019040" cy="369332"/>
          </a:xfrm>
          <a:prstGeom prst="rect">
            <a:avLst/>
          </a:prstGeom>
          <a:solidFill>
            <a:schemeClr val="bg1"/>
          </a:solidFill>
          <a:ln>
            <a:solidFill>
              <a:srgbClr val="089FC1"/>
            </a:solidFill>
          </a:ln>
        </p:spPr>
        <p:txBody>
          <a:bodyPr wrap="none" rtlCol="0">
            <a:spAutoFit/>
          </a:bodyPr>
          <a:lstStyle/>
          <a:p>
            <a:r>
              <a:rPr lang="en-US" dirty="0" smtClean="0">
                <a:latin typeface="Arial"/>
                <a:cs typeface="Arial"/>
              </a:rPr>
              <a:t>Customer Service</a:t>
            </a:r>
            <a:endParaRPr lang="en-US" dirty="0">
              <a:latin typeface="Arial"/>
              <a:cs typeface="Arial"/>
            </a:endParaRPr>
          </a:p>
        </p:txBody>
      </p:sp>
      <p:sp>
        <p:nvSpPr>
          <p:cNvPr id="35" name="TextBox 34"/>
          <p:cNvSpPr txBox="1"/>
          <p:nvPr/>
        </p:nvSpPr>
        <p:spPr>
          <a:xfrm>
            <a:off x="1219200" y="5421868"/>
            <a:ext cx="1300957" cy="369332"/>
          </a:xfrm>
          <a:prstGeom prst="rect">
            <a:avLst/>
          </a:prstGeom>
          <a:solidFill>
            <a:schemeClr val="bg1"/>
          </a:solidFill>
          <a:ln>
            <a:solidFill>
              <a:srgbClr val="089FC1"/>
            </a:solidFill>
          </a:ln>
        </p:spPr>
        <p:txBody>
          <a:bodyPr wrap="none" rtlCol="0">
            <a:spAutoFit/>
          </a:bodyPr>
          <a:lstStyle/>
          <a:p>
            <a:r>
              <a:rPr lang="en-US" dirty="0" smtClean="0">
                <a:latin typeface="Arial"/>
                <a:cs typeface="Arial"/>
              </a:rPr>
              <a:t>Healthcare</a:t>
            </a:r>
            <a:endParaRPr lang="en-US" dirty="0">
              <a:latin typeface="Arial"/>
              <a:cs typeface="Arial"/>
            </a:endParaRPr>
          </a:p>
        </p:txBody>
      </p:sp>
      <p:sp>
        <p:nvSpPr>
          <p:cNvPr id="36" name="TextBox 35"/>
          <p:cNvSpPr txBox="1"/>
          <p:nvPr/>
        </p:nvSpPr>
        <p:spPr>
          <a:xfrm>
            <a:off x="1225103" y="4507468"/>
            <a:ext cx="1454808" cy="369332"/>
          </a:xfrm>
          <a:prstGeom prst="rect">
            <a:avLst/>
          </a:prstGeom>
          <a:solidFill>
            <a:schemeClr val="bg1"/>
          </a:solidFill>
          <a:ln>
            <a:solidFill>
              <a:srgbClr val="089FC1"/>
            </a:solidFill>
          </a:ln>
        </p:spPr>
        <p:txBody>
          <a:bodyPr wrap="none" rtlCol="0">
            <a:spAutoFit/>
          </a:bodyPr>
          <a:lstStyle/>
          <a:p>
            <a:r>
              <a:rPr lang="en-US" dirty="0" smtClean="0">
                <a:latin typeface="Arial"/>
                <a:cs typeface="Arial"/>
              </a:rPr>
              <a:t>Government</a:t>
            </a:r>
            <a:endParaRPr lang="en-US" dirty="0">
              <a:latin typeface="Arial"/>
              <a:cs typeface="Arial"/>
            </a:endParaRPr>
          </a:p>
        </p:txBody>
      </p:sp>
      <p:sp>
        <p:nvSpPr>
          <p:cNvPr id="38" name="TextBox 37"/>
          <p:cNvSpPr txBox="1"/>
          <p:nvPr/>
        </p:nvSpPr>
        <p:spPr>
          <a:xfrm>
            <a:off x="1219200" y="5867400"/>
            <a:ext cx="1185428" cy="369332"/>
          </a:xfrm>
          <a:prstGeom prst="rect">
            <a:avLst/>
          </a:prstGeom>
          <a:solidFill>
            <a:schemeClr val="bg1"/>
          </a:solidFill>
          <a:ln>
            <a:solidFill>
              <a:srgbClr val="089FC1"/>
            </a:solidFill>
          </a:ln>
        </p:spPr>
        <p:txBody>
          <a:bodyPr wrap="none" rtlCol="0">
            <a:spAutoFit/>
          </a:bodyPr>
          <a:lstStyle/>
          <a:p>
            <a:r>
              <a:rPr lang="en-US" dirty="0" smtClean="0">
                <a:latin typeface="Arial"/>
                <a:cs typeface="Arial"/>
              </a:rPr>
              <a:t>Executive </a:t>
            </a:r>
            <a:endParaRPr lang="en-US" dirty="0">
              <a:latin typeface="Arial"/>
              <a:cs typeface="Arial"/>
            </a:endParaRPr>
          </a:p>
        </p:txBody>
      </p:sp>
      <p:sp>
        <p:nvSpPr>
          <p:cNvPr id="30" name="Rounded Rectangle 29"/>
          <p:cNvSpPr/>
          <p:nvPr/>
        </p:nvSpPr>
        <p:spPr>
          <a:xfrm>
            <a:off x="2514600" y="3048000"/>
            <a:ext cx="1600200" cy="831273"/>
          </a:xfrm>
          <a:prstGeom prst="roundRect">
            <a:avLst/>
          </a:prstGeom>
          <a:solidFill>
            <a:srgbClr val="089FC1"/>
          </a:solidFill>
          <a:ln w="38100" cmpd="sng">
            <a:solidFill>
              <a:srgbClr val="089F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4876800" y="3048000"/>
            <a:ext cx="1600200" cy="831273"/>
          </a:xfrm>
          <a:prstGeom prst="roundRect">
            <a:avLst/>
          </a:prstGeom>
          <a:solidFill>
            <a:srgbClr val="089FC1"/>
          </a:solidFill>
          <a:ln w="38100" cmpd="sng">
            <a:solidFill>
              <a:srgbClr val="089F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b="1">
              <a:solidFill>
                <a:srgbClr val="FFFFFF"/>
              </a:solidFill>
              <a:latin typeface="Arial"/>
              <a:cs typeface="Arial"/>
            </a:endParaRPr>
          </a:p>
        </p:txBody>
      </p:sp>
      <p:sp>
        <p:nvSpPr>
          <p:cNvPr id="32" name="Rounded Rectangle 31"/>
          <p:cNvSpPr/>
          <p:nvPr/>
        </p:nvSpPr>
        <p:spPr>
          <a:xfrm>
            <a:off x="7162800" y="3048000"/>
            <a:ext cx="1600200" cy="831273"/>
          </a:xfrm>
          <a:prstGeom prst="roundRect">
            <a:avLst/>
          </a:prstGeom>
          <a:solidFill>
            <a:srgbClr val="089FC1"/>
          </a:solidFill>
          <a:ln w="38100" cmpd="sng">
            <a:solidFill>
              <a:srgbClr val="089F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28600" y="3048000"/>
            <a:ext cx="1600200" cy="831273"/>
          </a:xfrm>
          <a:prstGeom prst="roundRect">
            <a:avLst/>
          </a:prstGeom>
          <a:solidFill>
            <a:srgbClr val="089FC1"/>
          </a:solidFill>
          <a:ln w="38100" cmpd="sng">
            <a:solidFill>
              <a:srgbClr val="089F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25853" y="3206990"/>
            <a:ext cx="921947" cy="391715"/>
          </a:xfrm>
          <a:prstGeom prst="rect">
            <a:avLst/>
          </a:prstGeom>
          <a:noFill/>
        </p:spPr>
        <p:txBody>
          <a:bodyPr wrap="none" rtlCol="0">
            <a:spAutoFit/>
          </a:bodyPr>
          <a:lstStyle/>
          <a:p>
            <a:r>
              <a:rPr lang="en-US" sz="2200" b="1" dirty="0" smtClean="0">
                <a:solidFill>
                  <a:srgbClr val="FFFFFF"/>
                </a:solidFill>
                <a:latin typeface="Arial"/>
                <a:cs typeface="Arial"/>
              </a:rPr>
              <a:t>Sales </a:t>
            </a:r>
            <a:endParaRPr lang="en-US" sz="2200" b="1" dirty="0">
              <a:solidFill>
                <a:srgbClr val="FFFFFF"/>
              </a:solidFill>
              <a:latin typeface="Arial"/>
              <a:cs typeface="Arial"/>
            </a:endParaRPr>
          </a:p>
        </p:txBody>
      </p:sp>
      <p:sp>
        <p:nvSpPr>
          <p:cNvPr id="14" name="TextBox 13"/>
          <p:cNvSpPr txBox="1"/>
          <p:nvPr/>
        </p:nvSpPr>
        <p:spPr>
          <a:xfrm>
            <a:off x="2758738" y="3124200"/>
            <a:ext cx="1203662" cy="699492"/>
          </a:xfrm>
          <a:prstGeom prst="rect">
            <a:avLst/>
          </a:prstGeom>
          <a:noFill/>
        </p:spPr>
        <p:txBody>
          <a:bodyPr wrap="none" rtlCol="0">
            <a:spAutoFit/>
          </a:bodyPr>
          <a:lstStyle/>
          <a:p>
            <a:pPr algn="ctr"/>
            <a:r>
              <a:rPr lang="en-US" sz="2200" b="1" dirty="0" smtClean="0">
                <a:solidFill>
                  <a:srgbClr val="FFFFFF"/>
                </a:solidFill>
                <a:latin typeface="Arial"/>
                <a:cs typeface="Arial"/>
              </a:rPr>
              <a:t>Internal </a:t>
            </a:r>
          </a:p>
          <a:p>
            <a:pPr algn="ctr"/>
            <a:r>
              <a:rPr lang="en-US" sz="2200" b="1" dirty="0" smtClean="0">
                <a:solidFill>
                  <a:srgbClr val="FFFFFF"/>
                </a:solidFill>
                <a:latin typeface="Arial"/>
                <a:cs typeface="Arial"/>
              </a:rPr>
              <a:t>HR</a:t>
            </a:r>
            <a:endParaRPr lang="en-US" sz="2200" b="1" dirty="0">
              <a:solidFill>
                <a:srgbClr val="FFFFFF"/>
              </a:solidFill>
              <a:latin typeface="Arial"/>
              <a:cs typeface="Arial"/>
            </a:endParaRPr>
          </a:p>
        </p:txBody>
      </p:sp>
      <p:sp>
        <p:nvSpPr>
          <p:cNvPr id="15" name="TextBox 14"/>
          <p:cNvSpPr txBox="1"/>
          <p:nvPr/>
        </p:nvSpPr>
        <p:spPr>
          <a:xfrm>
            <a:off x="4879232" y="3211325"/>
            <a:ext cx="1673968" cy="391715"/>
          </a:xfrm>
          <a:prstGeom prst="rect">
            <a:avLst/>
          </a:prstGeom>
          <a:noFill/>
        </p:spPr>
        <p:txBody>
          <a:bodyPr wrap="none" rtlCol="0">
            <a:spAutoFit/>
          </a:bodyPr>
          <a:lstStyle/>
          <a:p>
            <a:r>
              <a:rPr lang="en-US" sz="2200" b="1" dirty="0" smtClean="0">
                <a:solidFill>
                  <a:srgbClr val="FFFFFF"/>
                </a:solidFill>
                <a:latin typeface="Arial"/>
                <a:cs typeface="Arial"/>
              </a:rPr>
              <a:t>Operations</a:t>
            </a:r>
            <a:endParaRPr lang="en-US" sz="2200" b="1" dirty="0">
              <a:solidFill>
                <a:srgbClr val="FFFFFF"/>
              </a:solidFill>
              <a:latin typeface="Arial"/>
              <a:cs typeface="Arial"/>
            </a:endParaRPr>
          </a:p>
        </p:txBody>
      </p:sp>
      <p:sp>
        <p:nvSpPr>
          <p:cNvPr id="16" name="TextBox 15"/>
          <p:cNvSpPr txBox="1"/>
          <p:nvPr/>
        </p:nvSpPr>
        <p:spPr>
          <a:xfrm>
            <a:off x="7359824" y="3211325"/>
            <a:ext cx="1250776" cy="391715"/>
          </a:xfrm>
          <a:prstGeom prst="rect">
            <a:avLst/>
          </a:prstGeom>
          <a:noFill/>
        </p:spPr>
        <p:txBody>
          <a:bodyPr wrap="none" rtlCol="0">
            <a:spAutoFit/>
          </a:bodyPr>
          <a:lstStyle/>
          <a:p>
            <a:r>
              <a:rPr lang="en-US" sz="2200" b="1" dirty="0" smtClean="0">
                <a:solidFill>
                  <a:srgbClr val="FFFFFF"/>
                </a:solidFill>
                <a:latin typeface="Arial"/>
                <a:cs typeface="Arial"/>
              </a:rPr>
              <a:t>Finance</a:t>
            </a:r>
            <a:endParaRPr lang="en-US" sz="2200" b="1" dirty="0">
              <a:solidFill>
                <a:srgbClr val="FFFFFF"/>
              </a:solidFill>
              <a:latin typeface="Arial"/>
              <a:cs typeface="Arial"/>
            </a:endParaRPr>
          </a:p>
        </p:txBody>
      </p:sp>
      <p:pic>
        <p:nvPicPr>
          <p:cNvPr id="65" name="Picture 64"/>
          <p:cNvPicPr>
            <a:picLocks noChangeAspect="1"/>
          </p:cNvPicPr>
          <p:nvPr/>
        </p:nvPicPr>
        <p:blipFill>
          <a:blip r:embed="rId4" cstate="print"/>
          <a:stretch>
            <a:fillRect/>
          </a:stretch>
        </p:blipFill>
        <p:spPr>
          <a:xfrm>
            <a:off x="5791200" y="4343400"/>
            <a:ext cx="3086582" cy="1625600"/>
          </a:xfrm>
          <a:prstGeom prst="rect">
            <a:avLst/>
          </a:prstGeom>
        </p:spPr>
      </p:pic>
      <p:sp>
        <p:nvSpPr>
          <p:cNvPr id="39" name="TextBox 38"/>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41" name="TextBox 40"/>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42" name="Rectangle 41"/>
          <p:cNvSpPr/>
          <p:nvPr/>
        </p:nvSpPr>
        <p:spPr>
          <a:xfrm>
            <a:off x="-12700" y="6400800"/>
            <a:ext cx="1460500" cy="457200"/>
          </a:xfrm>
          <a:prstGeom prst="rect">
            <a:avLst/>
          </a:prstGeom>
          <a:solidFill>
            <a:schemeClr val="bg1"/>
          </a:solidFill>
          <a:ln w="38100" cmpd="sng">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smtClean="0">
                <a:solidFill>
                  <a:schemeClr val="tx1"/>
                </a:solidFill>
                <a:latin typeface="Arial"/>
                <a:cs typeface="Arial"/>
              </a:rPr>
              <a:t>BGC Group</a:t>
            </a:r>
            <a:endParaRPr lang="en-SG" b="1" dirty="0">
              <a:solidFill>
                <a:schemeClr val="tx1"/>
              </a:solidFill>
              <a:latin typeface="Arial"/>
              <a:cs typeface="Arial"/>
            </a:endParaRPr>
          </a:p>
        </p:txBody>
      </p:sp>
      <p:sp>
        <p:nvSpPr>
          <p:cNvPr id="43" name="TextBox 42"/>
          <p:cNvSpPr txBox="1"/>
          <p:nvPr/>
        </p:nvSpPr>
        <p:spPr>
          <a:xfrm>
            <a:off x="3067472" y="6456368"/>
            <a:ext cx="2799928" cy="369332"/>
          </a:xfrm>
          <a:prstGeom prst="rect">
            <a:avLst/>
          </a:prstGeom>
          <a:noFill/>
        </p:spPr>
        <p:txBody>
          <a:bodyPr wrap="square" rtlCol="0">
            <a:spAutoFit/>
          </a:bodyPr>
          <a:lstStyle/>
          <a:p>
            <a:pPr algn="ctr"/>
            <a:r>
              <a:rPr lang="en-SG" dirty="0" smtClean="0">
                <a:solidFill>
                  <a:schemeClr val="bg1"/>
                </a:solidFill>
                <a:latin typeface="Arial"/>
                <a:cs typeface="Arial"/>
              </a:rPr>
              <a:t>HR Analysis</a:t>
            </a:r>
            <a:endParaRPr lang="en-SG" dirty="0">
              <a:solidFill>
                <a:schemeClr val="bg1"/>
              </a:solidFill>
              <a:latin typeface="Arial"/>
              <a:cs typeface="Arial"/>
            </a:endParaRPr>
          </a:p>
        </p:txBody>
      </p:sp>
      <p:sp>
        <p:nvSpPr>
          <p:cNvPr id="44" name="TextBox 43"/>
          <p:cNvSpPr txBox="1"/>
          <p:nvPr/>
        </p:nvSpPr>
        <p:spPr>
          <a:xfrm>
            <a:off x="16002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203705085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3581400"/>
            <a:ext cx="9144000" cy="1066800"/>
          </a:xfrm>
          <a:prstGeom prst="rect">
            <a:avLst/>
          </a:prstGeom>
          <a:solidFill>
            <a:srgbClr val="089FC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cstate="print"/>
          <a:srcRect l="10234" t="10620" r="9070" b="10631"/>
          <a:stretch/>
        </p:blipFill>
        <p:spPr>
          <a:xfrm>
            <a:off x="0" y="21555"/>
            <a:ext cx="9144000" cy="3559845"/>
          </a:xfrm>
          <a:prstGeom prst="rect">
            <a:avLst/>
          </a:prstGeom>
          <a:noFill/>
          <a:ln w="57150" cmpd="sng">
            <a:noFill/>
          </a:ln>
          <a:effectLst/>
        </p:spPr>
      </p:pic>
      <p:sp>
        <p:nvSpPr>
          <p:cNvPr id="8" name="Title 1"/>
          <p:cNvSpPr>
            <a:spLocks noGrp="1"/>
          </p:cNvSpPr>
          <p:nvPr>
            <p:ph type="title"/>
          </p:nvPr>
        </p:nvSpPr>
        <p:spPr>
          <a:xfrm>
            <a:off x="0" y="3657600"/>
            <a:ext cx="9144000" cy="838200"/>
          </a:xfrm>
          <a:ln w="57150" cmpd="sng">
            <a:noFill/>
          </a:ln>
        </p:spPr>
        <p:txBody>
          <a:bodyPr>
            <a:noAutofit/>
          </a:bodyPr>
          <a:lstStyle/>
          <a:p>
            <a:pPr lvl="0">
              <a:defRPr/>
            </a:pPr>
            <a:r>
              <a:rPr lang="en-US" sz="4000" b="1" dirty="0" smtClean="0">
                <a:solidFill>
                  <a:schemeClr val="bg1"/>
                </a:solidFill>
                <a:latin typeface="Arial"/>
                <a:cs typeface="Arial"/>
              </a:rPr>
              <a:t>Questions and Answer</a:t>
            </a:r>
          </a:p>
        </p:txBody>
      </p:sp>
      <p:sp>
        <p:nvSpPr>
          <p:cNvPr id="11" name="TextBox 10"/>
          <p:cNvSpPr txBox="1"/>
          <p:nvPr/>
        </p:nvSpPr>
        <p:spPr>
          <a:xfrm>
            <a:off x="0" y="6324600"/>
            <a:ext cx="6705600" cy="369332"/>
          </a:xfrm>
          <a:prstGeom prst="rect">
            <a:avLst/>
          </a:prstGeom>
          <a:noFill/>
        </p:spPr>
        <p:txBody>
          <a:bodyPr wrap="square" rtlCol="0">
            <a:spAutoFit/>
          </a:bodyPr>
          <a:lstStyle/>
          <a:p>
            <a:r>
              <a:rPr lang="en-US" b="1" spc="150" dirty="0" smtClean="0">
                <a:solidFill>
                  <a:srgbClr val="473A09"/>
                </a:solidFill>
                <a:latin typeface="Arial"/>
                <a:cs typeface="Arial"/>
              </a:rPr>
              <a:t>Joanne | Paul | </a:t>
            </a:r>
            <a:r>
              <a:rPr lang="en-US" b="1" spc="150" dirty="0" err="1" smtClean="0">
                <a:solidFill>
                  <a:srgbClr val="473A09"/>
                </a:solidFill>
                <a:latin typeface="Arial"/>
                <a:cs typeface="Arial"/>
              </a:rPr>
              <a:t>Rui</a:t>
            </a:r>
            <a:r>
              <a:rPr lang="en-US" b="1" spc="150" dirty="0" smtClean="0">
                <a:solidFill>
                  <a:srgbClr val="473A09"/>
                </a:solidFill>
                <a:latin typeface="Arial"/>
                <a:cs typeface="Arial"/>
              </a:rPr>
              <a:t> Ann | Sharon | </a:t>
            </a:r>
            <a:r>
              <a:rPr lang="en-US" b="1" spc="150" dirty="0" err="1" smtClean="0">
                <a:solidFill>
                  <a:srgbClr val="473A09"/>
                </a:solidFill>
                <a:latin typeface="Arial"/>
                <a:cs typeface="Arial"/>
              </a:rPr>
              <a:t>Simin</a:t>
            </a:r>
            <a:r>
              <a:rPr lang="en-US" b="1" spc="150" dirty="0" smtClean="0">
                <a:solidFill>
                  <a:srgbClr val="473A09"/>
                </a:solidFill>
                <a:latin typeface="Arial"/>
                <a:cs typeface="Arial"/>
              </a:rPr>
              <a:t> | </a:t>
            </a:r>
            <a:r>
              <a:rPr lang="en-US" b="1" spc="150" dirty="0" err="1" smtClean="0">
                <a:solidFill>
                  <a:srgbClr val="473A09"/>
                </a:solidFill>
                <a:latin typeface="Arial"/>
                <a:cs typeface="Arial"/>
              </a:rPr>
              <a:t>Sucipto</a:t>
            </a:r>
            <a:r>
              <a:rPr lang="en-US" b="1" spc="150" dirty="0">
                <a:solidFill>
                  <a:srgbClr val="473A09"/>
                </a:solidFill>
                <a:latin typeface="Arial"/>
                <a:cs typeface="Arial"/>
              </a:rPr>
              <a:t> </a:t>
            </a:r>
            <a:r>
              <a:rPr lang="en-US" b="1" spc="150" dirty="0" smtClean="0">
                <a:solidFill>
                  <a:srgbClr val="473A09"/>
                </a:solidFill>
                <a:latin typeface="Arial"/>
                <a:cs typeface="Arial"/>
              </a:rPr>
              <a:t>|</a:t>
            </a:r>
            <a:endParaRPr lang="en-US" b="1" spc="150" dirty="0">
              <a:solidFill>
                <a:srgbClr val="473A09"/>
              </a:solidFill>
              <a:latin typeface="Arial"/>
              <a:cs typeface="Arial"/>
            </a:endParaRPr>
          </a:p>
        </p:txBody>
      </p:sp>
      <p:sp>
        <p:nvSpPr>
          <p:cNvPr id="14" name="Rectangle 13"/>
          <p:cNvSpPr/>
          <p:nvPr/>
        </p:nvSpPr>
        <p:spPr>
          <a:xfrm>
            <a:off x="0" y="6019800"/>
            <a:ext cx="9144000" cy="76200"/>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grpSp>
        <p:nvGrpSpPr>
          <p:cNvPr id="2" name="Group 16"/>
          <p:cNvGrpSpPr/>
          <p:nvPr/>
        </p:nvGrpSpPr>
        <p:grpSpPr>
          <a:xfrm>
            <a:off x="6629400" y="5863332"/>
            <a:ext cx="1828800" cy="918468"/>
            <a:chOff x="-1295400" y="1159133"/>
            <a:chExt cx="1828800" cy="923330"/>
          </a:xfrm>
        </p:grpSpPr>
        <p:sp>
          <p:nvSpPr>
            <p:cNvPr id="10" name="TextBox 9"/>
            <p:cNvSpPr txBox="1"/>
            <p:nvPr/>
          </p:nvSpPr>
          <p:spPr>
            <a:xfrm>
              <a:off x="-1295400" y="1159133"/>
              <a:ext cx="1066800" cy="923330"/>
            </a:xfrm>
            <a:prstGeom prst="rect">
              <a:avLst/>
            </a:prstGeom>
            <a:noFill/>
          </p:spPr>
          <p:txBody>
            <a:bodyPr wrap="square" rtlCol="0">
              <a:spAutoFit/>
            </a:bodyPr>
            <a:lstStyle/>
            <a:p>
              <a:r>
                <a:rPr lang="en-US" sz="5400" b="1" dirty="0" smtClean="0">
                  <a:solidFill>
                    <a:schemeClr val="accent1"/>
                  </a:solidFill>
                  <a:latin typeface="Rockwell" pitchFamily="18" charset="0"/>
                </a:rPr>
                <a:t>w</a:t>
              </a:r>
              <a:endParaRPr lang="en-US" sz="5400" b="1" dirty="0">
                <a:solidFill>
                  <a:schemeClr val="accent1"/>
                </a:solidFill>
                <a:latin typeface="Rockwell" pitchFamily="18" charset="0"/>
              </a:endParaRPr>
            </a:p>
          </p:txBody>
        </p:sp>
        <p:sp>
          <p:nvSpPr>
            <p:cNvPr id="13" name="TextBox 12"/>
            <p:cNvSpPr txBox="1"/>
            <p:nvPr/>
          </p:nvSpPr>
          <p:spPr>
            <a:xfrm>
              <a:off x="-838200" y="1159133"/>
              <a:ext cx="1066800" cy="923330"/>
            </a:xfrm>
            <a:prstGeom prst="rect">
              <a:avLst/>
            </a:prstGeom>
            <a:noFill/>
          </p:spPr>
          <p:txBody>
            <a:bodyPr wrap="square" rtlCol="0">
              <a:spAutoFit/>
            </a:bodyPr>
            <a:lstStyle/>
            <a:p>
              <a:r>
                <a:rPr lang="en-US" sz="5400" b="1" dirty="0" smtClean="0">
                  <a:solidFill>
                    <a:schemeClr val="accent3"/>
                  </a:solidFill>
                  <a:latin typeface="Rockwell" pitchFamily="18" charset="0"/>
                </a:rPr>
                <a:t>p</a:t>
              </a:r>
              <a:endParaRPr lang="en-US" sz="5400" b="1" dirty="0">
                <a:solidFill>
                  <a:schemeClr val="accent3"/>
                </a:solidFill>
                <a:latin typeface="Rockwell" pitchFamily="18" charset="0"/>
              </a:endParaRPr>
            </a:p>
          </p:txBody>
        </p:sp>
        <p:sp>
          <p:nvSpPr>
            <p:cNvPr id="15" name="TextBox 14"/>
            <p:cNvSpPr txBox="1"/>
            <p:nvPr/>
          </p:nvSpPr>
          <p:spPr>
            <a:xfrm>
              <a:off x="-533400" y="1159133"/>
              <a:ext cx="1066800" cy="923330"/>
            </a:xfrm>
            <a:prstGeom prst="rect">
              <a:avLst/>
            </a:prstGeom>
            <a:noFill/>
          </p:spPr>
          <p:txBody>
            <a:bodyPr wrap="square" rtlCol="0">
              <a:spAutoFit/>
            </a:bodyPr>
            <a:lstStyle/>
            <a:p>
              <a:r>
                <a:rPr lang="en-US" sz="5400" b="1" dirty="0" smtClean="0">
                  <a:solidFill>
                    <a:schemeClr val="accent6"/>
                  </a:solidFill>
                  <a:latin typeface="Rockwell" pitchFamily="18" charset="0"/>
                </a:rPr>
                <a:t>c</a:t>
              </a:r>
              <a:endParaRPr lang="en-US" sz="5400" b="1" dirty="0">
                <a:solidFill>
                  <a:schemeClr val="accent6"/>
                </a:solidFill>
                <a:latin typeface="Rockwell" pitchFamily="18" charset="0"/>
              </a:endParaRPr>
            </a:p>
          </p:txBody>
        </p:sp>
      </p:grpSp>
      <p:pic>
        <p:nvPicPr>
          <p:cNvPr id="19" name="Picture 18"/>
          <p:cNvPicPr>
            <a:picLocks noChangeAspect="1"/>
          </p:cNvPicPr>
          <p:nvPr/>
        </p:nvPicPr>
        <p:blipFill rotWithShape="1">
          <a:blip r:embed="rId3" cstate="print"/>
          <a:srcRect l="49948" t="36271" r="6061" b="27115"/>
          <a:stretch/>
        </p:blipFill>
        <p:spPr>
          <a:xfrm>
            <a:off x="7924800" y="6226801"/>
            <a:ext cx="1214581" cy="631199"/>
          </a:xfrm>
          <a:prstGeom prst="rect">
            <a:avLst/>
          </a:prstGeom>
        </p:spPr>
      </p:pic>
    </p:spTree>
    <p:extLst>
      <p:ext uri="{BB962C8B-B14F-4D97-AF65-F5344CB8AC3E}">
        <p14:creationId xmlns:p14="http://schemas.microsoft.com/office/powerpoint/2010/main" val="26509275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3581400"/>
            <a:ext cx="9144000" cy="1066800"/>
          </a:xfrm>
          <a:prstGeom prst="rect">
            <a:avLst/>
          </a:prstGeom>
          <a:solidFill>
            <a:srgbClr val="089FC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cstate="print"/>
          <a:srcRect l="10234" t="10620" r="9070" b="10631"/>
          <a:stretch/>
        </p:blipFill>
        <p:spPr>
          <a:xfrm>
            <a:off x="0" y="21555"/>
            <a:ext cx="9144000" cy="3559845"/>
          </a:xfrm>
          <a:prstGeom prst="rect">
            <a:avLst/>
          </a:prstGeom>
          <a:noFill/>
          <a:ln w="57150" cmpd="sng">
            <a:noFill/>
          </a:ln>
          <a:effectLst/>
        </p:spPr>
      </p:pic>
      <p:sp>
        <p:nvSpPr>
          <p:cNvPr id="8" name="Title 1"/>
          <p:cNvSpPr>
            <a:spLocks noGrp="1"/>
          </p:cNvSpPr>
          <p:nvPr>
            <p:ph type="title"/>
          </p:nvPr>
        </p:nvSpPr>
        <p:spPr>
          <a:xfrm>
            <a:off x="0" y="3657600"/>
            <a:ext cx="9144000" cy="838200"/>
          </a:xfrm>
          <a:ln w="57150" cmpd="sng">
            <a:noFill/>
          </a:ln>
        </p:spPr>
        <p:txBody>
          <a:bodyPr>
            <a:noAutofit/>
          </a:bodyPr>
          <a:lstStyle/>
          <a:p>
            <a:pPr lvl="0">
              <a:defRPr/>
            </a:pPr>
            <a:r>
              <a:rPr lang="en-US" sz="4000" b="1" dirty="0" smtClean="0">
                <a:solidFill>
                  <a:schemeClr val="bg1"/>
                </a:solidFill>
                <a:latin typeface="Arial"/>
                <a:cs typeface="Arial"/>
              </a:rPr>
              <a:t>Slide Appendix</a:t>
            </a:r>
            <a:endParaRPr lang="en-US" sz="4000" b="1" dirty="0" smtClean="0">
              <a:solidFill>
                <a:schemeClr val="bg1"/>
              </a:solidFill>
              <a:latin typeface="Arial"/>
              <a:cs typeface="Arial"/>
            </a:endParaRPr>
          </a:p>
        </p:txBody>
      </p:sp>
      <p:sp>
        <p:nvSpPr>
          <p:cNvPr id="11" name="TextBox 10"/>
          <p:cNvSpPr txBox="1"/>
          <p:nvPr/>
        </p:nvSpPr>
        <p:spPr>
          <a:xfrm>
            <a:off x="0" y="6324600"/>
            <a:ext cx="6705600" cy="369332"/>
          </a:xfrm>
          <a:prstGeom prst="rect">
            <a:avLst/>
          </a:prstGeom>
          <a:noFill/>
        </p:spPr>
        <p:txBody>
          <a:bodyPr wrap="square" rtlCol="0">
            <a:spAutoFit/>
          </a:bodyPr>
          <a:lstStyle/>
          <a:p>
            <a:r>
              <a:rPr lang="en-US" b="1" spc="150" dirty="0" smtClean="0">
                <a:solidFill>
                  <a:srgbClr val="473A09"/>
                </a:solidFill>
                <a:latin typeface="Arial"/>
                <a:cs typeface="Arial"/>
              </a:rPr>
              <a:t>Joanne | Paul | </a:t>
            </a:r>
            <a:r>
              <a:rPr lang="en-US" b="1" spc="150" dirty="0" err="1" smtClean="0">
                <a:solidFill>
                  <a:srgbClr val="473A09"/>
                </a:solidFill>
                <a:latin typeface="Arial"/>
                <a:cs typeface="Arial"/>
              </a:rPr>
              <a:t>Rui</a:t>
            </a:r>
            <a:r>
              <a:rPr lang="en-US" b="1" spc="150" dirty="0" smtClean="0">
                <a:solidFill>
                  <a:srgbClr val="473A09"/>
                </a:solidFill>
                <a:latin typeface="Arial"/>
                <a:cs typeface="Arial"/>
              </a:rPr>
              <a:t> Ann | Sharon | </a:t>
            </a:r>
            <a:r>
              <a:rPr lang="en-US" b="1" spc="150" dirty="0" err="1" smtClean="0">
                <a:solidFill>
                  <a:srgbClr val="473A09"/>
                </a:solidFill>
                <a:latin typeface="Arial"/>
                <a:cs typeface="Arial"/>
              </a:rPr>
              <a:t>Simin</a:t>
            </a:r>
            <a:r>
              <a:rPr lang="en-US" b="1" spc="150" dirty="0" smtClean="0">
                <a:solidFill>
                  <a:srgbClr val="473A09"/>
                </a:solidFill>
                <a:latin typeface="Arial"/>
                <a:cs typeface="Arial"/>
              </a:rPr>
              <a:t> | </a:t>
            </a:r>
            <a:r>
              <a:rPr lang="en-US" b="1" spc="150" dirty="0" err="1" smtClean="0">
                <a:solidFill>
                  <a:srgbClr val="473A09"/>
                </a:solidFill>
                <a:latin typeface="Arial"/>
                <a:cs typeface="Arial"/>
              </a:rPr>
              <a:t>Sucipto</a:t>
            </a:r>
            <a:r>
              <a:rPr lang="en-US" b="1" spc="150" dirty="0">
                <a:solidFill>
                  <a:srgbClr val="473A09"/>
                </a:solidFill>
                <a:latin typeface="Arial"/>
                <a:cs typeface="Arial"/>
              </a:rPr>
              <a:t> </a:t>
            </a:r>
            <a:r>
              <a:rPr lang="en-US" b="1" spc="150" dirty="0" smtClean="0">
                <a:solidFill>
                  <a:srgbClr val="473A09"/>
                </a:solidFill>
                <a:latin typeface="Arial"/>
                <a:cs typeface="Arial"/>
              </a:rPr>
              <a:t>|</a:t>
            </a:r>
            <a:endParaRPr lang="en-US" b="1" spc="150" dirty="0">
              <a:solidFill>
                <a:srgbClr val="473A09"/>
              </a:solidFill>
              <a:latin typeface="Arial"/>
              <a:cs typeface="Arial"/>
            </a:endParaRPr>
          </a:p>
        </p:txBody>
      </p:sp>
      <p:sp>
        <p:nvSpPr>
          <p:cNvPr id="14" name="Rectangle 13"/>
          <p:cNvSpPr/>
          <p:nvPr/>
        </p:nvSpPr>
        <p:spPr>
          <a:xfrm>
            <a:off x="0" y="6019800"/>
            <a:ext cx="9144000" cy="76200"/>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grpSp>
        <p:nvGrpSpPr>
          <p:cNvPr id="2" name="Group 16"/>
          <p:cNvGrpSpPr/>
          <p:nvPr/>
        </p:nvGrpSpPr>
        <p:grpSpPr>
          <a:xfrm>
            <a:off x="6629400" y="5863332"/>
            <a:ext cx="1828800" cy="918468"/>
            <a:chOff x="-1295400" y="1159133"/>
            <a:chExt cx="1828800" cy="923330"/>
          </a:xfrm>
        </p:grpSpPr>
        <p:sp>
          <p:nvSpPr>
            <p:cNvPr id="10" name="TextBox 9"/>
            <p:cNvSpPr txBox="1"/>
            <p:nvPr/>
          </p:nvSpPr>
          <p:spPr>
            <a:xfrm>
              <a:off x="-1295400" y="1159133"/>
              <a:ext cx="1066800" cy="923330"/>
            </a:xfrm>
            <a:prstGeom prst="rect">
              <a:avLst/>
            </a:prstGeom>
            <a:noFill/>
          </p:spPr>
          <p:txBody>
            <a:bodyPr wrap="square" rtlCol="0">
              <a:spAutoFit/>
            </a:bodyPr>
            <a:lstStyle/>
            <a:p>
              <a:r>
                <a:rPr lang="en-US" sz="5400" b="1" dirty="0" smtClean="0">
                  <a:solidFill>
                    <a:schemeClr val="accent1"/>
                  </a:solidFill>
                  <a:latin typeface="Rockwell" pitchFamily="18" charset="0"/>
                </a:rPr>
                <a:t>w</a:t>
              </a:r>
              <a:endParaRPr lang="en-US" sz="5400" b="1" dirty="0">
                <a:solidFill>
                  <a:schemeClr val="accent1"/>
                </a:solidFill>
                <a:latin typeface="Rockwell" pitchFamily="18" charset="0"/>
              </a:endParaRPr>
            </a:p>
          </p:txBody>
        </p:sp>
        <p:sp>
          <p:nvSpPr>
            <p:cNvPr id="13" name="TextBox 12"/>
            <p:cNvSpPr txBox="1"/>
            <p:nvPr/>
          </p:nvSpPr>
          <p:spPr>
            <a:xfrm>
              <a:off x="-838200" y="1159133"/>
              <a:ext cx="1066800" cy="923330"/>
            </a:xfrm>
            <a:prstGeom prst="rect">
              <a:avLst/>
            </a:prstGeom>
            <a:noFill/>
          </p:spPr>
          <p:txBody>
            <a:bodyPr wrap="square" rtlCol="0">
              <a:spAutoFit/>
            </a:bodyPr>
            <a:lstStyle/>
            <a:p>
              <a:r>
                <a:rPr lang="en-US" sz="5400" b="1" dirty="0" smtClean="0">
                  <a:solidFill>
                    <a:schemeClr val="accent3"/>
                  </a:solidFill>
                  <a:latin typeface="Rockwell" pitchFamily="18" charset="0"/>
                </a:rPr>
                <a:t>p</a:t>
              </a:r>
              <a:endParaRPr lang="en-US" sz="5400" b="1" dirty="0">
                <a:solidFill>
                  <a:schemeClr val="accent3"/>
                </a:solidFill>
                <a:latin typeface="Rockwell" pitchFamily="18" charset="0"/>
              </a:endParaRPr>
            </a:p>
          </p:txBody>
        </p:sp>
        <p:sp>
          <p:nvSpPr>
            <p:cNvPr id="15" name="TextBox 14"/>
            <p:cNvSpPr txBox="1"/>
            <p:nvPr/>
          </p:nvSpPr>
          <p:spPr>
            <a:xfrm>
              <a:off x="-533400" y="1159133"/>
              <a:ext cx="1066800" cy="923330"/>
            </a:xfrm>
            <a:prstGeom prst="rect">
              <a:avLst/>
            </a:prstGeom>
            <a:noFill/>
          </p:spPr>
          <p:txBody>
            <a:bodyPr wrap="square" rtlCol="0">
              <a:spAutoFit/>
            </a:bodyPr>
            <a:lstStyle/>
            <a:p>
              <a:r>
                <a:rPr lang="en-US" sz="5400" b="1" dirty="0" smtClean="0">
                  <a:solidFill>
                    <a:schemeClr val="accent6"/>
                  </a:solidFill>
                  <a:latin typeface="Rockwell" pitchFamily="18" charset="0"/>
                </a:rPr>
                <a:t>c</a:t>
              </a:r>
              <a:endParaRPr lang="en-US" sz="5400" b="1" dirty="0">
                <a:solidFill>
                  <a:schemeClr val="accent6"/>
                </a:solidFill>
                <a:latin typeface="Rockwell" pitchFamily="18" charset="0"/>
              </a:endParaRPr>
            </a:p>
          </p:txBody>
        </p:sp>
      </p:grpSp>
      <p:pic>
        <p:nvPicPr>
          <p:cNvPr id="19" name="Picture 18"/>
          <p:cNvPicPr>
            <a:picLocks noChangeAspect="1"/>
          </p:cNvPicPr>
          <p:nvPr/>
        </p:nvPicPr>
        <p:blipFill rotWithShape="1">
          <a:blip r:embed="rId3" cstate="print"/>
          <a:srcRect l="49948" t="36271" r="6061" b="27115"/>
          <a:stretch/>
        </p:blipFill>
        <p:spPr>
          <a:xfrm>
            <a:off x="7924800" y="6226801"/>
            <a:ext cx="1214581" cy="631199"/>
          </a:xfrm>
          <a:prstGeom prst="rect">
            <a:avLst/>
          </a:prstGeom>
        </p:spPr>
      </p:pic>
      <p:sp>
        <p:nvSpPr>
          <p:cNvPr id="12" name="TextBox 11"/>
          <p:cNvSpPr txBox="1"/>
          <p:nvPr/>
        </p:nvSpPr>
        <p:spPr>
          <a:xfrm>
            <a:off x="0" y="4369576"/>
            <a:ext cx="2590800" cy="2336024"/>
          </a:xfrm>
          <a:prstGeom prst="rect">
            <a:avLst/>
          </a:prstGeom>
          <a:noFill/>
        </p:spPr>
        <p:txBody>
          <a:bodyPr wrap="square" rtlCol="0">
            <a:spAutoFit/>
          </a:bodyPr>
          <a:lstStyle/>
          <a:p>
            <a:pPr>
              <a:lnSpc>
                <a:spcPct val="120000"/>
              </a:lnSpc>
            </a:pPr>
            <a:endParaRPr lang="en-US" b="1" u="sng" dirty="0" smtClean="0">
              <a:latin typeface="Arial"/>
              <a:cs typeface="Arial"/>
            </a:endParaRPr>
          </a:p>
          <a:p>
            <a:pPr marL="457200" indent="-457200">
              <a:lnSpc>
                <a:spcPct val="120000"/>
              </a:lnSpc>
              <a:buAutoNum type="alphaUcParenR"/>
            </a:pPr>
            <a:r>
              <a:rPr lang="en-US" b="1" dirty="0" smtClean="0">
                <a:latin typeface="Arial"/>
                <a:cs typeface="Arial"/>
              </a:rPr>
              <a:t>BGC Group</a:t>
            </a:r>
            <a:endParaRPr lang="en-US" b="1" dirty="0" smtClean="0">
              <a:latin typeface="Arial"/>
              <a:cs typeface="Arial"/>
            </a:endParaRPr>
          </a:p>
          <a:p>
            <a:pPr marL="285750" indent="-285750">
              <a:lnSpc>
                <a:spcPct val="120000"/>
              </a:lnSpc>
              <a:buFont typeface="Arial"/>
              <a:buChar char="•"/>
            </a:pPr>
            <a:r>
              <a:rPr lang="en-US" sz="1400" b="1" i="1" u="sng" dirty="0" smtClean="0">
                <a:solidFill>
                  <a:srgbClr val="000000"/>
                </a:solidFill>
                <a:latin typeface="Arial"/>
                <a:cs typeface="Arial"/>
                <a:hlinkClick r:id="rId4" action="ppaction://hlinkpres?slideindex=52&amp;slidetitle=BGC Group"/>
              </a:rPr>
              <a:t>Background info on BGC</a:t>
            </a:r>
            <a:endParaRPr lang="en-US" sz="1400" b="1" i="1" u="sng" dirty="0" smtClean="0">
              <a:solidFill>
                <a:srgbClr val="000000"/>
              </a:solidFill>
              <a:latin typeface="Arial"/>
              <a:cs typeface="Arial"/>
            </a:endParaRPr>
          </a:p>
          <a:p>
            <a:pPr>
              <a:lnSpc>
                <a:spcPct val="120000"/>
              </a:lnSpc>
            </a:pPr>
            <a:endParaRPr lang="en-US" b="1" i="1" u="sng" dirty="0">
              <a:solidFill>
                <a:srgbClr val="000000"/>
              </a:solidFill>
              <a:latin typeface="Arial"/>
              <a:cs typeface="Arial"/>
            </a:endParaRPr>
          </a:p>
          <a:p>
            <a:pPr>
              <a:lnSpc>
                <a:spcPct val="120000"/>
              </a:lnSpc>
            </a:pPr>
            <a:endParaRPr lang="en-US" b="1" i="1" dirty="0" smtClean="0">
              <a:solidFill>
                <a:schemeClr val="bg1">
                  <a:lumMod val="95000"/>
                </a:schemeClr>
              </a:solidFill>
              <a:latin typeface="Segoe UI Light" pitchFamily="34" charset="0"/>
              <a:hlinkClick r:id="rId5" action="ppaction://hlinksldjump"/>
            </a:endParaRPr>
          </a:p>
          <a:p>
            <a:pPr>
              <a:lnSpc>
                <a:spcPct val="120000"/>
              </a:lnSpc>
            </a:pPr>
            <a:endParaRPr lang="en-US" b="1" dirty="0" smtClean="0">
              <a:latin typeface="Segoe UI Light" pitchFamily="34" charset="0"/>
            </a:endParaRPr>
          </a:p>
          <a:p>
            <a:pPr>
              <a:lnSpc>
                <a:spcPct val="120000"/>
              </a:lnSpc>
            </a:pPr>
            <a:endParaRPr lang="en-US" b="1" dirty="0" smtClean="0">
              <a:solidFill>
                <a:schemeClr val="bg1">
                  <a:lumMod val="95000"/>
                </a:schemeClr>
              </a:solidFill>
              <a:latin typeface="Segoe UI Light" pitchFamily="34" charset="0"/>
            </a:endParaRPr>
          </a:p>
        </p:txBody>
      </p:sp>
      <p:sp>
        <p:nvSpPr>
          <p:cNvPr id="3" name="Rectangle 2"/>
          <p:cNvSpPr/>
          <p:nvPr/>
        </p:nvSpPr>
        <p:spPr>
          <a:xfrm>
            <a:off x="6019800" y="4674376"/>
            <a:ext cx="3124200" cy="934615"/>
          </a:xfrm>
          <a:prstGeom prst="rect">
            <a:avLst/>
          </a:prstGeom>
        </p:spPr>
        <p:txBody>
          <a:bodyPr wrap="square">
            <a:spAutoFit/>
          </a:bodyPr>
          <a:lstStyle/>
          <a:p>
            <a:pPr>
              <a:lnSpc>
                <a:spcPct val="120000"/>
              </a:lnSpc>
            </a:pPr>
            <a:r>
              <a:rPr lang="en-US" b="1" dirty="0">
                <a:solidFill>
                  <a:srgbClr val="000000"/>
                </a:solidFill>
                <a:latin typeface="Arial"/>
                <a:cs typeface="Arial"/>
              </a:rPr>
              <a:t>C) Recommendations</a:t>
            </a:r>
          </a:p>
          <a:p>
            <a:pPr marL="285750" indent="-285750">
              <a:lnSpc>
                <a:spcPct val="120000"/>
              </a:lnSpc>
              <a:buFont typeface="Arial"/>
              <a:buChar char="•"/>
            </a:pPr>
            <a:r>
              <a:rPr lang="en-US" sz="1400" b="1" i="1" u="sng" dirty="0">
                <a:solidFill>
                  <a:srgbClr val="000000"/>
                </a:solidFill>
                <a:latin typeface="Arial"/>
                <a:cs typeface="Arial"/>
                <a:hlinkClick r:id="rId6" action="ppaction://hlinksldjump"/>
              </a:rPr>
              <a:t>Risk </a:t>
            </a:r>
            <a:r>
              <a:rPr lang="en-US" sz="1400" b="1" i="1" u="sng" dirty="0" smtClean="0">
                <a:solidFill>
                  <a:srgbClr val="000000"/>
                </a:solidFill>
                <a:latin typeface="Arial"/>
                <a:cs typeface="Arial"/>
                <a:hlinkClick r:id="rId6" action="ppaction://hlinksldjump"/>
              </a:rPr>
              <a:t>Mitigations</a:t>
            </a:r>
            <a:endParaRPr lang="en-US" sz="1400" b="1" i="1" u="sng" dirty="0" smtClean="0">
              <a:solidFill>
                <a:srgbClr val="000000"/>
              </a:solidFill>
              <a:latin typeface="Arial"/>
              <a:cs typeface="Arial"/>
            </a:endParaRPr>
          </a:p>
          <a:p>
            <a:pPr marL="285750" indent="-285750">
              <a:lnSpc>
                <a:spcPct val="120000"/>
              </a:lnSpc>
              <a:buFont typeface="Arial"/>
              <a:buChar char="•"/>
            </a:pPr>
            <a:r>
              <a:rPr lang="en-US" sz="1400" b="1" i="1" u="sng" dirty="0" smtClean="0">
                <a:solidFill>
                  <a:srgbClr val="000000"/>
                </a:solidFill>
                <a:latin typeface="Arial"/>
                <a:cs typeface="Arial"/>
                <a:hlinkClick r:id="rId7" action="ppaction://hlinksldjump"/>
              </a:rPr>
              <a:t>Building – Feasibility </a:t>
            </a:r>
            <a:endParaRPr lang="en-US" sz="1400" b="1" i="1" u="sng" dirty="0">
              <a:solidFill>
                <a:srgbClr val="000000"/>
              </a:solidFill>
              <a:latin typeface="Arial"/>
              <a:cs typeface="Arial"/>
            </a:endParaRPr>
          </a:p>
        </p:txBody>
      </p:sp>
      <p:sp>
        <p:nvSpPr>
          <p:cNvPr id="5" name="Rectangle 4"/>
          <p:cNvSpPr/>
          <p:nvPr/>
        </p:nvSpPr>
        <p:spPr>
          <a:xfrm>
            <a:off x="2743200" y="4674376"/>
            <a:ext cx="3733800" cy="1193147"/>
          </a:xfrm>
          <a:prstGeom prst="rect">
            <a:avLst/>
          </a:prstGeom>
        </p:spPr>
        <p:txBody>
          <a:bodyPr wrap="square">
            <a:spAutoFit/>
          </a:bodyPr>
          <a:lstStyle/>
          <a:p>
            <a:pPr>
              <a:lnSpc>
                <a:spcPct val="120000"/>
              </a:lnSpc>
            </a:pPr>
            <a:r>
              <a:rPr lang="en-US" b="1" dirty="0">
                <a:solidFill>
                  <a:srgbClr val="000000"/>
                </a:solidFill>
                <a:latin typeface="Arial"/>
                <a:cs typeface="Arial"/>
              </a:rPr>
              <a:t>B) Strategic </a:t>
            </a:r>
            <a:r>
              <a:rPr lang="en-US" b="1" dirty="0" smtClean="0">
                <a:solidFill>
                  <a:srgbClr val="000000"/>
                </a:solidFill>
                <a:latin typeface="Arial"/>
                <a:cs typeface="Arial"/>
              </a:rPr>
              <a:t>Analysis</a:t>
            </a:r>
            <a:endParaRPr lang="en-US" b="1" dirty="0">
              <a:solidFill>
                <a:srgbClr val="000000"/>
              </a:solidFill>
              <a:latin typeface="Arial"/>
              <a:cs typeface="Arial"/>
            </a:endParaRPr>
          </a:p>
          <a:p>
            <a:pPr marL="285750" indent="-285750">
              <a:lnSpc>
                <a:spcPct val="120000"/>
              </a:lnSpc>
              <a:buClr>
                <a:schemeClr val="tx1"/>
              </a:buClr>
              <a:buFont typeface="Arial"/>
              <a:buChar char="•"/>
            </a:pPr>
            <a:r>
              <a:rPr lang="en-US" sz="1400" b="1" i="1" u="sng" dirty="0">
                <a:solidFill>
                  <a:srgbClr val="000000"/>
                </a:solidFill>
                <a:latin typeface="Arial"/>
                <a:cs typeface="Arial"/>
                <a:hlinkClick r:id="rId8" action="ppaction://hlinksldjump"/>
              </a:rPr>
              <a:t>Porter’s 5 Forces Analysis</a:t>
            </a:r>
            <a:endParaRPr lang="en-US" sz="1400" b="1" i="1" u="sng" dirty="0">
              <a:solidFill>
                <a:srgbClr val="000000"/>
              </a:solidFill>
              <a:latin typeface="Arial"/>
              <a:cs typeface="Arial"/>
            </a:endParaRPr>
          </a:p>
          <a:p>
            <a:pPr marL="285750" indent="-285750">
              <a:lnSpc>
                <a:spcPct val="120000"/>
              </a:lnSpc>
              <a:buClr>
                <a:schemeClr val="tx1"/>
              </a:buClr>
              <a:buFont typeface="Arial"/>
              <a:buChar char="•"/>
            </a:pPr>
            <a:r>
              <a:rPr lang="en-US" sz="1400" b="1" i="1" u="sng" dirty="0">
                <a:solidFill>
                  <a:srgbClr val="000000"/>
                </a:solidFill>
                <a:latin typeface="Arial"/>
                <a:cs typeface="Arial"/>
                <a:hlinkClick r:id="rId9" action="ppaction://hlinksldjump"/>
              </a:rPr>
              <a:t>SWOT Analysis</a:t>
            </a:r>
            <a:endParaRPr lang="en-US" sz="1400" b="1" i="1" u="sng" dirty="0">
              <a:solidFill>
                <a:srgbClr val="000000"/>
              </a:solidFill>
              <a:latin typeface="Arial"/>
              <a:cs typeface="Arial"/>
            </a:endParaRPr>
          </a:p>
          <a:p>
            <a:pPr marL="285750" indent="-285750">
              <a:lnSpc>
                <a:spcPct val="120000"/>
              </a:lnSpc>
              <a:buClr>
                <a:schemeClr val="tx1"/>
              </a:buClr>
              <a:buFont typeface="Arial"/>
              <a:buChar char="•"/>
            </a:pPr>
            <a:r>
              <a:rPr lang="en-US" sz="1400" b="1" i="1" u="sng" dirty="0">
                <a:solidFill>
                  <a:srgbClr val="000000"/>
                </a:solidFill>
                <a:latin typeface="Arial"/>
                <a:cs typeface="Arial"/>
                <a:hlinkClick r:id="rId10" action="ppaction://hlinksldjump"/>
              </a:rPr>
              <a:t>Consumer Brand Perception</a:t>
            </a:r>
            <a:endParaRPr lang="en-US" sz="1400" b="1" i="1" u="sng" dirty="0">
              <a:solidFill>
                <a:srgbClr val="000000"/>
              </a:solidFill>
              <a:latin typeface="Arial"/>
              <a:cs typeface="Arial"/>
            </a:endParaRPr>
          </a:p>
        </p:txBody>
      </p:sp>
    </p:spTree>
    <p:extLst>
      <p:ext uri="{BB962C8B-B14F-4D97-AF65-F5344CB8AC3E}">
        <p14:creationId xmlns:p14="http://schemas.microsoft.com/office/powerpoint/2010/main" val="360408984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934200" cy="838200"/>
          </a:xfrm>
        </p:spPr>
        <p:txBody>
          <a:bodyPr>
            <a:noAutofit/>
          </a:bodyPr>
          <a:lstStyle/>
          <a:p>
            <a:pPr lvl="0" algn="l">
              <a:defRPr/>
            </a:pPr>
            <a:r>
              <a:rPr lang="en-US" sz="4000" b="1" dirty="0" smtClean="0">
                <a:solidFill>
                  <a:srgbClr val="473A09"/>
                </a:solidFill>
                <a:latin typeface="Arial"/>
                <a:cs typeface="Arial"/>
              </a:rPr>
              <a:t>BGC Group</a:t>
            </a:r>
          </a:p>
        </p:txBody>
      </p:sp>
      <p:sp>
        <p:nvSpPr>
          <p:cNvPr id="9" name="TextBox 8"/>
          <p:cNvSpPr txBox="1"/>
          <p:nvPr/>
        </p:nvSpPr>
        <p:spPr>
          <a:xfrm>
            <a:off x="76200" y="838200"/>
            <a:ext cx="6172200" cy="400110"/>
          </a:xfrm>
          <a:prstGeom prst="rect">
            <a:avLst/>
          </a:prstGeom>
          <a:noFill/>
        </p:spPr>
        <p:txBody>
          <a:bodyPr wrap="square" rtlCol="0">
            <a:spAutoFit/>
          </a:bodyPr>
          <a:lstStyle/>
          <a:p>
            <a:r>
              <a:rPr lang="en-US" sz="2000" spc="100" dirty="0" smtClean="0">
                <a:solidFill>
                  <a:schemeClr val="bg1"/>
                </a:solidFill>
                <a:latin typeface="Arial"/>
                <a:cs typeface="Arial"/>
              </a:rPr>
              <a:t>References </a:t>
            </a:r>
            <a:endParaRPr lang="en-US" sz="2000" spc="100" dirty="0">
              <a:solidFill>
                <a:schemeClr val="bg1"/>
              </a:solidFill>
              <a:latin typeface="Arial"/>
              <a:cs typeface="Arial"/>
            </a:endParaRPr>
          </a:p>
        </p:txBody>
      </p:sp>
      <p:sp>
        <p:nvSpPr>
          <p:cNvPr id="2" name="TextBox 1"/>
          <p:cNvSpPr txBox="1"/>
          <p:nvPr/>
        </p:nvSpPr>
        <p:spPr>
          <a:xfrm>
            <a:off x="533400" y="1828800"/>
            <a:ext cx="7440558" cy="2585323"/>
          </a:xfrm>
          <a:prstGeom prst="rect">
            <a:avLst/>
          </a:prstGeom>
          <a:noFill/>
        </p:spPr>
        <p:txBody>
          <a:bodyPr wrap="none" rtlCol="0">
            <a:spAutoFit/>
          </a:bodyPr>
          <a:lstStyle/>
          <a:p>
            <a:r>
              <a:rPr lang="en-US" dirty="0" smtClean="0"/>
              <a:t>Kimberly </a:t>
            </a:r>
            <a:r>
              <a:rPr lang="en-US" dirty="0" err="1" smtClean="0"/>
              <a:t>Unwin</a:t>
            </a:r>
            <a:r>
              <a:rPr lang="en-US" dirty="0" smtClean="0"/>
              <a:t> </a:t>
            </a:r>
            <a:r>
              <a:rPr lang="en-US" dirty="0" err="1" smtClean="0"/>
              <a:t>Linkedin</a:t>
            </a:r>
            <a:r>
              <a:rPr lang="en-US" dirty="0" smtClean="0"/>
              <a:t>. (</a:t>
            </a:r>
            <a:r>
              <a:rPr lang="en-US" dirty="0" err="1" smtClean="0"/>
              <a:t>n.d.</a:t>
            </a:r>
            <a:r>
              <a:rPr lang="en-US" dirty="0" smtClean="0"/>
              <a:t>). Retrieved from:</a:t>
            </a:r>
          </a:p>
          <a:p>
            <a:pPr lvl="1"/>
            <a:r>
              <a:rPr lang="en-US" dirty="0" smtClean="0">
                <a:hlinkClick r:id="rId4"/>
              </a:rPr>
              <a:t>http</a:t>
            </a:r>
            <a:r>
              <a:rPr lang="en-US" dirty="0">
                <a:hlinkClick r:id="rId4"/>
              </a:rPr>
              <a:t>://www.linkedin.com/pub/kimberly-unwin/5a/7aa/</a:t>
            </a:r>
            <a:r>
              <a:rPr lang="en-US" dirty="0" smtClean="0">
                <a:hlinkClick r:id="rId4"/>
              </a:rPr>
              <a:t>31b</a:t>
            </a:r>
            <a:endParaRPr lang="en-US" dirty="0" smtClean="0"/>
          </a:p>
          <a:p>
            <a:endParaRPr lang="en-US" dirty="0"/>
          </a:p>
          <a:p>
            <a:r>
              <a:rPr lang="en-US" dirty="0" smtClean="0"/>
              <a:t>Tristan Chew </a:t>
            </a:r>
            <a:r>
              <a:rPr lang="en-US" dirty="0" err="1" smtClean="0"/>
              <a:t>Linkedin</a:t>
            </a:r>
            <a:r>
              <a:rPr lang="en-US" dirty="0" smtClean="0"/>
              <a:t>. (</a:t>
            </a:r>
            <a:r>
              <a:rPr lang="en-US" dirty="0" err="1" smtClean="0"/>
              <a:t>n.d.</a:t>
            </a:r>
            <a:r>
              <a:rPr lang="en-US" dirty="0" smtClean="0"/>
              <a:t>) Retrieved from: </a:t>
            </a:r>
          </a:p>
          <a:p>
            <a:pPr lvl="1"/>
            <a:r>
              <a:rPr lang="en-US" dirty="0" smtClean="0">
                <a:hlinkClick r:id="rId5"/>
              </a:rPr>
              <a:t>http</a:t>
            </a:r>
            <a:r>
              <a:rPr lang="en-US" dirty="0">
                <a:hlinkClick r:id="rId5"/>
              </a:rPr>
              <a:t>://www.linkedin.com/pub/tristan-chew/7/79/</a:t>
            </a:r>
            <a:r>
              <a:rPr lang="en-US" dirty="0" smtClean="0">
                <a:hlinkClick r:id="rId5"/>
              </a:rPr>
              <a:t>873</a:t>
            </a:r>
            <a:r>
              <a:rPr lang="en-US" dirty="0" smtClean="0"/>
              <a:t> </a:t>
            </a:r>
            <a:endParaRPr lang="en-US" dirty="0"/>
          </a:p>
          <a:p>
            <a:endParaRPr lang="en-US" dirty="0" smtClean="0"/>
          </a:p>
          <a:p>
            <a:r>
              <a:rPr lang="en-US" dirty="0" smtClean="0"/>
              <a:t>BGC Group Services. (2013). Retrieved from: </a:t>
            </a:r>
          </a:p>
          <a:p>
            <a:pPr lvl="1"/>
            <a:r>
              <a:rPr lang="en-US" dirty="0">
                <a:hlinkClick r:id="rId6"/>
              </a:rPr>
              <a:t>http://www.bgc-</a:t>
            </a:r>
            <a:r>
              <a:rPr lang="en-US" dirty="0" smtClean="0">
                <a:hlinkClick r:id="rId6"/>
              </a:rPr>
              <a:t>group.com</a:t>
            </a:r>
            <a:r>
              <a:rPr lang="en-US" dirty="0" smtClean="0"/>
              <a:t>  </a:t>
            </a:r>
          </a:p>
          <a:p>
            <a:endParaRPr lang="en-US" dirty="0" smtClean="0"/>
          </a:p>
        </p:txBody>
      </p:sp>
      <p:sp>
        <p:nvSpPr>
          <p:cNvPr id="3" name="TextBox 2"/>
          <p:cNvSpPr txBox="1"/>
          <p:nvPr/>
        </p:nvSpPr>
        <p:spPr>
          <a:xfrm>
            <a:off x="6019800" y="5867400"/>
            <a:ext cx="2694258" cy="369332"/>
          </a:xfrm>
          <a:prstGeom prst="rect">
            <a:avLst/>
          </a:prstGeom>
          <a:noFill/>
        </p:spPr>
        <p:txBody>
          <a:bodyPr wrap="none" rtlCol="0">
            <a:spAutoFit/>
          </a:bodyPr>
          <a:lstStyle/>
          <a:p>
            <a:r>
              <a:rPr lang="en-US" i="1" u="sng" dirty="0" smtClean="0">
                <a:latin typeface="Arial"/>
                <a:cs typeface="Arial"/>
                <a:hlinkClick r:id="rId7"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212998839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Group</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Porter Five Forces Analysis  </a:t>
            </a:r>
            <a:endParaRPr lang="en-US" sz="2000" spc="100" dirty="0">
              <a:solidFill>
                <a:schemeClr val="bg1"/>
              </a:solidFill>
              <a:latin typeface="Arial"/>
              <a:cs typeface="Arial"/>
            </a:endParaRPr>
          </a:p>
        </p:txBody>
      </p:sp>
      <p:graphicFrame>
        <p:nvGraphicFramePr>
          <p:cNvPr id="16" name="Chart 15"/>
          <p:cNvGraphicFramePr/>
          <p:nvPr>
            <p:extLst>
              <p:ext uri="{D42A27DB-BD31-4B8C-83A1-F6EECF244321}">
                <p14:modId xmlns:p14="http://schemas.microsoft.com/office/powerpoint/2010/main" val="1159699203"/>
              </p:ext>
            </p:extLst>
          </p:nvPr>
        </p:nvGraphicFramePr>
        <p:xfrm>
          <a:off x="1143000" y="1600200"/>
          <a:ext cx="6781800" cy="45212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p:cNvSpPr txBox="1"/>
          <p:nvPr/>
        </p:nvSpPr>
        <p:spPr>
          <a:xfrm>
            <a:off x="6019800" y="5867400"/>
            <a:ext cx="2694258" cy="369332"/>
          </a:xfrm>
          <a:prstGeom prst="rect">
            <a:avLst/>
          </a:prstGeom>
          <a:noFill/>
        </p:spPr>
        <p:txBody>
          <a:bodyPr wrap="none" rtlCol="0">
            <a:spAutoFit/>
          </a:bodyPr>
          <a:lstStyle/>
          <a:p>
            <a:r>
              <a:rPr lang="en-US" i="1" u="sng" dirty="0" smtClean="0">
                <a:latin typeface="Arial"/>
                <a:cs typeface="Arial"/>
                <a:hlinkClick r:id="rId5"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154029527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Group</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Porter Five Forces Analysis  </a:t>
            </a:r>
            <a:endParaRPr lang="en-US" sz="2000" spc="100" dirty="0">
              <a:solidFill>
                <a:schemeClr val="bg1"/>
              </a:solidFill>
              <a:latin typeface="Arial"/>
              <a:cs typeface="Arial"/>
            </a:endParaRPr>
          </a:p>
        </p:txBody>
      </p:sp>
      <p:graphicFrame>
        <p:nvGraphicFramePr>
          <p:cNvPr id="10" name="Diagram 9"/>
          <p:cNvGraphicFramePr/>
          <p:nvPr/>
        </p:nvGraphicFramePr>
        <p:xfrm>
          <a:off x="1524000" y="17526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p:cNvSpPr txBox="1"/>
          <p:nvPr/>
        </p:nvSpPr>
        <p:spPr>
          <a:xfrm>
            <a:off x="1752600" y="4023717"/>
            <a:ext cx="2438400" cy="1815882"/>
          </a:xfrm>
          <a:prstGeom prst="rect">
            <a:avLst/>
          </a:prstGeom>
          <a:noFill/>
        </p:spPr>
        <p:txBody>
          <a:bodyPr wrap="square" rtlCol="0">
            <a:spAutoFit/>
          </a:bodyPr>
          <a:lstStyle/>
          <a:p>
            <a:pPr lvl="0" algn="ctr"/>
            <a:r>
              <a:rPr lang="en-US" sz="2200" b="1" u="none" dirty="0" smtClean="0">
                <a:solidFill>
                  <a:schemeClr val="tx1"/>
                </a:solidFill>
                <a:latin typeface="Arial" pitchFamily="34" charset="0"/>
                <a:cs typeface="Arial" pitchFamily="34" charset="0"/>
              </a:rPr>
              <a:t>Supplier Power</a:t>
            </a:r>
          </a:p>
          <a:p>
            <a:pPr lvl="0" algn="ctr"/>
            <a:r>
              <a:rPr lang="en-US" b="0" u="none" dirty="0" smtClean="0">
                <a:solidFill>
                  <a:schemeClr val="bg1"/>
                </a:solidFill>
                <a:latin typeface="Arial" pitchFamily="34" charset="0"/>
                <a:cs typeface="Arial" pitchFamily="34" charset="0"/>
              </a:rPr>
              <a:t>- Offer Similar services </a:t>
            </a:r>
          </a:p>
          <a:p>
            <a:pPr lvl="0" algn="ctr"/>
            <a:r>
              <a:rPr lang="en-US" b="0" u="none" dirty="0" smtClean="0">
                <a:solidFill>
                  <a:schemeClr val="bg1"/>
                </a:solidFill>
                <a:latin typeface="Arial" pitchFamily="34" charset="0"/>
                <a:cs typeface="Arial" pitchFamily="34" charset="0"/>
              </a:rPr>
              <a:t>- Costs incurred with changing supplier </a:t>
            </a:r>
          </a:p>
          <a:p>
            <a:pPr algn="ctr"/>
            <a:endParaRPr lang="en-US" dirty="0"/>
          </a:p>
        </p:txBody>
      </p:sp>
      <p:sp>
        <p:nvSpPr>
          <p:cNvPr id="13" name="TextBox 12"/>
          <p:cNvSpPr txBox="1"/>
          <p:nvPr/>
        </p:nvSpPr>
        <p:spPr>
          <a:xfrm>
            <a:off x="1752600" y="2057400"/>
            <a:ext cx="2667000" cy="1538883"/>
          </a:xfrm>
          <a:prstGeom prst="rect">
            <a:avLst/>
          </a:prstGeom>
          <a:noFill/>
        </p:spPr>
        <p:txBody>
          <a:bodyPr wrap="square" rtlCol="0">
            <a:spAutoFit/>
          </a:bodyPr>
          <a:lstStyle/>
          <a:p>
            <a:pPr lvl="0" algn="ctr"/>
            <a:r>
              <a:rPr lang="en-US" sz="2200" b="1" u="none" dirty="0" smtClean="0">
                <a:solidFill>
                  <a:schemeClr val="tx1"/>
                </a:solidFill>
                <a:effectLst/>
                <a:latin typeface="Arial" pitchFamily="34" charset="0"/>
                <a:cs typeface="Arial" pitchFamily="34" charset="0"/>
              </a:rPr>
              <a:t>B</a:t>
            </a:r>
            <a:r>
              <a:rPr lang="en-US" sz="2200" b="1" u="none" strike="noStrike" dirty="0" smtClean="0">
                <a:solidFill>
                  <a:schemeClr val="tx1"/>
                </a:solidFill>
                <a:effectLst/>
                <a:latin typeface="Arial" pitchFamily="34" charset="0"/>
                <a:cs typeface="Arial" pitchFamily="34" charset="0"/>
              </a:rPr>
              <a:t>uyer Power</a:t>
            </a:r>
          </a:p>
          <a:p>
            <a:pPr lvl="0" algn="ctr"/>
            <a:r>
              <a:rPr lang="en-US" b="0" u="none" dirty="0" smtClean="0">
                <a:solidFill>
                  <a:schemeClr val="bg1"/>
                </a:solidFill>
                <a:latin typeface="Arial" pitchFamily="34" charset="0"/>
                <a:cs typeface="Arial" pitchFamily="34" charset="0"/>
              </a:rPr>
              <a:t>- Offer similar  services </a:t>
            </a:r>
          </a:p>
          <a:p>
            <a:pPr lvl="0" algn="ctr"/>
            <a:r>
              <a:rPr lang="en-US" b="0" u="none" dirty="0" smtClean="0">
                <a:solidFill>
                  <a:schemeClr val="bg1"/>
                </a:solidFill>
                <a:latin typeface="Arial" pitchFamily="34" charset="0"/>
                <a:cs typeface="Arial" pitchFamily="34" charset="0"/>
              </a:rPr>
              <a:t>- Buyers have a high degree of choice </a:t>
            </a:r>
          </a:p>
          <a:p>
            <a:pPr algn="ctr"/>
            <a:endParaRPr lang="en-US" dirty="0"/>
          </a:p>
        </p:txBody>
      </p:sp>
      <p:sp>
        <p:nvSpPr>
          <p:cNvPr id="14" name="TextBox 13"/>
          <p:cNvSpPr txBox="1"/>
          <p:nvPr/>
        </p:nvSpPr>
        <p:spPr>
          <a:xfrm>
            <a:off x="4724400" y="3886200"/>
            <a:ext cx="2819400" cy="2123658"/>
          </a:xfrm>
          <a:prstGeom prst="rect">
            <a:avLst/>
          </a:prstGeom>
          <a:noFill/>
        </p:spPr>
        <p:txBody>
          <a:bodyPr wrap="square" rtlCol="0">
            <a:spAutoFit/>
          </a:bodyPr>
          <a:lstStyle/>
          <a:p>
            <a:pPr lvl="0" algn="ctr"/>
            <a:r>
              <a:rPr lang="en-US" sz="2100" b="1" u="sng" dirty="0" smtClean="0">
                <a:latin typeface="Arial" pitchFamily="34" charset="0"/>
                <a:cs typeface="Arial" pitchFamily="34" charset="0"/>
              </a:rPr>
              <a:t>Threat of substitutes</a:t>
            </a:r>
          </a:p>
          <a:p>
            <a:pPr lvl="0" algn="ctr">
              <a:buFontTx/>
              <a:buChar char="-"/>
            </a:pPr>
            <a:r>
              <a:rPr lang="en-US" dirty="0" smtClean="0">
                <a:solidFill>
                  <a:schemeClr val="bg1"/>
                </a:solidFill>
                <a:latin typeface="Arial" pitchFamily="34" charset="0"/>
                <a:cs typeface="Arial" pitchFamily="34" charset="0"/>
              </a:rPr>
              <a:t>Low consumer switching cost </a:t>
            </a:r>
          </a:p>
          <a:p>
            <a:pPr lvl="0" algn="ctr">
              <a:buFontTx/>
              <a:buChar char="-"/>
            </a:pPr>
            <a:r>
              <a:rPr lang="en-US" dirty="0" smtClean="0">
                <a:solidFill>
                  <a:schemeClr val="bg1"/>
                </a:solidFill>
                <a:latin typeface="Arial" pitchFamily="34" charset="0"/>
                <a:cs typeface="Arial" pitchFamily="34" charset="0"/>
              </a:rPr>
              <a:t>Highly equal service quality </a:t>
            </a:r>
            <a:endParaRPr lang="en-US" dirty="0" smtClean="0">
              <a:latin typeface="Arial" pitchFamily="34" charset="0"/>
              <a:cs typeface="Arial" pitchFamily="34" charset="0"/>
            </a:endParaRPr>
          </a:p>
          <a:p>
            <a:pPr algn="ctr"/>
            <a:endParaRPr lang="en-US" dirty="0"/>
          </a:p>
        </p:txBody>
      </p:sp>
      <p:sp>
        <p:nvSpPr>
          <p:cNvPr id="15" name="TextBox 14"/>
          <p:cNvSpPr txBox="1"/>
          <p:nvPr/>
        </p:nvSpPr>
        <p:spPr>
          <a:xfrm>
            <a:off x="4876800" y="1981200"/>
            <a:ext cx="2438400" cy="1538883"/>
          </a:xfrm>
          <a:prstGeom prst="rect">
            <a:avLst/>
          </a:prstGeom>
          <a:noFill/>
        </p:spPr>
        <p:txBody>
          <a:bodyPr wrap="square" rtlCol="0">
            <a:spAutoFit/>
          </a:bodyPr>
          <a:lstStyle/>
          <a:p>
            <a:pPr lvl="0" algn="ctr"/>
            <a:r>
              <a:rPr lang="en-US" sz="2200" b="1" dirty="0" smtClean="0">
                <a:latin typeface="Arial" pitchFamily="34" charset="0"/>
                <a:cs typeface="Arial" pitchFamily="34" charset="0"/>
              </a:rPr>
              <a:t>New Entrants</a:t>
            </a:r>
          </a:p>
          <a:p>
            <a:pPr lvl="0" algn="ctr">
              <a:buFontTx/>
              <a:buChar char="-"/>
            </a:pPr>
            <a:r>
              <a:rPr lang="en-US" dirty="0" smtClean="0">
                <a:solidFill>
                  <a:schemeClr val="bg1"/>
                </a:solidFill>
                <a:latin typeface="Arial" pitchFamily="34" charset="0"/>
                <a:cs typeface="Arial" pitchFamily="34" charset="0"/>
              </a:rPr>
              <a:t>Brands name are well-known</a:t>
            </a:r>
          </a:p>
          <a:p>
            <a:pPr lvl="0" algn="ctr">
              <a:buFontTx/>
              <a:buChar char="-"/>
            </a:pPr>
            <a:r>
              <a:rPr lang="en-US" dirty="0">
                <a:solidFill>
                  <a:schemeClr val="bg1"/>
                </a:solidFill>
                <a:latin typeface="Arial" pitchFamily="34" charset="0"/>
                <a:cs typeface="Arial" pitchFamily="34" charset="0"/>
              </a:rPr>
              <a:t> L</a:t>
            </a:r>
            <a:r>
              <a:rPr lang="en-US" dirty="0" smtClean="0">
                <a:solidFill>
                  <a:schemeClr val="bg1"/>
                </a:solidFill>
                <a:latin typeface="Arial" pitchFamily="34" charset="0"/>
                <a:cs typeface="Arial" pitchFamily="34" charset="0"/>
              </a:rPr>
              <a:t>ow switching cost </a:t>
            </a:r>
          </a:p>
          <a:p>
            <a:pPr algn="ctr"/>
            <a:endParaRPr lang="en-US" dirty="0"/>
          </a:p>
        </p:txBody>
      </p:sp>
      <p:sp>
        <p:nvSpPr>
          <p:cNvPr id="16" name="TextBox 15"/>
          <p:cNvSpPr txBox="1"/>
          <p:nvPr/>
        </p:nvSpPr>
        <p:spPr>
          <a:xfrm>
            <a:off x="6019800" y="5867400"/>
            <a:ext cx="2694258" cy="369332"/>
          </a:xfrm>
          <a:prstGeom prst="rect">
            <a:avLst/>
          </a:prstGeom>
          <a:noFill/>
        </p:spPr>
        <p:txBody>
          <a:bodyPr wrap="none" rtlCol="0">
            <a:spAutoFit/>
          </a:bodyPr>
          <a:lstStyle/>
          <a:p>
            <a:r>
              <a:rPr lang="en-US" i="1" u="sng" dirty="0" smtClean="0">
                <a:latin typeface="Arial"/>
                <a:cs typeface="Arial"/>
                <a:hlinkClick r:id="rId9"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330207779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Group</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SWOT Analysis  </a:t>
            </a:r>
            <a:endParaRPr lang="en-US" sz="2000" spc="100" dirty="0">
              <a:solidFill>
                <a:schemeClr val="bg1"/>
              </a:solidFill>
              <a:latin typeface="Arial"/>
              <a:cs typeface="Arial"/>
            </a:endParaRPr>
          </a:p>
        </p:txBody>
      </p:sp>
      <p:graphicFrame>
        <p:nvGraphicFramePr>
          <p:cNvPr id="10" name="Diagram 9"/>
          <p:cNvGraphicFramePr/>
          <p:nvPr/>
        </p:nvGraphicFramePr>
        <p:xfrm>
          <a:off x="457200" y="1371600"/>
          <a:ext cx="8305800" cy="502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6019800" y="5867400"/>
            <a:ext cx="2694258" cy="369332"/>
          </a:xfrm>
          <a:prstGeom prst="rect">
            <a:avLst/>
          </a:prstGeom>
          <a:noFill/>
        </p:spPr>
        <p:txBody>
          <a:bodyPr wrap="none" rtlCol="0">
            <a:spAutoFit/>
          </a:bodyPr>
          <a:lstStyle/>
          <a:p>
            <a:r>
              <a:rPr lang="en-US" i="1" u="sng" dirty="0" smtClean="0">
                <a:latin typeface="Arial"/>
                <a:cs typeface="Arial"/>
                <a:hlinkClick r:id="rId9"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21616470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3200" b="1" dirty="0" smtClean="0">
                <a:solidFill>
                  <a:srgbClr val="473A09"/>
                </a:solidFill>
                <a:latin typeface="Arial"/>
                <a:cs typeface="Arial"/>
              </a:rPr>
              <a:t>Consumer Brand Perception</a:t>
            </a:r>
          </a:p>
        </p:txBody>
      </p:sp>
      <p:sp>
        <p:nvSpPr>
          <p:cNvPr id="9" name="TextBox 8"/>
          <p:cNvSpPr txBox="1"/>
          <p:nvPr/>
        </p:nvSpPr>
        <p:spPr>
          <a:xfrm>
            <a:off x="-12700" y="838197"/>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BGC’s Consumer’s Reviews</a:t>
            </a:r>
            <a:endParaRPr lang="en-US" sz="2000" spc="100" dirty="0">
              <a:solidFill>
                <a:schemeClr val="bg1"/>
              </a:solidFill>
              <a:latin typeface="Arial"/>
              <a:cs typeface="Arial"/>
            </a:endParaRPr>
          </a:p>
        </p:txBody>
      </p:sp>
      <p:sp>
        <p:nvSpPr>
          <p:cNvPr id="11" name="Rectangle 10"/>
          <p:cNvSpPr/>
          <p:nvPr/>
        </p:nvSpPr>
        <p:spPr>
          <a:xfrm>
            <a:off x="304800" y="1516735"/>
            <a:ext cx="4191000" cy="723275"/>
          </a:xfrm>
          <a:prstGeom prst="rect">
            <a:avLst/>
          </a:prstGeom>
        </p:spPr>
        <p:txBody>
          <a:bodyPr wrap="square">
            <a:spAutoFit/>
          </a:bodyPr>
          <a:lstStyle/>
          <a:p>
            <a:pPr fontAlgn="base"/>
            <a:r>
              <a:rPr lang="en-SG" sz="2000" i="1" dirty="0" smtClean="0">
                <a:latin typeface="Arial" panose="020B0604020202020204" pitchFamily="34" charset="0"/>
                <a:cs typeface="Arial" panose="020B0604020202020204" pitchFamily="34" charset="0"/>
              </a:rPr>
              <a:t>“Not </a:t>
            </a:r>
            <a:r>
              <a:rPr lang="en-SG" sz="2000" i="1" dirty="0">
                <a:latin typeface="Arial" panose="020B0604020202020204" pitchFamily="34" charset="0"/>
                <a:cs typeface="Arial" panose="020B0604020202020204" pitchFamily="34" charset="0"/>
              </a:rPr>
              <a:t>that bad, no tricks unlike RE”</a:t>
            </a:r>
            <a:r>
              <a:rPr lang="en-US" sz="2000" i="1" dirty="0" smtClean="0">
                <a:latin typeface="Arial" pitchFamily="34" charset="0"/>
                <a:cs typeface="Arial" pitchFamily="34" charset="0"/>
              </a:rPr>
              <a:t>	        		-Amit </a:t>
            </a:r>
            <a:r>
              <a:rPr lang="en-US" sz="2000" i="1" dirty="0" err="1" smtClean="0">
                <a:latin typeface="Arial" pitchFamily="34" charset="0"/>
                <a:cs typeface="Arial" pitchFamily="34" charset="0"/>
              </a:rPr>
              <a:t>Puri</a:t>
            </a:r>
            <a:endParaRPr lang="en-SG" sz="2000" i="1" dirty="0">
              <a:latin typeface="Arial" panose="020B0604020202020204" pitchFamily="34" charset="0"/>
              <a:cs typeface="Arial" panose="020B0604020202020204" pitchFamily="34" charset="0"/>
            </a:endParaRPr>
          </a:p>
        </p:txBody>
      </p:sp>
      <p:sp>
        <p:nvSpPr>
          <p:cNvPr id="12" name="TextBox 11"/>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6" name="TextBox 15"/>
          <p:cNvSpPr txBox="1"/>
          <p:nvPr/>
        </p:nvSpPr>
        <p:spPr>
          <a:xfrm>
            <a:off x="5257800" y="6449100"/>
            <a:ext cx="2286000" cy="369332"/>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7" name="TextBox 16"/>
          <p:cNvSpPr txBox="1"/>
          <p:nvPr/>
        </p:nvSpPr>
        <p:spPr>
          <a:xfrm>
            <a:off x="7432576" y="6400800"/>
            <a:ext cx="1711424" cy="491581"/>
          </a:xfrm>
          <a:prstGeom prst="rect">
            <a:avLst/>
          </a:prstGeom>
          <a:solidFill>
            <a:schemeClr val="bg1"/>
          </a:solidFill>
          <a:ln w="38100" cmpd="sng">
            <a:solidFill>
              <a:srgbClr val="025668"/>
            </a:solidFill>
          </a:ln>
        </p:spPr>
        <p:txBody>
          <a:bodyPr wrap="square" rtlCol="0">
            <a:spAutoFit/>
          </a:bodyPr>
          <a:lstStyle/>
          <a:p>
            <a:pPr algn="ctr"/>
            <a:r>
              <a:rPr lang="en-SG" b="1" dirty="0" smtClean="0">
                <a:latin typeface="Arial"/>
                <a:cs typeface="Arial"/>
              </a:rPr>
              <a:t>Limitations</a:t>
            </a:r>
            <a:endParaRPr lang="en-SG" b="1" dirty="0">
              <a:latin typeface="Arial"/>
              <a:cs typeface="Arial"/>
            </a:endParaRPr>
          </a:p>
        </p:txBody>
      </p:sp>
      <p:sp>
        <p:nvSpPr>
          <p:cNvPr id="18" name="Rectangle 1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BCG Group</a:t>
            </a:r>
            <a:endParaRPr lang="en-SG" dirty="0">
              <a:solidFill>
                <a:srgbClr val="FFFFFF"/>
              </a:solidFill>
              <a:latin typeface="Arial"/>
              <a:cs typeface="Arial"/>
            </a:endParaRPr>
          </a:p>
        </p:txBody>
      </p:sp>
      <p:sp>
        <p:nvSpPr>
          <p:cNvPr id="19" name="TextBox 18"/>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10" name="TextBox 9"/>
          <p:cNvSpPr txBox="1"/>
          <p:nvPr/>
        </p:nvSpPr>
        <p:spPr>
          <a:xfrm>
            <a:off x="457200" y="2667000"/>
            <a:ext cx="7831088" cy="1600438"/>
          </a:xfrm>
          <a:prstGeom prst="rect">
            <a:avLst/>
          </a:prstGeom>
          <a:noFill/>
        </p:spPr>
        <p:txBody>
          <a:bodyPr wrap="square" rtlCol="0">
            <a:spAutoFit/>
          </a:bodyPr>
          <a:lstStyle/>
          <a:p>
            <a:pPr algn="just"/>
            <a:r>
              <a:rPr lang="en-SG" sz="2000" i="1" dirty="0" smtClean="0">
                <a:latin typeface="Arial" panose="020B0604020202020204" pitchFamily="34" charset="0"/>
                <a:cs typeface="Arial" panose="020B0604020202020204" pitchFamily="34" charset="0"/>
              </a:rPr>
              <a:t>“The </a:t>
            </a:r>
            <a:r>
              <a:rPr lang="en-SG" sz="2000" i="1" dirty="0">
                <a:latin typeface="Arial" panose="020B0604020202020204" pitchFamily="34" charset="0"/>
                <a:cs typeface="Arial" panose="020B0604020202020204" pitchFamily="34" charset="0"/>
              </a:rPr>
              <a:t>service from BGC is first class. They supply us with skilled candidates in a proactive, efficient and professional manner. It is a pleasure working with them</a:t>
            </a:r>
            <a:r>
              <a:rPr lang="en-SG" sz="2000" i="1" dirty="0" smtClean="0">
                <a:latin typeface="Arial" panose="020B0604020202020204" pitchFamily="34" charset="0"/>
                <a:cs typeface="Arial" panose="020B0604020202020204" pitchFamily="34" charset="0"/>
              </a:rPr>
              <a:t>.”</a:t>
            </a:r>
          </a:p>
          <a:p>
            <a:pPr algn="r"/>
            <a:r>
              <a:rPr lang="en-US" sz="2000" dirty="0" smtClean="0">
                <a:latin typeface="Arial" panose="020B0604020202020204" pitchFamily="34" charset="0"/>
                <a:cs typeface="Arial" panose="020B0604020202020204" pitchFamily="34" charset="0"/>
              </a:rPr>
              <a:t>-Leading European</a:t>
            </a:r>
            <a:endParaRPr lang="en-SG" sz="2000" dirty="0">
              <a:latin typeface="Arial" panose="020B0604020202020204" pitchFamily="34" charset="0"/>
              <a:cs typeface="Arial" panose="020B0604020202020204" pitchFamily="34" charset="0"/>
            </a:endParaRPr>
          </a:p>
          <a:p>
            <a:endParaRPr lang="en-SG" dirty="0"/>
          </a:p>
        </p:txBody>
      </p:sp>
      <p:sp>
        <p:nvSpPr>
          <p:cNvPr id="23" name="TextBox 22"/>
          <p:cNvSpPr txBox="1"/>
          <p:nvPr/>
        </p:nvSpPr>
        <p:spPr>
          <a:xfrm>
            <a:off x="457200" y="4256552"/>
            <a:ext cx="7831088" cy="1323439"/>
          </a:xfrm>
          <a:prstGeom prst="rect">
            <a:avLst/>
          </a:prstGeom>
          <a:noFill/>
        </p:spPr>
        <p:txBody>
          <a:bodyPr wrap="square" rtlCol="0">
            <a:spAutoFit/>
          </a:bodyPr>
          <a:lstStyle/>
          <a:p>
            <a:pPr algn="just"/>
            <a:r>
              <a:rPr lang="en-SG" sz="2000" dirty="0" smtClean="0">
                <a:latin typeface="Arial" panose="020B0604020202020204" pitchFamily="34" charset="0"/>
                <a:cs typeface="Arial" panose="020B0604020202020204" pitchFamily="34" charset="0"/>
              </a:rPr>
              <a:t>“</a:t>
            </a:r>
            <a:r>
              <a:rPr lang="en-SG" sz="2000" i="1" dirty="0" smtClean="0">
                <a:latin typeface="Arial" panose="020B0604020202020204" pitchFamily="34" charset="0"/>
                <a:cs typeface="Arial" panose="020B0604020202020204" pitchFamily="34" charset="0"/>
              </a:rPr>
              <a:t>Without </a:t>
            </a:r>
            <a:r>
              <a:rPr lang="en-SG" sz="2000" i="1" dirty="0">
                <a:latin typeface="Arial" panose="020B0604020202020204" pitchFamily="34" charset="0"/>
                <a:cs typeface="Arial" panose="020B0604020202020204" pitchFamily="34" charset="0"/>
              </a:rPr>
              <a:t>the perseverance, patience, understanding of our needs and constant follow-up from BGC Group, we may not be able to close the positions that we have had in such a short time-span</a:t>
            </a:r>
            <a:r>
              <a:rPr lang="en-SG" sz="2000" i="1" dirty="0" smtClean="0">
                <a:latin typeface="Arial" panose="020B0604020202020204" pitchFamily="34" charset="0"/>
                <a:cs typeface="Arial" panose="020B0604020202020204" pitchFamily="34" charset="0"/>
              </a:rPr>
              <a:t>.”</a:t>
            </a:r>
          </a:p>
          <a:p>
            <a:r>
              <a:rPr lang="en-SG" sz="2000" dirty="0">
                <a:latin typeface="Arial" panose="020B0604020202020204" pitchFamily="34" charset="0"/>
                <a:cs typeface="Arial" panose="020B0604020202020204" pitchFamily="34" charset="0"/>
              </a:rPr>
              <a:t>	</a:t>
            </a:r>
            <a:r>
              <a:rPr lang="en-SG" sz="2000" dirty="0" smtClean="0">
                <a:latin typeface="Arial" panose="020B0604020202020204" pitchFamily="34" charset="0"/>
                <a:cs typeface="Arial" panose="020B0604020202020204" pitchFamily="34" charset="0"/>
              </a:rPr>
              <a:t>				</a:t>
            </a:r>
            <a:r>
              <a:rPr lang="en-SG" sz="2000" dirty="0">
                <a:latin typeface="Arial" panose="020B0604020202020204" pitchFamily="34" charset="0"/>
                <a:cs typeface="Arial" panose="020B0604020202020204" pitchFamily="34" charset="0"/>
              </a:rPr>
              <a:t>	</a:t>
            </a:r>
            <a:r>
              <a:rPr lang="en-SG" sz="2000" dirty="0" smtClean="0">
                <a:latin typeface="Arial" panose="020B0604020202020204" pitchFamily="34" charset="0"/>
                <a:cs typeface="Arial" panose="020B0604020202020204" pitchFamily="34" charset="0"/>
              </a:rPr>
              <a:t>	 -</a:t>
            </a:r>
            <a:r>
              <a:rPr lang="en-SG" sz="2000" dirty="0" err="1" smtClean="0">
                <a:latin typeface="Arial" panose="020B0604020202020204" pitchFamily="34" charset="0"/>
                <a:cs typeface="Arial" panose="020B0604020202020204" pitchFamily="34" charset="0"/>
              </a:rPr>
              <a:t>SpyderX</a:t>
            </a:r>
            <a:endParaRPr lang="en-SG" dirty="0">
              <a:latin typeface="Arial" panose="020B0604020202020204" pitchFamily="34" charset="0"/>
              <a:cs typeface="Arial" panose="020B0604020202020204" pitchFamily="34" charset="0"/>
            </a:endParaRPr>
          </a:p>
        </p:txBody>
      </p:sp>
      <p:sp>
        <p:nvSpPr>
          <p:cNvPr id="15" name="TextBox 14"/>
          <p:cNvSpPr txBox="1"/>
          <p:nvPr/>
        </p:nvSpPr>
        <p:spPr>
          <a:xfrm>
            <a:off x="6019800" y="5867400"/>
            <a:ext cx="2694258" cy="369332"/>
          </a:xfrm>
          <a:prstGeom prst="rect">
            <a:avLst/>
          </a:prstGeom>
          <a:noFill/>
        </p:spPr>
        <p:txBody>
          <a:bodyPr wrap="none" rtlCol="0">
            <a:spAutoFit/>
          </a:bodyPr>
          <a:lstStyle/>
          <a:p>
            <a:r>
              <a:rPr lang="en-US" i="1" u="sng" dirty="0" smtClean="0">
                <a:latin typeface="Arial"/>
                <a:cs typeface="Arial"/>
                <a:hlinkClick r:id="rId4"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219327694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3200" b="1" dirty="0" smtClean="0">
                <a:solidFill>
                  <a:srgbClr val="473A09"/>
                </a:solidFill>
                <a:latin typeface="Arial"/>
                <a:cs typeface="Arial"/>
              </a:rPr>
              <a:t>Consumer Brand Perception</a:t>
            </a:r>
          </a:p>
        </p:txBody>
      </p:sp>
      <p:sp>
        <p:nvSpPr>
          <p:cNvPr id="9" name="TextBox 8"/>
          <p:cNvSpPr txBox="1"/>
          <p:nvPr/>
        </p:nvSpPr>
        <p:spPr>
          <a:xfrm>
            <a:off x="-12700" y="838197"/>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a:t>
            </a:r>
            <a:r>
              <a:rPr lang="en-US" sz="2000" spc="100" dirty="0" err="1" smtClean="0">
                <a:solidFill>
                  <a:schemeClr val="bg1"/>
                </a:solidFill>
                <a:latin typeface="Arial"/>
                <a:cs typeface="Arial"/>
              </a:rPr>
              <a:t>Capita’s</a:t>
            </a:r>
            <a:r>
              <a:rPr lang="en-US" sz="2000" spc="100" dirty="0" smtClean="0">
                <a:solidFill>
                  <a:schemeClr val="bg1"/>
                </a:solidFill>
                <a:latin typeface="Arial"/>
                <a:cs typeface="Arial"/>
              </a:rPr>
              <a:t> Consumer’s Reviews</a:t>
            </a:r>
            <a:endParaRPr lang="en-US" sz="2000" spc="100" dirty="0">
              <a:solidFill>
                <a:schemeClr val="bg1"/>
              </a:solidFill>
              <a:latin typeface="Arial"/>
              <a:cs typeface="Arial"/>
            </a:endParaRPr>
          </a:p>
        </p:txBody>
      </p:sp>
      <p:sp>
        <p:nvSpPr>
          <p:cNvPr id="11" name="Rectangle 10"/>
          <p:cNvSpPr/>
          <p:nvPr/>
        </p:nvSpPr>
        <p:spPr>
          <a:xfrm>
            <a:off x="304800" y="1516735"/>
            <a:ext cx="4191000" cy="707886"/>
          </a:xfrm>
          <a:prstGeom prst="rect">
            <a:avLst/>
          </a:prstGeom>
        </p:spPr>
        <p:txBody>
          <a:bodyPr wrap="square">
            <a:spAutoFit/>
          </a:bodyPr>
          <a:lstStyle/>
          <a:p>
            <a:pPr algn="just" fontAlgn="base"/>
            <a:r>
              <a:rPr lang="en-SG" sz="2000" i="1" dirty="0" smtClean="0">
                <a:latin typeface="Arial" panose="020B0604020202020204" pitchFamily="34" charset="0"/>
                <a:cs typeface="Arial" panose="020B0604020202020204" pitchFamily="34" charset="0"/>
              </a:rPr>
              <a:t>“Fast, efficient and professional.”</a:t>
            </a:r>
            <a:r>
              <a:rPr lang="en-US" sz="2000" i="1" dirty="0" smtClean="0">
                <a:latin typeface="Arial" pitchFamily="34" charset="0"/>
                <a:cs typeface="Arial" pitchFamily="34" charset="0"/>
              </a:rPr>
              <a:t>	        		-Amit </a:t>
            </a:r>
            <a:r>
              <a:rPr lang="en-US" sz="2000" i="1" dirty="0" err="1" smtClean="0">
                <a:latin typeface="Arial" pitchFamily="34" charset="0"/>
                <a:cs typeface="Arial" pitchFamily="34" charset="0"/>
              </a:rPr>
              <a:t>Puri</a:t>
            </a:r>
            <a:endParaRPr lang="en-SG" sz="2000" i="1" dirty="0">
              <a:latin typeface="Arial" panose="020B0604020202020204" pitchFamily="34" charset="0"/>
              <a:cs typeface="Arial" panose="020B0604020202020204" pitchFamily="34" charset="0"/>
            </a:endParaRPr>
          </a:p>
        </p:txBody>
      </p:sp>
      <p:sp>
        <p:nvSpPr>
          <p:cNvPr id="12" name="TextBox 11"/>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6" name="TextBox 15"/>
          <p:cNvSpPr txBox="1"/>
          <p:nvPr/>
        </p:nvSpPr>
        <p:spPr>
          <a:xfrm>
            <a:off x="5257800" y="6449100"/>
            <a:ext cx="2286000" cy="369332"/>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7" name="TextBox 16"/>
          <p:cNvSpPr txBox="1"/>
          <p:nvPr/>
        </p:nvSpPr>
        <p:spPr>
          <a:xfrm>
            <a:off x="7432576" y="6400800"/>
            <a:ext cx="1711424" cy="491581"/>
          </a:xfrm>
          <a:prstGeom prst="rect">
            <a:avLst/>
          </a:prstGeom>
          <a:solidFill>
            <a:schemeClr val="bg1"/>
          </a:solidFill>
          <a:ln w="38100" cmpd="sng">
            <a:solidFill>
              <a:srgbClr val="025668"/>
            </a:solidFill>
          </a:ln>
        </p:spPr>
        <p:txBody>
          <a:bodyPr wrap="square" rtlCol="0">
            <a:spAutoFit/>
          </a:bodyPr>
          <a:lstStyle/>
          <a:p>
            <a:pPr algn="ctr"/>
            <a:r>
              <a:rPr lang="en-SG" b="1" dirty="0" smtClean="0">
                <a:latin typeface="Arial"/>
                <a:cs typeface="Arial"/>
              </a:rPr>
              <a:t>Limitations</a:t>
            </a:r>
            <a:endParaRPr lang="en-SG" b="1" dirty="0">
              <a:latin typeface="Arial"/>
              <a:cs typeface="Arial"/>
            </a:endParaRPr>
          </a:p>
        </p:txBody>
      </p:sp>
      <p:sp>
        <p:nvSpPr>
          <p:cNvPr id="18" name="Rectangle 1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BCG Group</a:t>
            </a:r>
            <a:endParaRPr lang="en-SG" dirty="0">
              <a:solidFill>
                <a:srgbClr val="FFFFFF"/>
              </a:solidFill>
              <a:latin typeface="Arial"/>
              <a:cs typeface="Arial"/>
            </a:endParaRPr>
          </a:p>
        </p:txBody>
      </p:sp>
      <p:sp>
        <p:nvSpPr>
          <p:cNvPr id="19" name="TextBox 18"/>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10" name="TextBox 9"/>
          <p:cNvSpPr txBox="1"/>
          <p:nvPr/>
        </p:nvSpPr>
        <p:spPr>
          <a:xfrm>
            <a:off x="337457" y="2554867"/>
            <a:ext cx="7831088" cy="707886"/>
          </a:xfrm>
          <a:prstGeom prst="rect">
            <a:avLst/>
          </a:prstGeom>
          <a:noFill/>
        </p:spPr>
        <p:txBody>
          <a:bodyPr wrap="square" rtlCol="0">
            <a:spAutoFit/>
          </a:bodyPr>
          <a:lstStyle/>
          <a:p>
            <a:pPr algn="just"/>
            <a:r>
              <a:rPr lang="en-SG" sz="2000" i="1" dirty="0" smtClean="0">
                <a:latin typeface="Arial" panose="020B0604020202020204" pitchFamily="34" charset="0"/>
                <a:cs typeface="Arial" panose="020B0604020202020204" pitchFamily="34" charset="0"/>
              </a:rPr>
              <a:t>“One of the best recruitment agency around in Singapore.”</a:t>
            </a:r>
          </a:p>
          <a:p>
            <a:pPr algn="r"/>
            <a:r>
              <a:rPr lang="en-US" sz="2000" dirty="0" smtClean="0">
                <a:latin typeface="Arial" panose="020B0604020202020204" pitchFamily="34" charset="0"/>
                <a:cs typeface="Arial" panose="020B0604020202020204" pitchFamily="34" charset="0"/>
              </a:rPr>
              <a:t>-Amanda Tan</a:t>
            </a:r>
          </a:p>
        </p:txBody>
      </p:sp>
      <p:sp>
        <p:nvSpPr>
          <p:cNvPr id="23" name="TextBox 22"/>
          <p:cNvSpPr txBox="1"/>
          <p:nvPr/>
        </p:nvSpPr>
        <p:spPr>
          <a:xfrm>
            <a:off x="337457" y="3726746"/>
            <a:ext cx="7831088" cy="1631216"/>
          </a:xfrm>
          <a:prstGeom prst="rect">
            <a:avLst/>
          </a:prstGeom>
          <a:noFill/>
        </p:spPr>
        <p:txBody>
          <a:bodyPr wrap="square" rtlCol="0">
            <a:spAutoFit/>
          </a:bodyPr>
          <a:lstStyle/>
          <a:p>
            <a:pPr algn="just"/>
            <a:r>
              <a:rPr lang="en-SG" sz="2000" dirty="0" smtClean="0">
                <a:latin typeface="Arial" panose="020B0604020202020204" pitchFamily="34" charset="0"/>
                <a:cs typeface="Arial" panose="020B0604020202020204" pitchFamily="34" charset="0"/>
              </a:rPr>
              <a:t>“</a:t>
            </a:r>
            <a:r>
              <a:rPr lang="en-SG" sz="2000" i="1" dirty="0" smtClean="0">
                <a:latin typeface="Arial" panose="020B0604020202020204" pitchFamily="34" charset="0"/>
                <a:cs typeface="Arial" panose="020B0604020202020204" pitchFamily="34" charset="0"/>
              </a:rPr>
              <a:t>I would like to thanks Capita Staffing and Search to help me secure my very first job despite my low qualification. Without their help, I don’t think that I can start my working career as of now.”</a:t>
            </a:r>
          </a:p>
          <a:p>
            <a:pPr algn="r"/>
            <a:r>
              <a:rPr lang="en-US" sz="2000" i="1" dirty="0" smtClean="0">
                <a:latin typeface="Arial" panose="020B0604020202020204" pitchFamily="34" charset="0"/>
                <a:cs typeface="Arial" panose="020B0604020202020204" pitchFamily="34" charset="0"/>
              </a:rPr>
              <a:t>- </a:t>
            </a:r>
            <a:r>
              <a:rPr lang="en-US" sz="2000" i="1" dirty="0" err="1" smtClean="0">
                <a:latin typeface="Arial" panose="020B0604020202020204" pitchFamily="34" charset="0"/>
                <a:cs typeface="Arial" panose="020B0604020202020204" pitchFamily="34" charset="0"/>
              </a:rPr>
              <a:t>Arun</a:t>
            </a:r>
            <a:r>
              <a:rPr lang="en-US" sz="2000" i="1" dirty="0" smtClean="0">
                <a:latin typeface="Arial" panose="020B0604020202020204" pitchFamily="34" charset="0"/>
                <a:cs typeface="Arial" panose="020B0604020202020204" pitchFamily="34" charset="0"/>
              </a:rPr>
              <a:t> Kumar </a:t>
            </a:r>
            <a:endParaRPr lang="en-SG" sz="2000" i="1" dirty="0" smtClean="0">
              <a:latin typeface="Arial" panose="020B0604020202020204" pitchFamily="34" charset="0"/>
              <a:cs typeface="Arial" panose="020B0604020202020204" pitchFamily="34" charset="0"/>
            </a:endParaRPr>
          </a:p>
          <a:p>
            <a:r>
              <a:rPr lang="en-SG" sz="2000" dirty="0">
                <a:latin typeface="Arial" panose="020B0604020202020204" pitchFamily="34" charset="0"/>
                <a:cs typeface="Arial" panose="020B0604020202020204" pitchFamily="34" charset="0"/>
              </a:rPr>
              <a:t>	</a:t>
            </a:r>
            <a:r>
              <a:rPr lang="en-SG" sz="2000" dirty="0" smtClean="0">
                <a:latin typeface="Arial" panose="020B0604020202020204" pitchFamily="34" charset="0"/>
                <a:cs typeface="Arial" panose="020B0604020202020204" pitchFamily="34" charset="0"/>
              </a:rPr>
              <a:t>				</a:t>
            </a:r>
            <a:r>
              <a:rPr lang="en-SG" sz="2000" dirty="0">
                <a:latin typeface="Arial" panose="020B0604020202020204" pitchFamily="34" charset="0"/>
                <a:cs typeface="Arial" panose="020B0604020202020204" pitchFamily="34" charset="0"/>
              </a:rPr>
              <a:t>	</a:t>
            </a:r>
            <a:r>
              <a:rPr lang="en-SG" sz="2000" dirty="0" smtClean="0">
                <a:latin typeface="Arial" panose="020B0604020202020204" pitchFamily="34" charset="0"/>
                <a:cs typeface="Arial" panose="020B0604020202020204" pitchFamily="34" charset="0"/>
              </a:rPr>
              <a:t>	</a:t>
            </a:r>
            <a:endParaRPr lang="en-SG" dirty="0">
              <a:latin typeface="Arial" panose="020B0604020202020204" pitchFamily="34" charset="0"/>
              <a:cs typeface="Arial" panose="020B0604020202020204" pitchFamily="34" charset="0"/>
            </a:endParaRPr>
          </a:p>
        </p:txBody>
      </p:sp>
      <p:sp>
        <p:nvSpPr>
          <p:cNvPr id="15" name="TextBox 14"/>
          <p:cNvSpPr txBox="1"/>
          <p:nvPr/>
        </p:nvSpPr>
        <p:spPr>
          <a:xfrm>
            <a:off x="6019800" y="5867400"/>
            <a:ext cx="2694258" cy="369332"/>
          </a:xfrm>
          <a:prstGeom prst="rect">
            <a:avLst/>
          </a:prstGeom>
          <a:noFill/>
        </p:spPr>
        <p:txBody>
          <a:bodyPr wrap="none" rtlCol="0">
            <a:spAutoFit/>
          </a:bodyPr>
          <a:lstStyle/>
          <a:p>
            <a:r>
              <a:rPr lang="en-US" i="1" u="sng" dirty="0" smtClean="0">
                <a:latin typeface="Arial"/>
                <a:cs typeface="Arial"/>
                <a:hlinkClick r:id="rId4"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163334461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3200" b="1" dirty="0" smtClean="0">
                <a:solidFill>
                  <a:srgbClr val="473A09"/>
                </a:solidFill>
                <a:latin typeface="Arial"/>
                <a:cs typeface="Arial"/>
              </a:rPr>
              <a:t>Consumer Brand Perception</a:t>
            </a:r>
          </a:p>
        </p:txBody>
      </p:sp>
      <p:sp>
        <p:nvSpPr>
          <p:cNvPr id="9" name="TextBox 8"/>
          <p:cNvSpPr txBox="1"/>
          <p:nvPr/>
        </p:nvSpPr>
        <p:spPr>
          <a:xfrm>
            <a:off x="-12700" y="838197"/>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Recruit Express’ Consumer’s Reviews</a:t>
            </a:r>
            <a:endParaRPr lang="en-US" sz="2000" spc="100" dirty="0">
              <a:solidFill>
                <a:schemeClr val="bg1"/>
              </a:solidFill>
              <a:latin typeface="Arial"/>
              <a:cs typeface="Arial"/>
            </a:endParaRPr>
          </a:p>
        </p:txBody>
      </p:sp>
      <p:sp>
        <p:nvSpPr>
          <p:cNvPr id="11" name="Rectangle 10"/>
          <p:cNvSpPr/>
          <p:nvPr/>
        </p:nvSpPr>
        <p:spPr>
          <a:xfrm>
            <a:off x="304800" y="1516735"/>
            <a:ext cx="6629400" cy="1015663"/>
          </a:xfrm>
          <a:prstGeom prst="rect">
            <a:avLst/>
          </a:prstGeom>
        </p:spPr>
        <p:txBody>
          <a:bodyPr wrap="square">
            <a:spAutoFit/>
          </a:bodyPr>
          <a:lstStyle/>
          <a:p>
            <a:pPr algn="just" fontAlgn="base"/>
            <a:r>
              <a:rPr lang="en-SG" sz="2000" i="1" dirty="0" smtClean="0">
                <a:latin typeface="Arial" panose="020B0604020202020204" pitchFamily="34" charset="0"/>
                <a:cs typeface="Arial" panose="020B0604020202020204" pitchFamily="34" charset="0"/>
              </a:rPr>
              <a:t>“I </a:t>
            </a:r>
            <a:r>
              <a:rPr lang="en-SG" sz="2000" i="1" dirty="0">
                <a:latin typeface="Arial" panose="020B0604020202020204" pitchFamily="34" charset="0"/>
                <a:cs typeface="Arial" panose="020B0604020202020204" pitchFamily="34" charset="0"/>
              </a:rPr>
              <a:t>am currently under contract with RE. One thing </a:t>
            </a:r>
            <a:r>
              <a:rPr lang="en-SG" sz="2000" i="1" dirty="0" err="1">
                <a:latin typeface="Arial" panose="020B0604020202020204" pitchFamily="34" charset="0"/>
                <a:cs typeface="Arial" panose="020B0604020202020204" pitchFamily="34" charset="0"/>
              </a:rPr>
              <a:t>i</a:t>
            </a:r>
            <a:r>
              <a:rPr lang="en-SG" sz="2000" i="1" dirty="0">
                <a:latin typeface="Arial" panose="020B0604020202020204" pitchFamily="34" charset="0"/>
                <a:cs typeface="Arial" panose="020B0604020202020204" pitchFamily="34" charset="0"/>
              </a:rPr>
              <a:t> can say is that this agency is delaying my pay.</a:t>
            </a:r>
            <a:r>
              <a:rPr lang="en-US" sz="2000" i="1" dirty="0" smtClean="0">
                <a:latin typeface="Arial" pitchFamily="34" charset="0"/>
                <a:cs typeface="Arial" pitchFamily="34" charset="0"/>
              </a:rPr>
              <a:t>	</a:t>
            </a:r>
          </a:p>
          <a:p>
            <a:pPr algn="r" fontAlgn="base"/>
            <a:r>
              <a:rPr lang="en-US" sz="2000" i="1" dirty="0" smtClean="0">
                <a:latin typeface="Arial" pitchFamily="34" charset="0"/>
                <a:cs typeface="Arial" pitchFamily="34" charset="0"/>
              </a:rPr>
              <a:t>       				      -Michael </a:t>
            </a:r>
            <a:r>
              <a:rPr lang="en-US" sz="2000" i="1" dirty="0" err="1" smtClean="0">
                <a:latin typeface="Arial" pitchFamily="34" charset="0"/>
                <a:cs typeface="Arial" pitchFamily="34" charset="0"/>
              </a:rPr>
              <a:t>Koh</a:t>
            </a:r>
            <a:endParaRPr lang="en-SG" sz="2000" i="1" dirty="0">
              <a:latin typeface="Arial" panose="020B0604020202020204" pitchFamily="34" charset="0"/>
              <a:cs typeface="Arial" panose="020B0604020202020204" pitchFamily="34" charset="0"/>
            </a:endParaRPr>
          </a:p>
        </p:txBody>
      </p:sp>
      <p:sp>
        <p:nvSpPr>
          <p:cNvPr id="12" name="TextBox 11"/>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6" name="TextBox 15"/>
          <p:cNvSpPr txBox="1"/>
          <p:nvPr/>
        </p:nvSpPr>
        <p:spPr>
          <a:xfrm>
            <a:off x="5257800" y="6449100"/>
            <a:ext cx="2286000" cy="369332"/>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7" name="TextBox 16"/>
          <p:cNvSpPr txBox="1"/>
          <p:nvPr/>
        </p:nvSpPr>
        <p:spPr>
          <a:xfrm>
            <a:off x="7432576" y="6400800"/>
            <a:ext cx="1711424" cy="491581"/>
          </a:xfrm>
          <a:prstGeom prst="rect">
            <a:avLst/>
          </a:prstGeom>
          <a:solidFill>
            <a:schemeClr val="bg1"/>
          </a:solidFill>
          <a:ln w="38100" cmpd="sng">
            <a:solidFill>
              <a:srgbClr val="025668"/>
            </a:solidFill>
          </a:ln>
        </p:spPr>
        <p:txBody>
          <a:bodyPr wrap="square" rtlCol="0">
            <a:spAutoFit/>
          </a:bodyPr>
          <a:lstStyle/>
          <a:p>
            <a:pPr algn="ctr"/>
            <a:r>
              <a:rPr lang="en-SG" b="1" dirty="0" smtClean="0">
                <a:latin typeface="Arial"/>
                <a:cs typeface="Arial"/>
              </a:rPr>
              <a:t>Limitations</a:t>
            </a:r>
            <a:endParaRPr lang="en-SG" b="1" dirty="0">
              <a:latin typeface="Arial"/>
              <a:cs typeface="Arial"/>
            </a:endParaRPr>
          </a:p>
        </p:txBody>
      </p:sp>
      <p:sp>
        <p:nvSpPr>
          <p:cNvPr id="18" name="Rectangle 1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BCG Group</a:t>
            </a:r>
            <a:endParaRPr lang="en-SG" dirty="0">
              <a:solidFill>
                <a:srgbClr val="FFFFFF"/>
              </a:solidFill>
              <a:latin typeface="Arial"/>
              <a:cs typeface="Arial"/>
            </a:endParaRPr>
          </a:p>
        </p:txBody>
      </p:sp>
      <p:sp>
        <p:nvSpPr>
          <p:cNvPr id="19" name="TextBox 18"/>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10" name="TextBox 9"/>
          <p:cNvSpPr txBox="1"/>
          <p:nvPr/>
        </p:nvSpPr>
        <p:spPr>
          <a:xfrm>
            <a:off x="337457" y="2608654"/>
            <a:ext cx="7831088" cy="1938992"/>
          </a:xfrm>
          <a:prstGeom prst="rect">
            <a:avLst/>
          </a:prstGeom>
          <a:noFill/>
        </p:spPr>
        <p:txBody>
          <a:bodyPr wrap="square" rtlCol="0">
            <a:spAutoFit/>
          </a:bodyPr>
          <a:lstStyle/>
          <a:p>
            <a:pPr algn="just"/>
            <a:r>
              <a:rPr lang="en-SG" sz="2000" i="1" dirty="0" smtClean="0">
                <a:latin typeface="Arial" panose="020B0604020202020204" pitchFamily="34" charset="0"/>
                <a:cs typeface="Arial" panose="020B0604020202020204" pitchFamily="34" charset="0"/>
              </a:rPr>
              <a:t>“They </a:t>
            </a:r>
            <a:r>
              <a:rPr lang="en-SG" sz="2000" i="1" dirty="0">
                <a:latin typeface="Arial" panose="020B0604020202020204" pitchFamily="34" charset="0"/>
                <a:cs typeface="Arial" panose="020B0604020202020204" pitchFamily="34" charset="0"/>
              </a:rPr>
              <a:t>seemed too $$$-focused and overlooked the importance of sustaining future sales and have been having bad reputations which all explained by their substandard service quality (to companies and to candidates). It’s quite helpless to rely on them, seriously.”							</a:t>
            </a:r>
          </a:p>
          <a:p>
            <a:pPr algn="r"/>
            <a:r>
              <a:rPr lang="en-US" sz="2000" i="1" dirty="0" smtClean="0">
                <a:latin typeface="Arial" panose="020B0604020202020204" pitchFamily="34" charset="0"/>
                <a:cs typeface="Arial" panose="020B0604020202020204" pitchFamily="34" charset="0"/>
              </a:rPr>
              <a:t>-Serene Ng</a:t>
            </a:r>
          </a:p>
        </p:txBody>
      </p:sp>
      <p:sp>
        <p:nvSpPr>
          <p:cNvPr id="23" name="TextBox 22"/>
          <p:cNvSpPr txBox="1"/>
          <p:nvPr/>
        </p:nvSpPr>
        <p:spPr>
          <a:xfrm>
            <a:off x="402771" y="4581031"/>
            <a:ext cx="7831088" cy="1938992"/>
          </a:xfrm>
          <a:prstGeom prst="rect">
            <a:avLst/>
          </a:prstGeom>
          <a:noFill/>
        </p:spPr>
        <p:txBody>
          <a:bodyPr wrap="square" rtlCol="0">
            <a:spAutoFit/>
          </a:bodyPr>
          <a:lstStyle/>
          <a:p>
            <a:pPr algn="just"/>
            <a:r>
              <a:rPr lang="en-SG" sz="2000" i="1" dirty="0">
                <a:latin typeface="Arial" panose="020B0604020202020204" pitchFamily="34" charset="0"/>
                <a:cs typeface="Arial" panose="020B0604020202020204" pitchFamily="34" charset="0"/>
              </a:rPr>
              <a:t>“I consider Recruit Express’ consultants as unprofessional even though they may be dressed in business suits; their actions, their language and their attitude was a total </a:t>
            </a:r>
            <a:r>
              <a:rPr lang="en-SG" sz="2000" i="1" dirty="0" smtClean="0">
                <a:latin typeface="Arial" panose="020B0604020202020204" pitchFamily="34" charset="0"/>
                <a:cs typeface="Arial" panose="020B0604020202020204" pitchFamily="34" charset="0"/>
              </a:rPr>
              <a:t>disgrace.”	</a:t>
            </a:r>
          </a:p>
          <a:p>
            <a:pPr algn="r"/>
            <a:r>
              <a:rPr lang="en-US" sz="2000" i="1" dirty="0" smtClean="0">
                <a:latin typeface="Arial" panose="020B0604020202020204" pitchFamily="34" charset="0"/>
                <a:cs typeface="Arial" panose="020B0604020202020204" pitchFamily="34" charset="0"/>
              </a:rPr>
              <a:t>- Amit </a:t>
            </a:r>
            <a:r>
              <a:rPr lang="en-US" sz="2000" i="1" dirty="0" err="1" smtClean="0">
                <a:latin typeface="Arial" panose="020B0604020202020204" pitchFamily="34" charset="0"/>
                <a:cs typeface="Arial" panose="020B0604020202020204" pitchFamily="34" charset="0"/>
              </a:rPr>
              <a:t>Puri</a:t>
            </a:r>
            <a:endParaRPr lang="en-SG" sz="2000" i="1" dirty="0" smtClean="0">
              <a:latin typeface="Arial" panose="020B0604020202020204" pitchFamily="34" charset="0"/>
              <a:cs typeface="Arial" panose="020B0604020202020204" pitchFamily="34" charset="0"/>
            </a:endParaRPr>
          </a:p>
          <a:p>
            <a:pPr algn="just"/>
            <a:endParaRPr lang="en-SG" sz="2000" i="1" dirty="0">
              <a:latin typeface="Arial" panose="020B0604020202020204" pitchFamily="34" charset="0"/>
              <a:cs typeface="Arial" panose="020B0604020202020204" pitchFamily="34" charset="0"/>
            </a:endParaRPr>
          </a:p>
          <a:p>
            <a:pPr algn="just"/>
            <a:endParaRPr lang="en-SG" sz="2000" i="1" dirty="0" smtClean="0">
              <a:latin typeface="Arial" panose="020B0604020202020204" pitchFamily="34" charset="0"/>
              <a:cs typeface="Arial" panose="020B0604020202020204" pitchFamily="34" charset="0"/>
            </a:endParaRPr>
          </a:p>
        </p:txBody>
      </p:sp>
      <p:sp>
        <p:nvSpPr>
          <p:cNvPr id="15" name="TextBox 14"/>
          <p:cNvSpPr txBox="1"/>
          <p:nvPr/>
        </p:nvSpPr>
        <p:spPr>
          <a:xfrm>
            <a:off x="6019800" y="5867400"/>
            <a:ext cx="2694258" cy="369332"/>
          </a:xfrm>
          <a:prstGeom prst="rect">
            <a:avLst/>
          </a:prstGeom>
          <a:noFill/>
        </p:spPr>
        <p:txBody>
          <a:bodyPr wrap="none" rtlCol="0">
            <a:spAutoFit/>
          </a:bodyPr>
          <a:lstStyle/>
          <a:p>
            <a:r>
              <a:rPr lang="en-US" i="1" u="sng" dirty="0" smtClean="0">
                <a:latin typeface="Arial"/>
                <a:cs typeface="Arial"/>
                <a:hlinkClick r:id="rId4"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188127121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3200" b="1" dirty="0" smtClean="0">
                <a:solidFill>
                  <a:srgbClr val="473A09"/>
                </a:solidFill>
                <a:latin typeface="Arial"/>
                <a:cs typeface="Arial"/>
              </a:rPr>
              <a:t>Consumer Brand Perception</a:t>
            </a:r>
          </a:p>
        </p:txBody>
      </p:sp>
      <p:sp>
        <p:nvSpPr>
          <p:cNvPr id="9" name="TextBox 8"/>
          <p:cNvSpPr txBox="1"/>
          <p:nvPr/>
        </p:nvSpPr>
        <p:spPr>
          <a:xfrm>
            <a:off x="-12700" y="838197"/>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Search Network’s Consumer’s Reviews</a:t>
            </a:r>
            <a:endParaRPr lang="en-US" sz="2000" spc="100" dirty="0">
              <a:solidFill>
                <a:schemeClr val="bg1"/>
              </a:solidFill>
              <a:latin typeface="Arial"/>
              <a:cs typeface="Arial"/>
            </a:endParaRPr>
          </a:p>
        </p:txBody>
      </p:sp>
      <p:sp>
        <p:nvSpPr>
          <p:cNvPr id="11" name="Rectangle 10"/>
          <p:cNvSpPr/>
          <p:nvPr/>
        </p:nvSpPr>
        <p:spPr>
          <a:xfrm>
            <a:off x="304800" y="1516735"/>
            <a:ext cx="6629400" cy="1015663"/>
          </a:xfrm>
          <a:prstGeom prst="rect">
            <a:avLst/>
          </a:prstGeom>
        </p:spPr>
        <p:txBody>
          <a:bodyPr wrap="square">
            <a:spAutoFit/>
          </a:bodyPr>
          <a:lstStyle/>
          <a:p>
            <a:pPr algn="just" fontAlgn="base"/>
            <a:r>
              <a:rPr lang="en-SG" sz="2000" i="1" dirty="0" smtClean="0">
                <a:latin typeface="Arial" panose="020B0604020202020204" pitchFamily="34" charset="0"/>
                <a:cs typeface="Arial" panose="020B0604020202020204" pitchFamily="34" charset="0"/>
              </a:rPr>
              <a:t>“Agencies </a:t>
            </a:r>
            <a:r>
              <a:rPr lang="en-SG" sz="2000" i="1" dirty="0">
                <a:latin typeface="Arial" panose="020B0604020202020204" pitchFamily="34" charset="0"/>
                <a:cs typeface="Arial" panose="020B0604020202020204" pitchFamily="34" charset="0"/>
              </a:rPr>
              <a:t>that charges a fee are purely BS, man! Search Network is another case</a:t>
            </a:r>
            <a:r>
              <a:rPr lang="en-SG" sz="2000" i="1" dirty="0" smtClean="0">
                <a:latin typeface="Arial" panose="020B0604020202020204" pitchFamily="34" charset="0"/>
                <a:cs typeface="Arial" panose="020B0604020202020204" pitchFamily="34" charset="0"/>
              </a:rPr>
              <a:t>.”</a:t>
            </a:r>
          </a:p>
          <a:p>
            <a:pPr algn="r" fontAlgn="base"/>
            <a:r>
              <a:rPr lang="en-US" sz="2000" i="1" dirty="0" smtClean="0">
                <a:latin typeface="Arial" panose="020B0604020202020204" pitchFamily="34" charset="0"/>
                <a:cs typeface="Arial" panose="020B0604020202020204" pitchFamily="34" charset="0"/>
              </a:rPr>
              <a:t>-Anonymous User</a:t>
            </a:r>
            <a:endParaRPr lang="en-SG" sz="2000" i="1" dirty="0">
              <a:latin typeface="Arial" panose="020B0604020202020204" pitchFamily="34" charset="0"/>
              <a:cs typeface="Arial" panose="020B0604020202020204" pitchFamily="34" charset="0"/>
            </a:endParaRPr>
          </a:p>
        </p:txBody>
      </p:sp>
      <p:sp>
        <p:nvSpPr>
          <p:cNvPr id="12" name="TextBox 11"/>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6" name="TextBox 15"/>
          <p:cNvSpPr txBox="1"/>
          <p:nvPr/>
        </p:nvSpPr>
        <p:spPr>
          <a:xfrm>
            <a:off x="5257800" y="6449100"/>
            <a:ext cx="2286000" cy="369332"/>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7" name="TextBox 16"/>
          <p:cNvSpPr txBox="1"/>
          <p:nvPr/>
        </p:nvSpPr>
        <p:spPr>
          <a:xfrm>
            <a:off x="7432576" y="6400800"/>
            <a:ext cx="1711424" cy="491581"/>
          </a:xfrm>
          <a:prstGeom prst="rect">
            <a:avLst/>
          </a:prstGeom>
          <a:solidFill>
            <a:schemeClr val="bg1"/>
          </a:solidFill>
          <a:ln w="38100" cmpd="sng">
            <a:solidFill>
              <a:srgbClr val="025668"/>
            </a:solidFill>
          </a:ln>
        </p:spPr>
        <p:txBody>
          <a:bodyPr wrap="square" rtlCol="0">
            <a:spAutoFit/>
          </a:bodyPr>
          <a:lstStyle/>
          <a:p>
            <a:pPr algn="ctr"/>
            <a:r>
              <a:rPr lang="en-SG" b="1" dirty="0" smtClean="0">
                <a:latin typeface="Arial"/>
                <a:cs typeface="Arial"/>
              </a:rPr>
              <a:t>Limitations</a:t>
            </a:r>
            <a:endParaRPr lang="en-SG" b="1" dirty="0">
              <a:latin typeface="Arial"/>
              <a:cs typeface="Arial"/>
            </a:endParaRPr>
          </a:p>
        </p:txBody>
      </p:sp>
      <p:sp>
        <p:nvSpPr>
          <p:cNvPr id="18" name="Rectangle 1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BCG Group</a:t>
            </a:r>
            <a:endParaRPr lang="en-SG" dirty="0">
              <a:solidFill>
                <a:srgbClr val="FFFFFF"/>
              </a:solidFill>
              <a:latin typeface="Arial"/>
              <a:cs typeface="Arial"/>
            </a:endParaRPr>
          </a:p>
        </p:txBody>
      </p:sp>
      <p:sp>
        <p:nvSpPr>
          <p:cNvPr id="19" name="TextBox 18"/>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10" name="TextBox 9"/>
          <p:cNvSpPr txBox="1"/>
          <p:nvPr/>
        </p:nvSpPr>
        <p:spPr>
          <a:xfrm>
            <a:off x="366485" y="3532584"/>
            <a:ext cx="7831088" cy="1631216"/>
          </a:xfrm>
          <a:prstGeom prst="rect">
            <a:avLst/>
          </a:prstGeom>
          <a:noFill/>
        </p:spPr>
        <p:txBody>
          <a:bodyPr wrap="square" rtlCol="0">
            <a:spAutoFit/>
          </a:bodyPr>
          <a:lstStyle/>
          <a:p>
            <a:pPr algn="just"/>
            <a:r>
              <a:rPr lang="en-SG" sz="2000" i="1" dirty="0">
                <a:latin typeface="Arial" panose="020B0604020202020204" pitchFamily="34" charset="0"/>
                <a:cs typeface="Arial" panose="020B0604020202020204" pitchFamily="34" charset="0"/>
              </a:rPr>
              <a:t>“Search Network are dishonest with payment of </a:t>
            </a:r>
            <a:r>
              <a:rPr lang="en-SG" sz="2000" i="1" dirty="0" smtClean="0">
                <a:latin typeface="Arial" panose="020B0604020202020204" pitchFamily="34" charset="0"/>
                <a:cs typeface="Arial" panose="020B0604020202020204" pitchFamily="34" charset="0"/>
              </a:rPr>
              <a:t>salary. </a:t>
            </a:r>
            <a:r>
              <a:rPr lang="en-SG" sz="2000" i="1" dirty="0">
                <a:latin typeface="Arial" panose="020B0604020202020204" pitchFamily="34" charset="0"/>
                <a:cs typeface="Arial" panose="020B0604020202020204" pitchFamily="34" charset="0"/>
              </a:rPr>
              <a:t>Y</a:t>
            </a:r>
            <a:r>
              <a:rPr lang="en-SG" sz="2000" i="1" dirty="0" smtClean="0">
                <a:latin typeface="Arial" panose="020B0604020202020204" pitchFamily="34" charset="0"/>
                <a:cs typeface="Arial" panose="020B0604020202020204" pitchFamily="34" charset="0"/>
              </a:rPr>
              <a:t>ou’ll </a:t>
            </a:r>
            <a:r>
              <a:rPr lang="en-SG" sz="2000" i="1" dirty="0">
                <a:latin typeface="Arial" panose="020B0604020202020204" pitchFamily="34" charset="0"/>
                <a:cs typeface="Arial" panose="020B0604020202020204" pitchFamily="34" charset="0"/>
              </a:rPr>
              <a:t>always get $50++ lesser then your actual pay and when u call up the consultants to clarify . COINCIDENTALLY , they’re not there ALL THE TIME .”							</a:t>
            </a:r>
          </a:p>
          <a:p>
            <a:pPr algn="r"/>
            <a:r>
              <a:rPr lang="en-US" sz="2000" i="1" dirty="0" smtClean="0">
                <a:latin typeface="Arial" panose="020B0604020202020204" pitchFamily="34" charset="0"/>
                <a:cs typeface="Arial" panose="020B0604020202020204" pitchFamily="34" charset="0"/>
              </a:rPr>
              <a:t>-Amit </a:t>
            </a:r>
            <a:r>
              <a:rPr lang="en-US" sz="2000" i="1" dirty="0" err="1" smtClean="0">
                <a:latin typeface="Arial" panose="020B0604020202020204" pitchFamily="34" charset="0"/>
                <a:cs typeface="Arial" panose="020B0604020202020204" pitchFamily="34" charset="0"/>
              </a:rPr>
              <a:t>Puri</a:t>
            </a:r>
            <a:endParaRPr lang="en-US" sz="2000" i="1" dirty="0" smtClean="0">
              <a:latin typeface="Arial" panose="020B0604020202020204" pitchFamily="34" charset="0"/>
              <a:cs typeface="Arial" panose="020B0604020202020204" pitchFamily="34" charset="0"/>
            </a:endParaRPr>
          </a:p>
        </p:txBody>
      </p:sp>
      <p:sp>
        <p:nvSpPr>
          <p:cNvPr id="23" name="TextBox 22"/>
          <p:cNvSpPr txBox="1"/>
          <p:nvPr/>
        </p:nvSpPr>
        <p:spPr>
          <a:xfrm>
            <a:off x="402771" y="4581031"/>
            <a:ext cx="7831088" cy="1015663"/>
          </a:xfrm>
          <a:prstGeom prst="rect">
            <a:avLst/>
          </a:prstGeom>
          <a:noFill/>
        </p:spPr>
        <p:txBody>
          <a:bodyPr wrap="square" rtlCol="0">
            <a:spAutoFit/>
          </a:bodyPr>
          <a:lstStyle/>
          <a:p>
            <a:pPr algn="just"/>
            <a:r>
              <a:rPr lang="en-SG" sz="2000" i="1" dirty="0" smtClean="0">
                <a:latin typeface="Arial" panose="020B0604020202020204" pitchFamily="34" charset="0"/>
                <a:cs typeface="Arial" panose="020B0604020202020204" pitchFamily="34" charset="0"/>
              </a:rPr>
              <a:t>	</a:t>
            </a:r>
          </a:p>
          <a:p>
            <a:pPr algn="just"/>
            <a:endParaRPr lang="en-SG" sz="2000" i="1" dirty="0">
              <a:latin typeface="Arial" panose="020B0604020202020204" pitchFamily="34" charset="0"/>
              <a:cs typeface="Arial" panose="020B0604020202020204" pitchFamily="34" charset="0"/>
            </a:endParaRPr>
          </a:p>
          <a:p>
            <a:pPr algn="just"/>
            <a:endParaRPr lang="en-SG" sz="2000" i="1" dirty="0" smtClean="0">
              <a:latin typeface="Arial" panose="020B0604020202020204" pitchFamily="34" charset="0"/>
              <a:cs typeface="Arial" panose="020B0604020202020204" pitchFamily="34" charset="0"/>
            </a:endParaRPr>
          </a:p>
        </p:txBody>
      </p:sp>
      <p:sp>
        <p:nvSpPr>
          <p:cNvPr id="15" name="TextBox 14"/>
          <p:cNvSpPr txBox="1"/>
          <p:nvPr/>
        </p:nvSpPr>
        <p:spPr>
          <a:xfrm>
            <a:off x="6019800" y="5867400"/>
            <a:ext cx="2694258" cy="369332"/>
          </a:xfrm>
          <a:prstGeom prst="rect">
            <a:avLst/>
          </a:prstGeom>
          <a:noFill/>
        </p:spPr>
        <p:txBody>
          <a:bodyPr wrap="none" rtlCol="0">
            <a:spAutoFit/>
          </a:bodyPr>
          <a:lstStyle/>
          <a:p>
            <a:r>
              <a:rPr lang="en-US" i="1" u="sng" dirty="0" smtClean="0">
                <a:latin typeface="Arial"/>
                <a:cs typeface="Arial"/>
                <a:hlinkClick r:id="rId4"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20903025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Group</a:t>
            </a:r>
          </a:p>
        </p:txBody>
      </p:sp>
      <p:sp>
        <p:nvSpPr>
          <p:cNvPr id="9" name="TextBox 8"/>
          <p:cNvSpPr txBox="1"/>
          <p:nvPr/>
        </p:nvSpPr>
        <p:spPr>
          <a:xfrm>
            <a:off x="0" y="838200"/>
            <a:ext cx="5410200" cy="400110"/>
          </a:xfrm>
          <a:prstGeom prst="rect">
            <a:avLst/>
          </a:prstGeom>
          <a:noFill/>
        </p:spPr>
        <p:txBody>
          <a:bodyPr wrap="square" rtlCol="0">
            <a:spAutoFit/>
          </a:bodyPr>
          <a:lstStyle/>
          <a:p>
            <a:r>
              <a:rPr lang="en-US" sz="2000" spc="100" dirty="0" smtClean="0">
                <a:solidFill>
                  <a:schemeClr val="bg1"/>
                </a:solidFill>
                <a:latin typeface="Arial"/>
                <a:cs typeface="Arial"/>
              </a:rPr>
              <a:t> What are the Company’s Core Values?</a:t>
            </a:r>
            <a:endParaRPr lang="en-US" sz="2000" spc="100" dirty="0">
              <a:solidFill>
                <a:schemeClr val="bg1"/>
              </a:solidFill>
              <a:latin typeface="Arial"/>
              <a:cs typeface="Arial"/>
            </a:endParaRPr>
          </a:p>
        </p:txBody>
      </p:sp>
      <p:sp>
        <p:nvSpPr>
          <p:cNvPr id="12" name="TextBox 1"/>
          <p:cNvSpPr txBox="1"/>
          <p:nvPr/>
        </p:nvSpPr>
        <p:spPr>
          <a:xfrm>
            <a:off x="684729" y="1447800"/>
            <a:ext cx="1447800" cy="353943"/>
          </a:xfrm>
          <a:prstGeom prst="rect">
            <a:avLst/>
          </a:prstGeom>
          <a:noFill/>
          <a:ln>
            <a:solidFill>
              <a:schemeClr val="bg1"/>
            </a:solidFill>
          </a:ln>
        </p:spPr>
        <p:txBody>
          <a:bodyPr wrap="square" lIns="0" tIns="0" rIns="0" rtlCol="0">
            <a:spAutoFit/>
          </a:bodyPr>
          <a:lstStyle/>
          <a:p>
            <a:pPr algn="ctr">
              <a:tabLst/>
            </a:pPr>
            <a:r>
              <a:rPr lang="en-US" altLang="zh-CN" sz="2000" b="1" dirty="0" smtClean="0">
                <a:solidFill>
                  <a:srgbClr val="025668"/>
                </a:solidFill>
                <a:latin typeface="Arial"/>
                <a:ea typeface="Verdana" pitchFamily="34" charset="0"/>
                <a:cs typeface="Arial"/>
              </a:rPr>
              <a:t>Passion</a:t>
            </a:r>
          </a:p>
        </p:txBody>
      </p:sp>
      <p:sp>
        <p:nvSpPr>
          <p:cNvPr id="13" name="TextBox 1"/>
          <p:cNvSpPr txBox="1"/>
          <p:nvPr/>
        </p:nvSpPr>
        <p:spPr>
          <a:xfrm>
            <a:off x="3276600" y="1447800"/>
            <a:ext cx="2590800" cy="353943"/>
          </a:xfrm>
          <a:prstGeom prst="rect">
            <a:avLst/>
          </a:prstGeom>
          <a:noFill/>
          <a:ln>
            <a:solidFill>
              <a:schemeClr val="bg1"/>
            </a:solidFill>
          </a:ln>
        </p:spPr>
        <p:txBody>
          <a:bodyPr wrap="square" lIns="0" tIns="0" rIns="0" rtlCol="0">
            <a:spAutoFit/>
          </a:bodyPr>
          <a:lstStyle/>
          <a:p>
            <a:pPr algn="ctr">
              <a:tabLst/>
            </a:pPr>
            <a:r>
              <a:rPr lang="en-US" altLang="zh-CN" sz="2000" b="1" dirty="0" smtClean="0">
                <a:solidFill>
                  <a:srgbClr val="025668"/>
                </a:solidFill>
                <a:latin typeface="Arial"/>
                <a:ea typeface="Verdana" pitchFamily="34" charset="0"/>
                <a:cs typeface="Arial"/>
              </a:rPr>
              <a:t>Trust &amp; Respect</a:t>
            </a:r>
          </a:p>
        </p:txBody>
      </p:sp>
      <p:sp>
        <p:nvSpPr>
          <p:cNvPr id="14" name="TextBox 1"/>
          <p:cNvSpPr txBox="1"/>
          <p:nvPr/>
        </p:nvSpPr>
        <p:spPr>
          <a:xfrm>
            <a:off x="6019800" y="1447800"/>
            <a:ext cx="2895600" cy="353943"/>
          </a:xfrm>
          <a:prstGeom prst="rect">
            <a:avLst/>
          </a:prstGeom>
          <a:solidFill>
            <a:srgbClr val="FFFFFF"/>
          </a:solidFill>
          <a:ln>
            <a:solidFill>
              <a:schemeClr val="bg1"/>
            </a:solidFill>
          </a:ln>
        </p:spPr>
        <p:txBody>
          <a:bodyPr wrap="square" lIns="0" tIns="0" rIns="0" rtlCol="0">
            <a:spAutoFit/>
          </a:bodyPr>
          <a:lstStyle/>
          <a:p>
            <a:pPr algn="ctr">
              <a:tabLst/>
            </a:pPr>
            <a:r>
              <a:rPr lang="en-US" altLang="zh-CN" sz="2000" b="1" dirty="0" smtClean="0">
                <a:solidFill>
                  <a:srgbClr val="025668"/>
                </a:solidFill>
                <a:latin typeface="Arial"/>
                <a:ea typeface="Verdana" pitchFamily="34" charset="0"/>
                <a:cs typeface="Arial"/>
              </a:rPr>
              <a:t>Teamwork</a:t>
            </a:r>
          </a:p>
        </p:txBody>
      </p:sp>
      <p:sp>
        <p:nvSpPr>
          <p:cNvPr id="15" name="TextBox 1"/>
          <p:cNvSpPr txBox="1"/>
          <p:nvPr/>
        </p:nvSpPr>
        <p:spPr>
          <a:xfrm>
            <a:off x="1460500" y="3886200"/>
            <a:ext cx="3048000" cy="353943"/>
          </a:xfrm>
          <a:prstGeom prst="rect">
            <a:avLst/>
          </a:prstGeom>
          <a:noFill/>
          <a:ln>
            <a:solidFill>
              <a:schemeClr val="bg1"/>
            </a:solidFill>
          </a:ln>
        </p:spPr>
        <p:txBody>
          <a:bodyPr wrap="square" lIns="0" tIns="0" rIns="0" rtlCol="0">
            <a:spAutoFit/>
          </a:bodyPr>
          <a:lstStyle/>
          <a:p>
            <a:pPr algn="ctr">
              <a:tabLst/>
            </a:pPr>
            <a:r>
              <a:rPr lang="en-US" altLang="zh-CN" sz="2000" b="1" dirty="0" smtClean="0">
                <a:solidFill>
                  <a:srgbClr val="025668"/>
                </a:solidFill>
                <a:latin typeface="Arial"/>
                <a:ea typeface="Verdana" pitchFamily="34" charset="0"/>
                <a:cs typeface="Arial"/>
              </a:rPr>
              <a:t>Winning Mentality</a:t>
            </a:r>
          </a:p>
        </p:txBody>
      </p:sp>
      <p:sp>
        <p:nvSpPr>
          <p:cNvPr id="16" name="TextBox 1"/>
          <p:cNvSpPr txBox="1"/>
          <p:nvPr/>
        </p:nvSpPr>
        <p:spPr>
          <a:xfrm>
            <a:off x="5727700" y="3886200"/>
            <a:ext cx="1447800" cy="353943"/>
          </a:xfrm>
          <a:prstGeom prst="rect">
            <a:avLst/>
          </a:prstGeom>
          <a:noFill/>
          <a:ln>
            <a:solidFill>
              <a:schemeClr val="bg1"/>
            </a:solidFill>
          </a:ln>
        </p:spPr>
        <p:txBody>
          <a:bodyPr wrap="square" lIns="0" tIns="0" rIns="0" rtlCol="0">
            <a:spAutoFit/>
          </a:bodyPr>
          <a:lstStyle/>
          <a:p>
            <a:pPr algn="ctr">
              <a:tabLst/>
            </a:pPr>
            <a:r>
              <a:rPr lang="en-US" altLang="zh-CN" sz="2000" b="1" dirty="0" smtClean="0">
                <a:solidFill>
                  <a:srgbClr val="025668"/>
                </a:solidFill>
                <a:latin typeface="Arial"/>
                <a:ea typeface="Verdana" pitchFamily="34" charset="0"/>
                <a:cs typeface="Arial"/>
              </a:rPr>
              <a:t>Integrity</a:t>
            </a:r>
          </a:p>
        </p:txBody>
      </p:sp>
      <p:pic>
        <p:nvPicPr>
          <p:cNvPr id="2" name="Picture 1"/>
          <p:cNvPicPr>
            <a:picLocks noChangeAspect="1"/>
          </p:cNvPicPr>
          <p:nvPr/>
        </p:nvPicPr>
        <p:blipFill rotWithShape="1">
          <a:blip r:embed="rId4" cstate="print"/>
          <a:srcRect l="5416" r="4166"/>
          <a:stretch/>
        </p:blipFill>
        <p:spPr>
          <a:xfrm>
            <a:off x="1447800" y="4343400"/>
            <a:ext cx="2755900" cy="1828800"/>
          </a:xfrm>
          <a:prstGeom prst="roundRect">
            <a:avLst>
              <a:gd name="adj" fmla="val 8594"/>
            </a:avLst>
          </a:prstGeom>
          <a:solidFill>
            <a:srgbClr val="FFFFFF">
              <a:shade val="85000"/>
            </a:srgbClr>
          </a:solidFill>
          <a:ln w="57150" cmpd="sng">
            <a:solidFill>
              <a:srgbClr val="7F7F7F"/>
            </a:solidFill>
          </a:ln>
          <a:effectLst/>
        </p:spPr>
      </p:pic>
      <p:pic>
        <p:nvPicPr>
          <p:cNvPr id="3" name="Picture 2"/>
          <p:cNvPicPr>
            <a:picLocks noChangeAspect="1"/>
          </p:cNvPicPr>
          <p:nvPr/>
        </p:nvPicPr>
        <p:blipFill>
          <a:blip r:embed="rId5" cstate="print"/>
          <a:stretch>
            <a:fillRect/>
          </a:stretch>
        </p:blipFill>
        <p:spPr>
          <a:xfrm>
            <a:off x="202128" y="1905000"/>
            <a:ext cx="2693471" cy="1828800"/>
          </a:xfrm>
          <a:prstGeom prst="roundRect">
            <a:avLst>
              <a:gd name="adj" fmla="val 8594"/>
            </a:avLst>
          </a:prstGeom>
          <a:solidFill>
            <a:srgbClr val="FFFFFF">
              <a:shade val="85000"/>
            </a:srgbClr>
          </a:solidFill>
          <a:ln w="57150" cmpd="sng">
            <a:solidFill>
              <a:schemeClr val="tx1">
                <a:lumMod val="50000"/>
                <a:lumOff val="50000"/>
              </a:schemeClr>
            </a:solidFill>
          </a:ln>
          <a:effectLst/>
        </p:spPr>
      </p:pic>
      <p:pic>
        <p:nvPicPr>
          <p:cNvPr id="6" name="Picture 5"/>
          <p:cNvPicPr>
            <a:picLocks noChangeAspect="1"/>
          </p:cNvPicPr>
          <p:nvPr/>
        </p:nvPicPr>
        <p:blipFill>
          <a:blip r:embed="rId6" cstate="print"/>
          <a:stretch>
            <a:fillRect/>
          </a:stretch>
        </p:blipFill>
        <p:spPr>
          <a:xfrm>
            <a:off x="6324600" y="1905000"/>
            <a:ext cx="2514600" cy="1828800"/>
          </a:xfrm>
          <a:prstGeom prst="roundRect">
            <a:avLst>
              <a:gd name="adj" fmla="val 8594"/>
            </a:avLst>
          </a:prstGeom>
          <a:solidFill>
            <a:srgbClr val="FFFFFF">
              <a:shade val="85000"/>
            </a:srgbClr>
          </a:solidFill>
          <a:ln w="57150" cmpd="sng">
            <a:solidFill>
              <a:srgbClr val="7F7F7F"/>
            </a:solidFill>
          </a:ln>
          <a:effectLst/>
        </p:spPr>
      </p:pic>
      <p:pic>
        <p:nvPicPr>
          <p:cNvPr id="17" name="Picture 16"/>
          <p:cNvPicPr>
            <a:picLocks noChangeAspect="1"/>
          </p:cNvPicPr>
          <p:nvPr/>
        </p:nvPicPr>
        <p:blipFill rotWithShape="1">
          <a:blip r:embed="rId7" cstate="print"/>
          <a:srcRect l="12306" r="13572"/>
          <a:stretch/>
        </p:blipFill>
        <p:spPr>
          <a:xfrm>
            <a:off x="3276600" y="1905000"/>
            <a:ext cx="2665928" cy="1828800"/>
          </a:xfrm>
          <a:prstGeom prst="roundRect">
            <a:avLst>
              <a:gd name="adj" fmla="val 8594"/>
            </a:avLst>
          </a:prstGeom>
          <a:solidFill>
            <a:srgbClr val="FFFFFF">
              <a:shade val="85000"/>
            </a:srgbClr>
          </a:solidFill>
          <a:ln w="57150" cmpd="sng">
            <a:solidFill>
              <a:srgbClr val="7F7F7F"/>
            </a:solidFill>
          </a:ln>
          <a:effectLst/>
        </p:spPr>
      </p:pic>
      <p:sp>
        <p:nvSpPr>
          <p:cNvPr id="19" name="TextBox 18"/>
          <p:cNvSpPr txBox="1"/>
          <p:nvPr/>
        </p:nvSpPr>
        <p:spPr>
          <a:xfrm>
            <a:off x="8978900" y="4076700"/>
            <a:ext cx="184666" cy="369332"/>
          </a:xfrm>
          <a:prstGeom prst="rect">
            <a:avLst/>
          </a:prstGeom>
          <a:noFill/>
        </p:spPr>
        <p:txBody>
          <a:bodyPr wrap="none" rtlCol="0">
            <a:spAutoFit/>
          </a:bodyPr>
          <a:lstStyle/>
          <a:p>
            <a:endParaRPr lang="en-US" dirty="0"/>
          </a:p>
        </p:txBody>
      </p:sp>
      <p:pic>
        <p:nvPicPr>
          <p:cNvPr id="20" name="Picture 19"/>
          <p:cNvPicPr>
            <a:picLocks noChangeAspect="1"/>
          </p:cNvPicPr>
          <p:nvPr/>
        </p:nvPicPr>
        <p:blipFill>
          <a:blip r:embed="rId8" cstate="print"/>
          <a:stretch>
            <a:fillRect/>
          </a:stretch>
        </p:blipFill>
        <p:spPr>
          <a:xfrm>
            <a:off x="4965700" y="4356100"/>
            <a:ext cx="2800096" cy="1816100"/>
          </a:xfrm>
          <a:prstGeom prst="roundRect">
            <a:avLst>
              <a:gd name="adj" fmla="val 8594"/>
            </a:avLst>
          </a:prstGeom>
          <a:solidFill>
            <a:srgbClr val="FFFFFF">
              <a:shade val="85000"/>
            </a:srgbClr>
          </a:solidFill>
          <a:ln w="57150" cmpd="sng">
            <a:solidFill>
              <a:srgbClr val="7F7F7F"/>
            </a:solidFill>
          </a:ln>
          <a:effectLst/>
        </p:spPr>
      </p:pic>
      <p:sp>
        <p:nvSpPr>
          <p:cNvPr id="21" name="TextBox 20"/>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2" name="TextBox 21"/>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3" name="Rectangle 22"/>
          <p:cNvSpPr/>
          <p:nvPr/>
        </p:nvSpPr>
        <p:spPr>
          <a:xfrm>
            <a:off x="-12700" y="6400800"/>
            <a:ext cx="1460500" cy="457200"/>
          </a:xfrm>
          <a:prstGeom prst="rect">
            <a:avLst/>
          </a:prstGeom>
          <a:solidFill>
            <a:schemeClr val="bg1"/>
          </a:solidFill>
          <a:ln w="38100" cmpd="sng">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smtClean="0">
                <a:solidFill>
                  <a:schemeClr val="tx1"/>
                </a:solidFill>
                <a:latin typeface="Arial"/>
                <a:cs typeface="Arial"/>
              </a:rPr>
              <a:t>BGC Group</a:t>
            </a:r>
            <a:endParaRPr lang="en-SG" b="1" dirty="0">
              <a:solidFill>
                <a:schemeClr val="tx1"/>
              </a:solidFill>
              <a:latin typeface="Arial"/>
              <a:cs typeface="Arial"/>
            </a:endParaRPr>
          </a:p>
        </p:txBody>
      </p:sp>
      <p:sp>
        <p:nvSpPr>
          <p:cNvPr id="24" name="TextBox 23"/>
          <p:cNvSpPr txBox="1"/>
          <p:nvPr/>
        </p:nvSpPr>
        <p:spPr>
          <a:xfrm>
            <a:off x="3067472" y="6456368"/>
            <a:ext cx="2799928" cy="369332"/>
          </a:xfrm>
          <a:prstGeom prst="rect">
            <a:avLst/>
          </a:prstGeom>
          <a:noFill/>
        </p:spPr>
        <p:txBody>
          <a:bodyPr wrap="square" rtlCol="0">
            <a:spAutoFit/>
          </a:bodyPr>
          <a:lstStyle/>
          <a:p>
            <a:pPr algn="ctr"/>
            <a:r>
              <a:rPr lang="en-SG" dirty="0" smtClean="0">
                <a:solidFill>
                  <a:schemeClr val="bg1"/>
                </a:solidFill>
                <a:latin typeface="Arial"/>
                <a:cs typeface="Arial"/>
              </a:rPr>
              <a:t>HR Analysis</a:t>
            </a:r>
            <a:endParaRPr lang="en-SG" dirty="0">
              <a:solidFill>
                <a:schemeClr val="bg1"/>
              </a:solidFill>
              <a:latin typeface="Arial"/>
              <a:cs typeface="Arial"/>
            </a:endParaRPr>
          </a:p>
        </p:txBody>
      </p:sp>
      <p:sp>
        <p:nvSpPr>
          <p:cNvPr id="25" name="TextBox 24"/>
          <p:cNvSpPr txBox="1"/>
          <p:nvPr/>
        </p:nvSpPr>
        <p:spPr>
          <a:xfrm>
            <a:off x="16002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203705085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3200" b="1" dirty="0" smtClean="0">
                <a:solidFill>
                  <a:srgbClr val="473A09"/>
                </a:solidFill>
                <a:latin typeface="Arial"/>
                <a:cs typeface="Arial"/>
              </a:rPr>
              <a:t>Consumer Brand Perception</a:t>
            </a:r>
          </a:p>
        </p:txBody>
      </p:sp>
      <p:sp>
        <p:nvSpPr>
          <p:cNvPr id="9" name="TextBox 8"/>
          <p:cNvSpPr txBox="1"/>
          <p:nvPr/>
        </p:nvSpPr>
        <p:spPr>
          <a:xfrm>
            <a:off x="-12700" y="838197"/>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a:t>
            </a:r>
            <a:r>
              <a:rPr lang="en-US" sz="2000" spc="100" dirty="0" err="1" smtClean="0">
                <a:solidFill>
                  <a:schemeClr val="bg1"/>
                </a:solidFill>
                <a:latin typeface="Arial"/>
                <a:cs typeface="Arial"/>
              </a:rPr>
              <a:t>Jobstudio’s</a:t>
            </a:r>
            <a:r>
              <a:rPr lang="en-US" sz="2000" spc="100" dirty="0" smtClean="0">
                <a:solidFill>
                  <a:schemeClr val="bg1"/>
                </a:solidFill>
                <a:latin typeface="Arial"/>
                <a:cs typeface="Arial"/>
              </a:rPr>
              <a:t> Consumer’s Reviews</a:t>
            </a:r>
            <a:endParaRPr lang="en-US" sz="2000" spc="100" dirty="0">
              <a:solidFill>
                <a:schemeClr val="bg1"/>
              </a:solidFill>
              <a:latin typeface="Arial"/>
              <a:cs typeface="Arial"/>
            </a:endParaRPr>
          </a:p>
        </p:txBody>
      </p:sp>
      <p:sp>
        <p:nvSpPr>
          <p:cNvPr id="11" name="Rectangle 10"/>
          <p:cNvSpPr/>
          <p:nvPr/>
        </p:nvSpPr>
        <p:spPr>
          <a:xfrm>
            <a:off x="304800" y="1516735"/>
            <a:ext cx="6629400" cy="1631216"/>
          </a:xfrm>
          <a:prstGeom prst="rect">
            <a:avLst/>
          </a:prstGeom>
        </p:spPr>
        <p:txBody>
          <a:bodyPr wrap="square">
            <a:spAutoFit/>
          </a:bodyPr>
          <a:lstStyle/>
          <a:p>
            <a:pPr algn="just" fontAlgn="base"/>
            <a:r>
              <a:rPr lang="en-SG" sz="2000" i="1" dirty="0" smtClean="0">
                <a:latin typeface="Arial" panose="020B0604020202020204" pitchFamily="34" charset="0"/>
                <a:cs typeface="Arial" panose="020B0604020202020204" pitchFamily="34" charset="0"/>
              </a:rPr>
              <a:t>“When I was rejected by the company, I was asked to pay compensation fee to them. That’s terrible of them as it is also part of their mistake of mismatching me and the company</a:t>
            </a:r>
          </a:p>
          <a:p>
            <a:pPr algn="r" fontAlgn="base"/>
            <a:r>
              <a:rPr lang="en-US" sz="2000" i="1" dirty="0" smtClean="0">
                <a:latin typeface="Arial" panose="020B0604020202020204" pitchFamily="34" charset="0"/>
                <a:cs typeface="Arial" panose="020B0604020202020204" pitchFamily="34" charset="0"/>
              </a:rPr>
              <a:t>-Amit </a:t>
            </a:r>
            <a:r>
              <a:rPr lang="en-US" sz="2000" i="1" dirty="0" err="1" smtClean="0">
                <a:latin typeface="Arial" panose="020B0604020202020204" pitchFamily="34" charset="0"/>
                <a:cs typeface="Arial" panose="020B0604020202020204" pitchFamily="34" charset="0"/>
              </a:rPr>
              <a:t>Puri</a:t>
            </a:r>
            <a:endParaRPr lang="en-SG" sz="2000" i="1" dirty="0">
              <a:latin typeface="Arial" panose="020B0604020202020204" pitchFamily="34" charset="0"/>
              <a:cs typeface="Arial" panose="020B0604020202020204" pitchFamily="34" charset="0"/>
            </a:endParaRPr>
          </a:p>
        </p:txBody>
      </p:sp>
      <p:sp>
        <p:nvSpPr>
          <p:cNvPr id="12" name="TextBox 11"/>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6" name="TextBox 15"/>
          <p:cNvSpPr txBox="1"/>
          <p:nvPr/>
        </p:nvSpPr>
        <p:spPr>
          <a:xfrm>
            <a:off x="5257800" y="6449100"/>
            <a:ext cx="2286000" cy="369332"/>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7" name="TextBox 16"/>
          <p:cNvSpPr txBox="1"/>
          <p:nvPr/>
        </p:nvSpPr>
        <p:spPr>
          <a:xfrm>
            <a:off x="7432576" y="6400800"/>
            <a:ext cx="1711424" cy="491581"/>
          </a:xfrm>
          <a:prstGeom prst="rect">
            <a:avLst/>
          </a:prstGeom>
          <a:solidFill>
            <a:schemeClr val="bg1"/>
          </a:solidFill>
          <a:ln w="38100" cmpd="sng">
            <a:solidFill>
              <a:srgbClr val="025668"/>
            </a:solidFill>
          </a:ln>
        </p:spPr>
        <p:txBody>
          <a:bodyPr wrap="square" rtlCol="0">
            <a:spAutoFit/>
          </a:bodyPr>
          <a:lstStyle/>
          <a:p>
            <a:pPr algn="ctr"/>
            <a:r>
              <a:rPr lang="en-SG" b="1" dirty="0" smtClean="0">
                <a:latin typeface="Arial"/>
                <a:cs typeface="Arial"/>
              </a:rPr>
              <a:t>Limitations</a:t>
            </a:r>
            <a:endParaRPr lang="en-SG" b="1" dirty="0">
              <a:latin typeface="Arial"/>
              <a:cs typeface="Arial"/>
            </a:endParaRPr>
          </a:p>
        </p:txBody>
      </p:sp>
      <p:sp>
        <p:nvSpPr>
          <p:cNvPr id="18" name="Rectangle 1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BCG Group</a:t>
            </a:r>
            <a:endParaRPr lang="en-SG" dirty="0">
              <a:solidFill>
                <a:srgbClr val="FFFFFF"/>
              </a:solidFill>
              <a:latin typeface="Arial"/>
              <a:cs typeface="Arial"/>
            </a:endParaRPr>
          </a:p>
        </p:txBody>
      </p:sp>
      <p:sp>
        <p:nvSpPr>
          <p:cNvPr id="19" name="TextBox 18"/>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10" name="TextBox 9"/>
          <p:cNvSpPr txBox="1"/>
          <p:nvPr/>
        </p:nvSpPr>
        <p:spPr>
          <a:xfrm>
            <a:off x="366485" y="3532584"/>
            <a:ext cx="7831088" cy="1015663"/>
          </a:xfrm>
          <a:prstGeom prst="rect">
            <a:avLst/>
          </a:prstGeom>
          <a:noFill/>
        </p:spPr>
        <p:txBody>
          <a:bodyPr wrap="square" rtlCol="0">
            <a:spAutoFit/>
          </a:bodyPr>
          <a:lstStyle/>
          <a:p>
            <a:pPr algn="just"/>
            <a:r>
              <a:rPr lang="en-SG" sz="2000" i="1" dirty="0" smtClean="0">
                <a:latin typeface="Arial" panose="020B0604020202020204" pitchFamily="34" charset="0"/>
                <a:cs typeface="Arial" panose="020B0604020202020204" pitchFamily="34" charset="0"/>
              </a:rPr>
              <a:t>“I don’t even know there is a recruitment agency called </a:t>
            </a:r>
            <a:r>
              <a:rPr lang="en-SG" sz="2000" i="1" dirty="0" err="1" smtClean="0">
                <a:latin typeface="Arial" panose="020B0604020202020204" pitchFamily="34" charset="0"/>
                <a:cs typeface="Arial" panose="020B0604020202020204" pitchFamily="34" charset="0"/>
              </a:rPr>
              <a:t>Jobstudio</a:t>
            </a:r>
            <a:r>
              <a:rPr lang="en-SG" sz="2000" i="1" dirty="0" smtClean="0">
                <a:latin typeface="Arial" panose="020B0604020202020204" pitchFamily="34" charset="0"/>
                <a:cs typeface="Arial" panose="020B0604020202020204" pitchFamily="34" charset="0"/>
              </a:rPr>
              <a:t> in Singapore</a:t>
            </a:r>
            <a:r>
              <a:rPr lang="en-SG" sz="2000" i="1" dirty="0">
                <a:latin typeface="Arial" panose="020B0604020202020204" pitchFamily="34" charset="0"/>
                <a:cs typeface="Arial" panose="020B0604020202020204" pitchFamily="34" charset="0"/>
              </a:rPr>
              <a:t>							</a:t>
            </a:r>
          </a:p>
          <a:p>
            <a:pPr algn="r"/>
            <a:r>
              <a:rPr lang="en-US" sz="2000" i="1" dirty="0" smtClean="0">
                <a:latin typeface="Arial" panose="020B0604020202020204" pitchFamily="34" charset="0"/>
                <a:cs typeface="Arial" panose="020B0604020202020204" pitchFamily="34" charset="0"/>
              </a:rPr>
              <a:t>-Timothy Ng</a:t>
            </a:r>
          </a:p>
        </p:txBody>
      </p:sp>
      <p:sp>
        <p:nvSpPr>
          <p:cNvPr id="14" name="TextBox 13"/>
          <p:cNvSpPr txBox="1"/>
          <p:nvPr/>
        </p:nvSpPr>
        <p:spPr>
          <a:xfrm>
            <a:off x="6019800" y="5867400"/>
            <a:ext cx="2694258" cy="369332"/>
          </a:xfrm>
          <a:prstGeom prst="rect">
            <a:avLst/>
          </a:prstGeom>
          <a:noFill/>
        </p:spPr>
        <p:txBody>
          <a:bodyPr wrap="none" rtlCol="0">
            <a:spAutoFit/>
          </a:bodyPr>
          <a:lstStyle/>
          <a:p>
            <a:r>
              <a:rPr lang="en-US" i="1" u="sng" dirty="0" smtClean="0">
                <a:latin typeface="Arial"/>
                <a:cs typeface="Arial"/>
                <a:hlinkClick r:id="rId4"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407232337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Lucida Console"/>
                <a:cs typeface="Lucida Console"/>
              </a:rPr>
              <a:t> </a:t>
            </a: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3200" b="1" dirty="0" smtClean="0">
                <a:solidFill>
                  <a:srgbClr val="473A09"/>
                </a:solidFill>
                <a:latin typeface="Arial"/>
                <a:cs typeface="Arial"/>
              </a:rPr>
              <a:t>Consumer Brand Perception</a:t>
            </a:r>
          </a:p>
        </p:txBody>
      </p:sp>
      <p:sp>
        <p:nvSpPr>
          <p:cNvPr id="9" name="TextBox 8"/>
          <p:cNvSpPr txBox="1"/>
          <p:nvPr/>
        </p:nvSpPr>
        <p:spPr>
          <a:xfrm>
            <a:off x="-12700" y="838197"/>
            <a:ext cx="5943600" cy="400110"/>
          </a:xfrm>
          <a:prstGeom prst="rect">
            <a:avLst/>
          </a:prstGeom>
          <a:noFill/>
        </p:spPr>
        <p:txBody>
          <a:bodyPr wrap="square" rtlCol="0">
            <a:spAutoFit/>
          </a:bodyPr>
          <a:lstStyle/>
          <a:p>
            <a:r>
              <a:rPr lang="en-US" sz="2000" spc="100" dirty="0" smtClean="0">
                <a:solidFill>
                  <a:schemeClr val="bg1"/>
                </a:solidFill>
                <a:latin typeface="Arial"/>
                <a:cs typeface="Arial"/>
              </a:rPr>
              <a:t> Size of the Agencies</a:t>
            </a:r>
            <a:endParaRPr lang="en-US" sz="2000" spc="100" dirty="0">
              <a:solidFill>
                <a:schemeClr val="bg1"/>
              </a:solidFill>
              <a:latin typeface="Arial"/>
              <a:cs typeface="Arial"/>
            </a:endParaRPr>
          </a:p>
        </p:txBody>
      </p:sp>
      <p:sp>
        <p:nvSpPr>
          <p:cNvPr id="12" name="TextBox 11"/>
          <p:cNvSpPr txBox="1"/>
          <p:nvPr/>
        </p:nvSpPr>
        <p:spPr>
          <a:xfrm>
            <a:off x="1447800" y="6461924"/>
            <a:ext cx="2209800" cy="369332"/>
          </a:xfrm>
          <a:prstGeom prst="rect">
            <a:avLst/>
          </a:prstGeom>
          <a:noFill/>
          <a:ln w="38100" cmpd="sng">
            <a:noFill/>
          </a:ln>
        </p:spPr>
        <p:txBody>
          <a:bodyPr wrap="square" rtlCol="0" anchor="ctr">
            <a:spAutoFit/>
          </a:bodyPr>
          <a:lstStyle/>
          <a:p>
            <a:pPr algn="ctr"/>
            <a:r>
              <a:rPr lang="en-SG" dirty="0" smtClean="0">
                <a:solidFill>
                  <a:schemeClr val="bg1"/>
                </a:solidFill>
                <a:latin typeface="Arial"/>
                <a:cs typeface="Arial"/>
              </a:rPr>
              <a:t>Industry Analysis</a:t>
            </a:r>
            <a:endParaRPr lang="en-SG" dirty="0">
              <a:solidFill>
                <a:schemeClr val="bg1"/>
              </a:solidFill>
              <a:latin typeface="Arial"/>
              <a:cs typeface="Arial"/>
            </a:endParaRPr>
          </a:p>
        </p:txBody>
      </p:sp>
      <p:sp>
        <p:nvSpPr>
          <p:cNvPr id="16" name="TextBox 15"/>
          <p:cNvSpPr txBox="1"/>
          <p:nvPr/>
        </p:nvSpPr>
        <p:spPr>
          <a:xfrm>
            <a:off x="5257800" y="6449100"/>
            <a:ext cx="2286000" cy="369332"/>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7" name="TextBox 16"/>
          <p:cNvSpPr txBox="1"/>
          <p:nvPr/>
        </p:nvSpPr>
        <p:spPr>
          <a:xfrm>
            <a:off x="7432576" y="6400800"/>
            <a:ext cx="1711424" cy="491581"/>
          </a:xfrm>
          <a:prstGeom prst="rect">
            <a:avLst/>
          </a:prstGeom>
          <a:solidFill>
            <a:schemeClr val="bg1"/>
          </a:solidFill>
          <a:ln w="38100" cmpd="sng">
            <a:solidFill>
              <a:srgbClr val="025668"/>
            </a:solidFill>
          </a:ln>
        </p:spPr>
        <p:txBody>
          <a:bodyPr wrap="square" rtlCol="0">
            <a:spAutoFit/>
          </a:bodyPr>
          <a:lstStyle/>
          <a:p>
            <a:pPr algn="ctr"/>
            <a:r>
              <a:rPr lang="en-SG" b="1" dirty="0" smtClean="0">
                <a:latin typeface="Arial"/>
                <a:cs typeface="Arial"/>
              </a:rPr>
              <a:t>Limitations</a:t>
            </a:r>
            <a:endParaRPr lang="en-SG" b="1" dirty="0">
              <a:latin typeface="Arial"/>
              <a:cs typeface="Arial"/>
            </a:endParaRPr>
          </a:p>
        </p:txBody>
      </p:sp>
      <p:sp>
        <p:nvSpPr>
          <p:cNvPr id="18" name="Rectangle 17"/>
          <p:cNvSpPr/>
          <p:nvPr/>
        </p:nvSpPr>
        <p:spPr>
          <a:xfrm>
            <a:off x="-12700" y="6400800"/>
            <a:ext cx="1460500" cy="45720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FFFF"/>
                </a:solidFill>
                <a:latin typeface="Arial"/>
                <a:cs typeface="Arial"/>
              </a:rPr>
              <a:t>BCG Group</a:t>
            </a:r>
            <a:endParaRPr lang="en-SG" dirty="0">
              <a:solidFill>
                <a:srgbClr val="FFFFFF"/>
              </a:solidFill>
              <a:latin typeface="Arial"/>
              <a:cs typeface="Arial"/>
            </a:endParaRPr>
          </a:p>
        </p:txBody>
      </p:sp>
      <p:sp>
        <p:nvSpPr>
          <p:cNvPr id="19" name="TextBox 18"/>
          <p:cNvSpPr txBox="1"/>
          <p:nvPr/>
        </p:nvSpPr>
        <p:spPr>
          <a:xfrm>
            <a:off x="3581400" y="6459337"/>
            <a:ext cx="1828800" cy="252259"/>
          </a:xfrm>
          <a:prstGeom prst="rect">
            <a:avLst/>
          </a:prstGeom>
          <a:noFill/>
          <a:ln w="38100" cmpd="sng">
            <a:noFill/>
          </a:ln>
        </p:spPr>
        <p:txBody>
          <a:bodyPr wrap="square" rtlCol="0">
            <a:spAutoFit/>
          </a:bodyPr>
          <a:lstStyle/>
          <a:p>
            <a:pPr algn="ctr"/>
            <a:r>
              <a:rPr lang="en-SG" dirty="0" smtClean="0">
                <a:solidFill>
                  <a:schemeClr val="bg1"/>
                </a:solidFill>
                <a:latin typeface="Arial"/>
                <a:cs typeface="Arial"/>
              </a:rPr>
              <a:t>HR</a:t>
            </a:r>
            <a:r>
              <a:rPr lang="en-SG" b="1" dirty="0" smtClean="0">
                <a:solidFill>
                  <a:schemeClr val="bg1"/>
                </a:solidFill>
                <a:latin typeface="Arial"/>
                <a:cs typeface="Arial"/>
              </a:rPr>
              <a:t> </a:t>
            </a:r>
            <a:r>
              <a:rPr lang="en-SG" dirty="0" smtClean="0">
                <a:solidFill>
                  <a:schemeClr val="bg1"/>
                </a:solidFill>
                <a:latin typeface="Arial"/>
                <a:cs typeface="Arial"/>
              </a:rPr>
              <a:t>Analysis</a:t>
            </a:r>
            <a:endParaRPr lang="en-SG" dirty="0">
              <a:solidFill>
                <a:schemeClr val="bg1"/>
              </a:solidFill>
              <a:latin typeface="Arial"/>
              <a:cs typeface="Arial"/>
            </a:endParaRPr>
          </a:p>
        </p:txBody>
      </p:sp>
      <p:sp>
        <p:nvSpPr>
          <p:cNvPr id="2" name="TextBox 1"/>
          <p:cNvSpPr txBox="1"/>
          <p:nvPr/>
        </p:nvSpPr>
        <p:spPr>
          <a:xfrm>
            <a:off x="228600" y="1676400"/>
            <a:ext cx="4800600"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BCG</a:t>
            </a:r>
          </a:p>
          <a:p>
            <a:r>
              <a:rPr lang="en-US" sz="2400" dirty="0" smtClean="0">
                <a:latin typeface="Arial" panose="020B0604020202020204" pitchFamily="34" charset="0"/>
                <a:cs typeface="Arial" panose="020B0604020202020204" pitchFamily="34" charset="0"/>
              </a:rPr>
              <a:t>Total: 70-100</a:t>
            </a:r>
          </a:p>
          <a:p>
            <a:r>
              <a:rPr lang="en-US" sz="2400" i="1" dirty="0" smtClean="0">
                <a:latin typeface="Arial" panose="020B0604020202020204" pitchFamily="34" charset="0"/>
                <a:cs typeface="Arial" panose="020B0604020202020204" pitchFamily="34" charset="0"/>
              </a:rPr>
              <a:t>Source: BCG Managing Director</a:t>
            </a:r>
            <a:endParaRPr lang="en-SG" sz="2400" i="1" dirty="0">
              <a:latin typeface="Arial" panose="020B0604020202020204" pitchFamily="34" charset="0"/>
              <a:cs typeface="Arial" panose="020B0604020202020204" pitchFamily="34" charset="0"/>
            </a:endParaRPr>
          </a:p>
        </p:txBody>
      </p:sp>
      <p:sp>
        <p:nvSpPr>
          <p:cNvPr id="15" name="TextBox 14"/>
          <p:cNvSpPr txBox="1"/>
          <p:nvPr/>
        </p:nvSpPr>
        <p:spPr>
          <a:xfrm>
            <a:off x="228600" y="3076044"/>
            <a:ext cx="4800600"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Capita Staff and Searching</a:t>
            </a:r>
          </a:p>
          <a:p>
            <a:r>
              <a:rPr lang="en-US" sz="2400" dirty="0" smtClean="0">
                <a:latin typeface="Arial" panose="020B0604020202020204" pitchFamily="34" charset="0"/>
                <a:cs typeface="Arial" panose="020B0604020202020204" pitchFamily="34" charset="0"/>
              </a:rPr>
              <a:t>Total: 51-200</a:t>
            </a:r>
          </a:p>
          <a:p>
            <a:r>
              <a:rPr lang="en-US" sz="2400" i="1" dirty="0" smtClean="0">
                <a:latin typeface="Arial" panose="020B0604020202020204" pitchFamily="34" charset="0"/>
                <a:cs typeface="Arial" panose="020B0604020202020204" pitchFamily="34" charset="0"/>
              </a:rPr>
              <a:t>Source: </a:t>
            </a:r>
            <a:r>
              <a:rPr lang="en-US" sz="2400" i="1" dirty="0" err="1" smtClean="0">
                <a:latin typeface="Arial" panose="020B0604020202020204" pitchFamily="34" charset="0"/>
                <a:cs typeface="Arial" panose="020B0604020202020204" pitchFamily="34" charset="0"/>
              </a:rPr>
              <a:t>Linkedin</a:t>
            </a:r>
            <a:endParaRPr lang="en-SG" sz="2400" i="1" dirty="0">
              <a:latin typeface="Arial" panose="020B0604020202020204" pitchFamily="34" charset="0"/>
              <a:cs typeface="Arial" panose="020B0604020202020204" pitchFamily="34" charset="0"/>
            </a:endParaRPr>
          </a:p>
        </p:txBody>
      </p:sp>
      <p:sp>
        <p:nvSpPr>
          <p:cNvPr id="20" name="TextBox 19"/>
          <p:cNvSpPr txBox="1"/>
          <p:nvPr/>
        </p:nvSpPr>
        <p:spPr>
          <a:xfrm>
            <a:off x="231370" y="4559166"/>
            <a:ext cx="5026429"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Recruit Express</a:t>
            </a:r>
          </a:p>
          <a:p>
            <a:r>
              <a:rPr lang="en-US" sz="2400" dirty="0" smtClean="0">
                <a:latin typeface="Arial" panose="020B0604020202020204" pitchFamily="34" charset="0"/>
                <a:cs typeface="Arial" panose="020B0604020202020204" pitchFamily="34" charset="0"/>
              </a:rPr>
              <a:t>Total: &gt;400</a:t>
            </a:r>
          </a:p>
          <a:p>
            <a:r>
              <a:rPr lang="en-US" sz="2400" i="1" dirty="0" smtClean="0">
                <a:latin typeface="Arial" panose="020B0604020202020204" pitchFamily="34" charset="0"/>
                <a:cs typeface="Arial" panose="020B0604020202020204" pitchFamily="34" charset="0"/>
              </a:rPr>
              <a:t>Source: Recruit Express Webpage</a:t>
            </a:r>
            <a:endParaRPr lang="en-SG" sz="2400" i="1" dirty="0">
              <a:latin typeface="Arial" panose="020B0604020202020204" pitchFamily="34" charset="0"/>
              <a:cs typeface="Arial" panose="020B0604020202020204" pitchFamily="34" charset="0"/>
            </a:endParaRPr>
          </a:p>
        </p:txBody>
      </p:sp>
      <p:sp>
        <p:nvSpPr>
          <p:cNvPr id="21" name="TextBox 20"/>
          <p:cNvSpPr txBox="1"/>
          <p:nvPr/>
        </p:nvSpPr>
        <p:spPr>
          <a:xfrm>
            <a:off x="5257799" y="2475879"/>
            <a:ext cx="5026429" cy="1200329"/>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Jobstudio</a:t>
            </a:r>
            <a:endParaRPr lang="en-US" sz="2400" b="1"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Total: 11-50</a:t>
            </a:r>
          </a:p>
          <a:p>
            <a:r>
              <a:rPr lang="en-US" sz="2400" i="1" dirty="0" smtClean="0">
                <a:latin typeface="Arial" panose="020B0604020202020204" pitchFamily="34" charset="0"/>
                <a:cs typeface="Arial" panose="020B0604020202020204" pitchFamily="34" charset="0"/>
              </a:rPr>
              <a:t>Source: </a:t>
            </a:r>
            <a:r>
              <a:rPr lang="en-US" sz="2400" i="1" dirty="0" err="1" smtClean="0">
                <a:latin typeface="Arial" panose="020B0604020202020204" pitchFamily="34" charset="0"/>
                <a:cs typeface="Arial" panose="020B0604020202020204" pitchFamily="34" charset="0"/>
              </a:rPr>
              <a:t>Linkedin</a:t>
            </a:r>
            <a:endParaRPr lang="en-SG" sz="2400" i="1" dirty="0">
              <a:latin typeface="Arial" panose="020B0604020202020204" pitchFamily="34" charset="0"/>
              <a:cs typeface="Arial" panose="020B0604020202020204" pitchFamily="34" charset="0"/>
            </a:endParaRPr>
          </a:p>
        </p:txBody>
      </p:sp>
      <p:sp>
        <p:nvSpPr>
          <p:cNvPr id="22" name="TextBox 21"/>
          <p:cNvSpPr txBox="1"/>
          <p:nvPr/>
        </p:nvSpPr>
        <p:spPr>
          <a:xfrm>
            <a:off x="5257799" y="3742500"/>
            <a:ext cx="5026429"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Search Network</a:t>
            </a:r>
          </a:p>
          <a:p>
            <a:r>
              <a:rPr lang="en-US" sz="2400" dirty="0" smtClean="0">
                <a:latin typeface="Arial" panose="020B0604020202020204" pitchFamily="34" charset="0"/>
                <a:cs typeface="Arial" panose="020B0604020202020204" pitchFamily="34" charset="0"/>
              </a:rPr>
              <a:t>Total</a:t>
            </a:r>
            <a:r>
              <a:rPr lang="en-US" sz="2400" smtClean="0">
                <a:latin typeface="Arial" panose="020B0604020202020204" pitchFamily="34" charset="0"/>
                <a:cs typeface="Arial" panose="020B0604020202020204" pitchFamily="34" charset="0"/>
              </a:rPr>
              <a:t>: 11-50</a:t>
            </a:r>
            <a:endParaRPr lang="en-US" sz="2400" dirty="0" smtClean="0">
              <a:latin typeface="Arial" panose="020B0604020202020204" pitchFamily="34" charset="0"/>
              <a:cs typeface="Arial" panose="020B0604020202020204" pitchFamily="34" charset="0"/>
            </a:endParaRPr>
          </a:p>
          <a:p>
            <a:r>
              <a:rPr lang="en-US" sz="2400" i="1" dirty="0" smtClean="0">
                <a:latin typeface="Arial" panose="020B0604020202020204" pitchFamily="34" charset="0"/>
                <a:cs typeface="Arial" panose="020B0604020202020204" pitchFamily="34" charset="0"/>
              </a:rPr>
              <a:t>Source: </a:t>
            </a:r>
            <a:r>
              <a:rPr lang="en-US" sz="2400" i="1" dirty="0" err="1" smtClean="0">
                <a:latin typeface="Arial" panose="020B0604020202020204" pitchFamily="34" charset="0"/>
                <a:cs typeface="Arial" panose="020B0604020202020204" pitchFamily="34" charset="0"/>
              </a:rPr>
              <a:t>Linkedin</a:t>
            </a:r>
            <a:endParaRPr lang="en-SG" sz="2400" i="1" dirty="0">
              <a:latin typeface="Arial" panose="020B0604020202020204" pitchFamily="34" charset="0"/>
              <a:cs typeface="Arial" panose="020B0604020202020204" pitchFamily="34" charset="0"/>
            </a:endParaRPr>
          </a:p>
        </p:txBody>
      </p:sp>
      <p:sp>
        <p:nvSpPr>
          <p:cNvPr id="23" name="TextBox 22"/>
          <p:cNvSpPr txBox="1"/>
          <p:nvPr/>
        </p:nvSpPr>
        <p:spPr>
          <a:xfrm>
            <a:off x="6019800" y="5867400"/>
            <a:ext cx="2694258" cy="369332"/>
          </a:xfrm>
          <a:prstGeom prst="rect">
            <a:avLst/>
          </a:prstGeom>
          <a:noFill/>
        </p:spPr>
        <p:txBody>
          <a:bodyPr wrap="none" rtlCol="0">
            <a:spAutoFit/>
          </a:bodyPr>
          <a:lstStyle/>
          <a:p>
            <a:r>
              <a:rPr lang="en-US" i="1" u="sng" dirty="0" smtClean="0">
                <a:latin typeface="Arial"/>
                <a:cs typeface="Arial"/>
                <a:hlinkClick r:id="rId4"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107544532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Risk Mitigation</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 Building, Growing, Creating</a:t>
            </a:r>
            <a:endParaRPr lang="en-US" sz="2000" spc="100" dirty="0">
              <a:solidFill>
                <a:schemeClr val="bg1"/>
              </a:solidFill>
              <a:latin typeface="Arial"/>
              <a:cs typeface="Arial"/>
            </a:endParaRPr>
          </a:p>
        </p:txBody>
      </p:sp>
      <p:sp>
        <p:nvSpPr>
          <p:cNvPr id="43" name="TextBox 1"/>
          <p:cNvSpPr txBox="1"/>
          <p:nvPr/>
        </p:nvSpPr>
        <p:spPr>
          <a:xfrm>
            <a:off x="4119994" y="1488222"/>
            <a:ext cx="1453072" cy="300082"/>
          </a:xfrm>
          <a:prstGeom prst="rect">
            <a:avLst/>
          </a:prstGeom>
          <a:noFill/>
        </p:spPr>
        <p:txBody>
          <a:bodyPr wrap="none" lIns="0" tIns="0" rIns="0" rtlCol="0">
            <a:spAutoFit/>
          </a:bodyPr>
          <a:lstStyle/>
          <a:p>
            <a:pPr>
              <a:lnSpc>
                <a:spcPts val="1800"/>
              </a:lnSpc>
            </a:pPr>
            <a:r>
              <a:rPr lang="en-US" altLang="zh-CN" sz="2400" b="1" dirty="0">
                <a:latin typeface="Arial"/>
                <a:cs typeface="Arial"/>
              </a:rPr>
              <a:t>Mitigation</a:t>
            </a:r>
          </a:p>
        </p:txBody>
      </p:sp>
      <p:sp>
        <p:nvSpPr>
          <p:cNvPr id="44" name="TextBox 1"/>
          <p:cNvSpPr txBox="1"/>
          <p:nvPr/>
        </p:nvSpPr>
        <p:spPr>
          <a:xfrm>
            <a:off x="524569" y="718781"/>
            <a:ext cx="2372995" cy="1142193"/>
          </a:xfrm>
          <a:prstGeom prst="rect">
            <a:avLst/>
          </a:prstGeom>
          <a:noFill/>
        </p:spPr>
        <p:txBody>
          <a:bodyPr wrap="none" lIns="0" tIns="0" rIns="0" rtlCol="0">
            <a:spAutoFit/>
          </a:bodyPr>
          <a:lstStyle/>
          <a:p>
            <a:pPr>
              <a:lnSpc>
                <a:spcPts val="1000"/>
              </a:lnSpc>
            </a:pPr>
            <a:endParaRPr lang="en-US" altLang="zh-CN" sz="2400" dirty="0" smtClean="0">
              <a:latin typeface="Arial"/>
              <a:cs typeface="Arial"/>
            </a:endParaRPr>
          </a:p>
          <a:p>
            <a:pPr>
              <a:lnSpc>
                <a:spcPts val="1000"/>
              </a:lnSpc>
            </a:pPr>
            <a:endParaRPr lang="en-US" altLang="zh-CN" sz="2400" dirty="0">
              <a:latin typeface="Arial"/>
              <a:cs typeface="Arial"/>
            </a:endParaRPr>
          </a:p>
          <a:p>
            <a:pPr>
              <a:lnSpc>
                <a:spcPts val="1000"/>
              </a:lnSpc>
            </a:pPr>
            <a:endParaRPr lang="en-US" altLang="zh-CN" sz="2400" dirty="0" smtClean="0">
              <a:latin typeface="Arial"/>
              <a:cs typeface="Arial"/>
            </a:endParaRPr>
          </a:p>
          <a:p>
            <a:pPr>
              <a:lnSpc>
                <a:spcPts val="1000"/>
              </a:lnSpc>
            </a:pPr>
            <a:endParaRPr lang="en-US" altLang="zh-CN" sz="2400" dirty="0">
              <a:latin typeface="Arial"/>
              <a:cs typeface="Arial"/>
            </a:endParaRPr>
          </a:p>
          <a:p>
            <a:pPr>
              <a:lnSpc>
                <a:spcPts val="1000"/>
              </a:lnSpc>
            </a:pPr>
            <a:endParaRPr lang="en-US" altLang="zh-CN" sz="2400" dirty="0">
              <a:latin typeface="Arial"/>
              <a:cs typeface="Arial"/>
            </a:endParaRPr>
          </a:p>
          <a:p>
            <a:pPr>
              <a:lnSpc>
                <a:spcPts val="1000"/>
              </a:lnSpc>
            </a:pPr>
            <a:endParaRPr lang="en-US" altLang="zh-CN" sz="2400" dirty="0">
              <a:latin typeface="Arial"/>
              <a:cs typeface="Arial"/>
            </a:endParaRPr>
          </a:p>
          <a:p>
            <a:pPr>
              <a:lnSpc>
                <a:spcPts val="1800"/>
              </a:lnSpc>
              <a:tabLst>
                <a:tab pos="1536700" algn="l"/>
              </a:tabLst>
            </a:pPr>
            <a:r>
              <a:rPr lang="en-US" altLang="zh-CN" sz="2400" dirty="0">
                <a:latin typeface="Arial"/>
                <a:cs typeface="Arial"/>
              </a:rPr>
              <a:t>	</a:t>
            </a:r>
            <a:r>
              <a:rPr lang="en-US" altLang="zh-CN" sz="2400" b="1" dirty="0">
                <a:latin typeface="Arial"/>
                <a:cs typeface="Arial"/>
              </a:rPr>
              <a:t>Risks</a:t>
            </a:r>
          </a:p>
        </p:txBody>
      </p:sp>
      <p:sp>
        <p:nvSpPr>
          <p:cNvPr id="45" name="TextBox 1"/>
          <p:cNvSpPr txBox="1"/>
          <p:nvPr/>
        </p:nvSpPr>
        <p:spPr>
          <a:xfrm>
            <a:off x="6412301" y="282764"/>
            <a:ext cx="1872307" cy="1558974"/>
          </a:xfrm>
          <a:prstGeom prst="rect">
            <a:avLst/>
          </a:prstGeom>
          <a:noFill/>
        </p:spPr>
        <p:txBody>
          <a:bodyPr wrap="none" lIns="0" tIns="0" rIns="0" rtlCol="0">
            <a:spAutoFit/>
          </a:bodyPr>
          <a:lstStyle/>
          <a:p>
            <a:pPr>
              <a:lnSpc>
                <a:spcPts val="1100"/>
              </a:lnSpc>
              <a:tabLst>
                <a:tab pos="1308100" algn="l"/>
              </a:tabLst>
            </a:pPr>
            <a:r>
              <a:rPr lang="en-US" altLang="zh-CN" sz="2400" dirty="0">
                <a:latin typeface="Arial"/>
                <a:cs typeface="Arial"/>
              </a:rPr>
              <a:t>	</a:t>
            </a:r>
          </a:p>
          <a:p>
            <a:pPr>
              <a:lnSpc>
                <a:spcPts val="1000"/>
              </a:lnSpc>
            </a:pPr>
            <a:endParaRPr lang="en-US" altLang="zh-CN" sz="2400" dirty="0">
              <a:latin typeface="Arial"/>
              <a:cs typeface="Arial"/>
            </a:endParaRPr>
          </a:p>
          <a:p>
            <a:pPr>
              <a:lnSpc>
                <a:spcPts val="1000"/>
              </a:lnSpc>
            </a:pPr>
            <a:endParaRPr lang="en-US" altLang="zh-CN" sz="2400" dirty="0">
              <a:latin typeface="Arial"/>
              <a:cs typeface="Arial"/>
            </a:endParaRPr>
          </a:p>
          <a:p>
            <a:pPr>
              <a:lnSpc>
                <a:spcPts val="1000"/>
              </a:lnSpc>
            </a:pPr>
            <a:endParaRPr lang="en-US" altLang="zh-CN" sz="2400" dirty="0">
              <a:latin typeface="Arial"/>
              <a:cs typeface="Arial"/>
            </a:endParaRPr>
          </a:p>
          <a:p>
            <a:pPr>
              <a:lnSpc>
                <a:spcPts val="1000"/>
              </a:lnSpc>
            </a:pPr>
            <a:endParaRPr lang="en-US" altLang="zh-CN" sz="2400" dirty="0">
              <a:latin typeface="Arial"/>
              <a:cs typeface="Arial"/>
            </a:endParaRPr>
          </a:p>
          <a:p>
            <a:pPr>
              <a:lnSpc>
                <a:spcPts val="1000"/>
              </a:lnSpc>
            </a:pPr>
            <a:endParaRPr lang="en-US" altLang="zh-CN" sz="2400" dirty="0">
              <a:latin typeface="Arial"/>
              <a:cs typeface="Arial"/>
            </a:endParaRPr>
          </a:p>
          <a:p>
            <a:pPr>
              <a:lnSpc>
                <a:spcPts val="1000"/>
              </a:lnSpc>
            </a:pPr>
            <a:endParaRPr lang="en-US" altLang="zh-CN" sz="2400" dirty="0">
              <a:latin typeface="Arial"/>
              <a:cs typeface="Arial"/>
            </a:endParaRPr>
          </a:p>
          <a:p>
            <a:pPr>
              <a:lnSpc>
                <a:spcPts val="1000"/>
              </a:lnSpc>
            </a:pPr>
            <a:endParaRPr lang="en-US" altLang="zh-CN" sz="2400" dirty="0">
              <a:latin typeface="Arial"/>
              <a:cs typeface="Arial"/>
            </a:endParaRPr>
          </a:p>
          <a:p>
            <a:pPr>
              <a:lnSpc>
                <a:spcPts val="1000"/>
              </a:lnSpc>
            </a:pPr>
            <a:endParaRPr lang="en-US" altLang="zh-CN" sz="2400" dirty="0">
              <a:latin typeface="Arial"/>
              <a:cs typeface="Arial"/>
            </a:endParaRPr>
          </a:p>
          <a:p>
            <a:pPr>
              <a:lnSpc>
                <a:spcPts val="2100"/>
              </a:lnSpc>
              <a:tabLst>
                <a:tab pos="1308100" algn="l"/>
              </a:tabLst>
            </a:pPr>
            <a:r>
              <a:rPr lang="en-US" altLang="zh-CN" sz="2400" b="1" dirty="0">
                <a:latin typeface="Arial"/>
                <a:cs typeface="Arial"/>
              </a:rPr>
              <a:t>Contingency</a:t>
            </a:r>
          </a:p>
        </p:txBody>
      </p:sp>
      <p:sp>
        <p:nvSpPr>
          <p:cNvPr id="3" name="Rounded Rectangle 2"/>
          <p:cNvSpPr/>
          <p:nvPr/>
        </p:nvSpPr>
        <p:spPr>
          <a:xfrm>
            <a:off x="596900" y="1803400"/>
            <a:ext cx="8005256" cy="1358900"/>
          </a:xfrm>
          <a:prstGeom prst="roundRect">
            <a:avLst/>
          </a:prstGeom>
          <a:solidFill>
            <a:schemeClr val="accent6">
              <a:lumMod val="60000"/>
              <a:lumOff val="40000"/>
            </a:schemeClr>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TextBox 58"/>
          <p:cNvSpPr txBox="1"/>
          <p:nvPr/>
        </p:nvSpPr>
        <p:spPr>
          <a:xfrm>
            <a:off x="765869" y="2159000"/>
            <a:ext cx="412893" cy="584776"/>
          </a:xfrm>
          <a:prstGeom prst="rect">
            <a:avLst/>
          </a:prstGeom>
          <a:noFill/>
        </p:spPr>
        <p:txBody>
          <a:bodyPr wrap="none" rtlCol="0">
            <a:spAutoFit/>
          </a:bodyPr>
          <a:lstStyle/>
          <a:p>
            <a:r>
              <a:rPr lang="en-US" sz="3200" b="1" dirty="0" smtClean="0">
                <a:latin typeface="Arial"/>
                <a:cs typeface="Arial"/>
              </a:rPr>
              <a:t>1</a:t>
            </a:r>
            <a:endParaRPr lang="en-US" sz="3200" b="1" dirty="0">
              <a:latin typeface="Arial"/>
              <a:cs typeface="Arial"/>
            </a:endParaRPr>
          </a:p>
        </p:txBody>
      </p:sp>
      <p:sp>
        <p:nvSpPr>
          <p:cNvPr id="62" name="Rounded Rectangle 61"/>
          <p:cNvSpPr/>
          <p:nvPr/>
        </p:nvSpPr>
        <p:spPr>
          <a:xfrm>
            <a:off x="1384300" y="1911774"/>
            <a:ext cx="2171700" cy="114892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chemeClr val="tx1"/>
                </a:solidFill>
                <a:latin typeface="Arial"/>
                <a:cs typeface="Arial"/>
              </a:rPr>
              <a:t>Employee performance and efficiency does not improve after administrative roles and analysts roles created.</a:t>
            </a:r>
            <a:endParaRPr lang="en-US" sz="1300" dirty="0">
              <a:solidFill>
                <a:schemeClr val="tx1"/>
              </a:solidFill>
              <a:latin typeface="Arial"/>
              <a:cs typeface="Arial"/>
            </a:endParaRPr>
          </a:p>
        </p:txBody>
      </p:sp>
      <p:sp>
        <p:nvSpPr>
          <p:cNvPr id="65" name="Rounded Rectangle 64"/>
          <p:cNvSpPr/>
          <p:nvPr/>
        </p:nvSpPr>
        <p:spPr>
          <a:xfrm>
            <a:off x="3818194" y="1912350"/>
            <a:ext cx="2171700" cy="114892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000000"/>
                </a:solidFill>
                <a:latin typeface="Arial"/>
                <a:cs typeface="Arial"/>
              </a:rPr>
              <a:t>Gradual implementation of the job redesign policy. Start with one sector and perform a trial run.</a:t>
            </a:r>
            <a:endParaRPr lang="en-US" sz="1300" dirty="0">
              <a:solidFill>
                <a:srgbClr val="000000"/>
              </a:solidFill>
              <a:latin typeface="Arial"/>
              <a:cs typeface="Arial"/>
            </a:endParaRPr>
          </a:p>
        </p:txBody>
      </p:sp>
      <p:sp>
        <p:nvSpPr>
          <p:cNvPr id="66" name="Rounded Rectangle 65"/>
          <p:cNvSpPr/>
          <p:nvPr/>
        </p:nvSpPr>
        <p:spPr>
          <a:xfrm>
            <a:off x="6248400" y="1911774"/>
            <a:ext cx="2171700" cy="114892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000000"/>
                </a:solidFill>
                <a:latin typeface="Arial"/>
                <a:cs typeface="Arial"/>
              </a:rPr>
              <a:t>Remove administrative role completely and revert back to previous job design model.</a:t>
            </a:r>
            <a:endParaRPr lang="en-US" sz="1300" dirty="0">
              <a:solidFill>
                <a:srgbClr val="000000"/>
              </a:solidFill>
              <a:latin typeface="Arial"/>
              <a:cs typeface="Arial"/>
            </a:endParaRPr>
          </a:p>
        </p:txBody>
      </p:sp>
      <p:sp>
        <p:nvSpPr>
          <p:cNvPr id="70" name="Rounded Rectangle 69"/>
          <p:cNvSpPr/>
          <p:nvPr/>
        </p:nvSpPr>
        <p:spPr>
          <a:xfrm>
            <a:off x="592394" y="3276600"/>
            <a:ext cx="8005256" cy="1358900"/>
          </a:xfrm>
          <a:prstGeom prst="roundRect">
            <a:avLst/>
          </a:prstGeom>
          <a:solidFill>
            <a:schemeClr val="accent6">
              <a:lumMod val="60000"/>
              <a:lumOff val="40000"/>
            </a:schemeClr>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TextBox 70"/>
          <p:cNvSpPr txBox="1"/>
          <p:nvPr/>
        </p:nvSpPr>
        <p:spPr>
          <a:xfrm>
            <a:off x="761363" y="3632200"/>
            <a:ext cx="412893" cy="584776"/>
          </a:xfrm>
          <a:prstGeom prst="rect">
            <a:avLst/>
          </a:prstGeom>
          <a:noFill/>
        </p:spPr>
        <p:txBody>
          <a:bodyPr wrap="none" rtlCol="0">
            <a:spAutoFit/>
          </a:bodyPr>
          <a:lstStyle/>
          <a:p>
            <a:r>
              <a:rPr lang="en-US" sz="3200" b="1" dirty="0">
                <a:latin typeface="Arial"/>
                <a:cs typeface="Arial"/>
              </a:rPr>
              <a:t>2</a:t>
            </a:r>
          </a:p>
        </p:txBody>
      </p:sp>
      <p:sp>
        <p:nvSpPr>
          <p:cNvPr id="72" name="Rounded Rectangle 71"/>
          <p:cNvSpPr/>
          <p:nvPr/>
        </p:nvSpPr>
        <p:spPr>
          <a:xfrm>
            <a:off x="1379794" y="3384974"/>
            <a:ext cx="2171700" cy="114892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000000"/>
                </a:solidFill>
                <a:latin typeface="Arial"/>
                <a:cs typeface="Arial"/>
              </a:rPr>
              <a:t>Employees under the Development Program leave the company after a few years of development.</a:t>
            </a:r>
            <a:endParaRPr lang="en-US" sz="1300" dirty="0">
              <a:solidFill>
                <a:srgbClr val="000000"/>
              </a:solidFill>
              <a:latin typeface="Arial"/>
              <a:cs typeface="Arial"/>
            </a:endParaRPr>
          </a:p>
        </p:txBody>
      </p:sp>
      <p:sp>
        <p:nvSpPr>
          <p:cNvPr id="73" name="Rounded Rectangle 72"/>
          <p:cNvSpPr/>
          <p:nvPr/>
        </p:nvSpPr>
        <p:spPr>
          <a:xfrm>
            <a:off x="3813688" y="3385550"/>
            <a:ext cx="2171700" cy="114892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000000"/>
                </a:solidFill>
                <a:latin typeface="Arial"/>
                <a:cs typeface="Arial"/>
              </a:rPr>
              <a:t>Minimum five year bond with the company and increase in base pay of the employee.</a:t>
            </a:r>
            <a:endParaRPr lang="en-US" sz="1300" dirty="0">
              <a:solidFill>
                <a:srgbClr val="000000"/>
              </a:solidFill>
              <a:latin typeface="Arial"/>
              <a:cs typeface="Arial"/>
            </a:endParaRPr>
          </a:p>
        </p:txBody>
      </p:sp>
      <p:sp>
        <p:nvSpPr>
          <p:cNvPr id="74" name="Rounded Rectangle 73"/>
          <p:cNvSpPr/>
          <p:nvPr/>
        </p:nvSpPr>
        <p:spPr>
          <a:xfrm>
            <a:off x="6243894" y="3384974"/>
            <a:ext cx="2171700" cy="114892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000000"/>
                </a:solidFill>
                <a:latin typeface="Arial"/>
                <a:cs typeface="Arial"/>
              </a:rPr>
              <a:t>Headhunt externally for qualified recruitment consultants to fill up the missing gaps caused by turnover.</a:t>
            </a:r>
            <a:endParaRPr lang="en-US" sz="1300" dirty="0">
              <a:solidFill>
                <a:srgbClr val="000000"/>
              </a:solidFill>
              <a:latin typeface="Arial"/>
              <a:cs typeface="Arial"/>
            </a:endParaRPr>
          </a:p>
        </p:txBody>
      </p:sp>
      <p:sp>
        <p:nvSpPr>
          <p:cNvPr id="75" name="Rounded Rectangle 74"/>
          <p:cNvSpPr/>
          <p:nvPr/>
        </p:nvSpPr>
        <p:spPr>
          <a:xfrm>
            <a:off x="596900" y="4737100"/>
            <a:ext cx="8005256" cy="1358900"/>
          </a:xfrm>
          <a:prstGeom prst="roundRect">
            <a:avLst/>
          </a:prstGeom>
          <a:solidFill>
            <a:schemeClr val="accent6">
              <a:lumMod val="60000"/>
              <a:lumOff val="40000"/>
            </a:schemeClr>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TextBox 75"/>
          <p:cNvSpPr txBox="1"/>
          <p:nvPr/>
        </p:nvSpPr>
        <p:spPr>
          <a:xfrm>
            <a:off x="765869" y="5092700"/>
            <a:ext cx="412893" cy="584776"/>
          </a:xfrm>
          <a:prstGeom prst="rect">
            <a:avLst/>
          </a:prstGeom>
          <a:noFill/>
        </p:spPr>
        <p:txBody>
          <a:bodyPr wrap="none" rtlCol="0">
            <a:spAutoFit/>
          </a:bodyPr>
          <a:lstStyle/>
          <a:p>
            <a:r>
              <a:rPr lang="en-US" sz="3200" b="1" dirty="0">
                <a:latin typeface="Arial"/>
                <a:cs typeface="Arial"/>
              </a:rPr>
              <a:t>3</a:t>
            </a:r>
          </a:p>
        </p:txBody>
      </p:sp>
      <p:sp>
        <p:nvSpPr>
          <p:cNvPr id="77" name="Rounded Rectangle 76"/>
          <p:cNvSpPr/>
          <p:nvPr/>
        </p:nvSpPr>
        <p:spPr>
          <a:xfrm>
            <a:off x="1384300" y="4845474"/>
            <a:ext cx="2171700" cy="114892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chemeClr val="tx1"/>
                </a:solidFill>
                <a:latin typeface="Arial"/>
                <a:cs typeface="Arial"/>
              </a:rPr>
              <a:t>Employees outsourcing their work to friends and relatives and earning commission based on extra work done.</a:t>
            </a:r>
            <a:endParaRPr lang="en-US" sz="1300" dirty="0">
              <a:solidFill>
                <a:schemeClr val="tx1"/>
              </a:solidFill>
              <a:latin typeface="Arial"/>
              <a:cs typeface="Arial"/>
            </a:endParaRPr>
          </a:p>
        </p:txBody>
      </p:sp>
      <p:sp>
        <p:nvSpPr>
          <p:cNvPr id="78" name="Rounded Rectangle 77"/>
          <p:cNvSpPr/>
          <p:nvPr/>
        </p:nvSpPr>
        <p:spPr>
          <a:xfrm>
            <a:off x="3818194" y="4846050"/>
            <a:ext cx="2171700" cy="114892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000000"/>
                </a:solidFill>
                <a:latin typeface="Arial"/>
                <a:cs typeface="Arial"/>
              </a:rPr>
              <a:t>Getting candidates to do feedback surveys identifying the consultant who served them.</a:t>
            </a:r>
            <a:endParaRPr lang="en-US" sz="1300" dirty="0">
              <a:solidFill>
                <a:srgbClr val="000000"/>
              </a:solidFill>
              <a:latin typeface="Arial"/>
              <a:cs typeface="Arial"/>
            </a:endParaRPr>
          </a:p>
        </p:txBody>
      </p:sp>
      <p:sp>
        <p:nvSpPr>
          <p:cNvPr id="79" name="Rounded Rectangle 78"/>
          <p:cNvSpPr/>
          <p:nvPr/>
        </p:nvSpPr>
        <p:spPr>
          <a:xfrm>
            <a:off x="6248400" y="4845474"/>
            <a:ext cx="2171700" cy="114892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000000"/>
                </a:solidFill>
                <a:latin typeface="Arial"/>
                <a:cs typeface="Arial"/>
              </a:rPr>
              <a:t>Fire the consultant that engages in unethical work behavior and refuse payment of commission fees.</a:t>
            </a:r>
            <a:endParaRPr lang="en-US" sz="1300" dirty="0">
              <a:solidFill>
                <a:srgbClr val="000000"/>
              </a:solidFill>
              <a:latin typeface="Arial"/>
              <a:cs typeface="Arial"/>
            </a:endParaRPr>
          </a:p>
        </p:txBody>
      </p:sp>
      <p:sp>
        <p:nvSpPr>
          <p:cNvPr id="25" name="TextBox 24"/>
          <p:cNvSpPr txBox="1"/>
          <p:nvPr/>
        </p:nvSpPr>
        <p:spPr>
          <a:xfrm>
            <a:off x="6019800" y="6107668"/>
            <a:ext cx="2694258" cy="369332"/>
          </a:xfrm>
          <a:prstGeom prst="rect">
            <a:avLst/>
          </a:prstGeom>
          <a:noFill/>
        </p:spPr>
        <p:txBody>
          <a:bodyPr wrap="none" rtlCol="0">
            <a:spAutoFit/>
          </a:bodyPr>
          <a:lstStyle/>
          <a:p>
            <a:r>
              <a:rPr lang="en-US" i="1" u="sng" dirty="0" smtClean="0">
                <a:latin typeface="Arial"/>
                <a:cs typeface="Arial"/>
                <a:hlinkClick r:id="rId4"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360002291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Financial Feasibility</a:t>
            </a:r>
          </a:p>
        </p:txBody>
      </p:sp>
      <p:sp>
        <p:nvSpPr>
          <p:cNvPr id="9" name="TextBox 8"/>
          <p:cNvSpPr txBox="1"/>
          <p:nvPr/>
        </p:nvSpPr>
        <p:spPr>
          <a:xfrm>
            <a:off x="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 Building, Growing, Creating</a:t>
            </a:r>
            <a:endParaRPr lang="en-US" sz="2000" spc="100" dirty="0">
              <a:solidFill>
                <a:schemeClr val="bg1"/>
              </a:solidFill>
              <a:latin typeface="Arial"/>
              <a:cs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3179414011"/>
              </p:ext>
            </p:extLst>
          </p:nvPr>
        </p:nvGraphicFramePr>
        <p:xfrm>
          <a:off x="457200" y="1524000"/>
          <a:ext cx="8305800" cy="4311491"/>
        </p:xfrm>
        <a:graphic>
          <a:graphicData uri="http://schemas.openxmlformats.org/drawingml/2006/table">
            <a:tbl>
              <a:tblPr/>
              <a:tblGrid>
                <a:gridCol w="6565758"/>
                <a:gridCol w="1740042"/>
              </a:tblGrid>
              <a:tr h="213770">
                <a:tc>
                  <a:txBody>
                    <a:bodyPr/>
                    <a:lstStyle/>
                    <a:p>
                      <a:pPr algn="l" fontAlgn="b"/>
                      <a:r>
                        <a:rPr lang="en-US" sz="1200" b="0" i="0" u="none" strike="noStrike">
                          <a:solidFill>
                            <a:srgbClr val="000000"/>
                          </a:solidFill>
                          <a:effectLst/>
                          <a:latin typeface="Arial"/>
                          <a:cs typeface="Arial"/>
                        </a:rPr>
                        <a:t>Average number of people contacted daily/per RC</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40</a:t>
                      </a: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No. of consultants per team</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10</a:t>
                      </a: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Number of working days a month (excluding weekends) </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22</a:t>
                      </a: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Total number of people contacted monthly</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8800</a:t>
                      </a: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Discounted counting overlap of people contacted</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5000</a:t>
                      </a:r>
                    </a:p>
                  </a:txBody>
                  <a:tcPr marL="12700" marR="12700" marT="12700" marB="0" anchor="b">
                    <a:lnL>
                      <a:noFill/>
                    </a:lnL>
                    <a:lnR>
                      <a:noFill/>
                    </a:lnR>
                    <a:lnT>
                      <a:noFill/>
                    </a:lnT>
                    <a:lnB>
                      <a:noFill/>
                    </a:lnB>
                  </a:tcPr>
                </a:tc>
              </a:tr>
              <a:tr h="213770">
                <a:tc>
                  <a:txBody>
                    <a:bodyPr/>
                    <a:lstStyle/>
                    <a:p>
                      <a:pPr algn="l" fontAlgn="b"/>
                      <a:endParaRPr lang="en-US" sz="1200" b="0" i="0" u="none" strike="noStrike">
                        <a:solidFill>
                          <a:srgbClr val="000000"/>
                        </a:solidFill>
                        <a:effectLst/>
                        <a:latin typeface="Arial"/>
                        <a:cs typeface="Arial"/>
                      </a:endParaRPr>
                    </a:p>
                  </a:txBody>
                  <a:tcPr marL="12700" marR="12700" marT="12700" marB="0" anchor="b">
                    <a:lnL>
                      <a:noFill/>
                    </a:lnL>
                    <a:lnR>
                      <a:noFill/>
                    </a:lnR>
                    <a:lnT>
                      <a:noFill/>
                    </a:lnT>
                    <a:lnB>
                      <a:noFill/>
                    </a:lnB>
                  </a:tcPr>
                </a:tc>
                <a:tc>
                  <a:txBody>
                    <a:bodyPr/>
                    <a:lstStyle/>
                    <a:p>
                      <a:pPr algn="l" fontAlgn="b"/>
                      <a:endParaRPr lang="en-US" sz="1200" b="0" i="0" u="none" strike="noStrike">
                        <a:solidFill>
                          <a:srgbClr val="000000"/>
                        </a:solidFill>
                        <a:effectLst/>
                        <a:latin typeface="Arial"/>
                        <a:cs typeface="Arial"/>
                      </a:endParaRP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Success Rate (% contributing to sales)</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5%</a:t>
                      </a: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Average revenue per successful cilent/candidate</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 $920.00 </a:t>
                      </a: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Total Revenue Earned</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 $230,000.00 </a:t>
                      </a:r>
                    </a:p>
                  </a:txBody>
                  <a:tcPr marL="12700" marR="12700" marT="12700" marB="0" anchor="b">
                    <a:lnL>
                      <a:noFill/>
                    </a:lnL>
                    <a:lnR>
                      <a:noFill/>
                    </a:lnR>
                    <a:lnT>
                      <a:noFill/>
                    </a:lnT>
                    <a:lnB>
                      <a:noFill/>
                    </a:lnB>
                  </a:tcPr>
                </a:tc>
              </a:tr>
              <a:tr h="213770">
                <a:tc>
                  <a:txBody>
                    <a:bodyPr/>
                    <a:lstStyle/>
                    <a:p>
                      <a:pPr algn="l" fontAlgn="b"/>
                      <a:endParaRPr lang="en-US" sz="1200" b="0" i="0" u="none" strike="noStrike">
                        <a:solidFill>
                          <a:srgbClr val="000000"/>
                        </a:solidFill>
                        <a:effectLst/>
                        <a:latin typeface="Arial"/>
                        <a:cs typeface="Arial"/>
                      </a:endParaRPr>
                    </a:p>
                  </a:txBody>
                  <a:tcPr marL="12700" marR="12700" marT="12700" marB="0" anchor="b">
                    <a:lnL>
                      <a:noFill/>
                    </a:lnL>
                    <a:lnR>
                      <a:noFill/>
                    </a:lnR>
                    <a:lnT>
                      <a:noFill/>
                    </a:lnT>
                    <a:lnB>
                      <a:noFill/>
                    </a:lnB>
                  </a:tcPr>
                </a:tc>
                <a:tc>
                  <a:txBody>
                    <a:bodyPr/>
                    <a:lstStyle/>
                    <a:p>
                      <a:pPr algn="l" fontAlgn="b"/>
                      <a:endParaRPr lang="en-US" sz="1200" b="0" i="0" u="none" strike="noStrike">
                        <a:solidFill>
                          <a:srgbClr val="000000"/>
                        </a:solidFill>
                        <a:effectLst/>
                        <a:latin typeface="Arial"/>
                        <a:cs typeface="Arial"/>
                      </a:endParaRPr>
                    </a:p>
                  </a:txBody>
                  <a:tcPr marL="12700" marR="12700" marT="12700" marB="0" anchor="b">
                    <a:lnL>
                      <a:noFill/>
                    </a:lnL>
                    <a:lnR>
                      <a:noFill/>
                    </a:lnR>
                    <a:lnT>
                      <a:noFill/>
                    </a:lnT>
                    <a:lnB>
                      <a:noFill/>
                    </a:lnB>
                  </a:tcPr>
                </a:tc>
              </a:tr>
              <a:tr h="213770">
                <a:tc>
                  <a:txBody>
                    <a:bodyPr/>
                    <a:lstStyle/>
                    <a:p>
                      <a:pPr algn="l" fontAlgn="b"/>
                      <a:r>
                        <a:rPr lang="en-US" sz="1200" b="0" i="1" u="none" strike="noStrike" dirty="0">
                          <a:solidFill>
                            <a:srgbClr val="000000"/>
                          </a:solidFill>
                          <a:effectLst/>
                          <a:latin typeface="Arial"/>
                          <a:cs typeface="Arial"/>
                        </a:rPr>
                        <a:t>Assume increase in sales of 5% </a:t>
                      </a:r>
                    </a:p>
                  </a:txBody>
                  <a:tcPr marL="12700" marR="12700" marT="12700" marB="0" anchor="b">
                    <a:lnL>
                      <a:noFill/>
                    </a:lnL>
                    <a:lnR>
                      <a:noFill/>
                    </a:lnR>
                    <a:lnT>
                      <a:noFill/>
                    </a:lnT>
                    <a:lnB>
                      <a:noFill/>
                    </a:lnB>
                  </a:tcPr>
                </a:tc>
                <a:tc>
                  <a:txBody>
                    <a:bodyPr/>
                    <a:lstStyle/>
                    <a:p>
                      <a:pPr algn="l" fontAlgn="b"/>
                      <a:endParaRPr lang="en-US" sz="1200" b="0" i="0" u="none" strike="noStrike">
                        <a:solidFill>
                          <a:srgbClr val="000000"/>
                        </a:solidFill>
                        <a:effectLst/>
                        <a:latin typeface="Arial"/>
                        <a:cs typeface="Arial"/>
                      </a:endParaRP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Marginal revenue earned from policy implementation</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 $11,500.00 </a:t>
                      </a: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Labor Cost of Administrative Executive</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 $3,000.00 </a:t>
                      </a: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Marginal Cost of HR Analyst</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 $2,500.00 </a:t>
                      </a: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Increase in other variable costs</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 $800.00 </a:t>
                      </a:r>
                    </a:p>
                  </a:txBody>
                  <a:tcPr marL="12700" marR="12700" marT="12700" marB="0" anchor="b">
                    <a:lnL>
                      <a:noFill/>
                    </a:lnL>
                    <a:lnR>
                      <a:noFill/>
                    </a:lnR>
                    <a:lnT>
                      <a:noFill/>
                    </a:lnT>
                    <a:lnB>
                      <a:noFill/>
                    </a:lnB>
                  </a:tcPr>
                </a:tc>
              </a:tr>
              <a:tr h="249861">
                <a:tc>
                  <a:txBody>
                    <a:bodyPr/>
                    <a:lstStyle/>
                    <a:p>
                      <a:pPr algn="l" fontAlgn="b"/>
                      <a:r>
                        <a:rPr lang="en-US" sz="1200" b="0" i="0" u="none" strike="noStrike" dirty="0" smtClean="0">
                          <a:solidFill>
                            <a:srgbClr val="000000"/>
                          </a:solidFill>
                          <a:effectLst/>
                          <a:latin typeface="Arial"/>
                          <a:cs typeface="Arial"/>
                        </a:rPr>
                        <a:t>Net</a:t>
                      </a:r>
                      <a:r>
                        <a:rPr lang="en-US" sz="1200" b="0" i="0" u="none" strike="noStrike" baseline="0" dirty="0" smtClean="0">
                          <a:solidFill>
                            <a:srgbClr val="000000"/>
                          </a:solidFill>
                          <a:effectLst/>
                          <a:latin typeface="Arial"/>
                          <a:cs typeface="Arial"/>
                        </a:rPr>
                        <a:t> Revenue</a:t>
                      </a:r>
                      <a:r>
                        <a:rPr lang="en-US" sz="1200" b="0" i="0" u="none" strike="noStrike" dirty="0" smtClean="0">
                          <a:solidFill>
                            <a:srgbClr val="000000"/>
                          </a:solidFill>
                          <a:effectLst/>
                          <a:latin typeface="Arial"/>
                          <a:cs typeface="Arial"/>
                        </a:rPr>
                        <a:t> per month</a:t>
                      </a:r>
                      <a:endParaRPr lang="en-US" sz="1200" b="0" i="0" u="none" strike="noStrike" dirty="0">
                        <a:solidFill>
                          <a:srgbClr val="000000"/>
                        </a:solidFill>
                        <a:effectLst/>
                        <a:latin typeface="Arial"/>
                        <a:cs typeface="Arial"/>
                      </a:endParaRPr>
                    </a:p>
                  </a:txBody>
                  <a:tcPr marL="12700" marR="12700" marT="12700" marB="0" anchor="b">
                    <a:lnL>
                      <a:noFill/>
                    </a:lnL>
                    <a:lnR>
                      <a:noFill/>
                    </a:lnR>
                    <a:lnT>
                      <a:noFill/>
                    </a:lnT>
                    <a:lnB>
                      <a:noFill/>
                    </a:lnB>
                  </a:tcPr>
                </a:tc>
                <a:tc>
                  <a:txBody>
                    <a:bodyPr/>
                    <a:lstStyle/>
                    <a:p>
                      <a:pPr algn="r" fontAlgn="b"/>
                      <a:r>
                        <a:rPr lang="en-US" sz="1200" b="0" i="0" u="sng" strike="noStrike">
                          <a:solidFill>
                            <a:srgbClr val="000000"/>
                          </a:solidFill>
                          <a:effectLst/>
                          <a:latin typeface="Arial"/>
                          <a:cs typeface="Arial"/>
                        </a:rPr>
                        <a:t> $5,200.00 </a:t>
                      </a:r>
                    </a:p>
                  </a:txBody>
                  <a:tcPr marL="12700" marR="12700" marT="12700" marB="0" anchor="b">
                    <a:lnL>
                      <a:noFill/>
                    </a:lnL>
                    <a:lnR>
                      <a:noFill/>
                    </a:lnR>
                    <a:lnT>
                      <a:noFill/>
                    </a:lnT>
                    <a:lnB>
                      <a:noFill/>
                    </a:lnB>
                  </a:tcPr>
                </a:tc>
              </a:tr>
              <a:tr h="213770">
                <a:tc>
                  <a:txBody>
                    <a:bodyPr/>
                    <a:lstStyle/>
                    <a:p>
                      <a:pPr algn="l" fontAlgn="b"/>
                      <a:endParaRPr lang="en-US" sz="1200" b="0" i="0" u="none" strike="noStrike" dirty="0">
                        <a:solidFill>
                          <a:srgbClr val="000000"/>
                        </a:solidFill>
                        <a:effectLst/>
                        <a:latin typeface="Arial"/>
                        <a:cs typeface="Arial"/>
                      </a:endParaRPr>
                    </a:p>
                  </a:txBody>
                  <a:tcPr marL="12700" marR="12700" marT="12700" marB="0" anchor="b">
                    <a:lnL>
                      <a:noFill/>
                    </a:lnL>
                    <a:lnR>
                      <a:noFill/>
                    </a:lnR>
                    <a:lnT>
                      <a:noFill/>
                    </a:lnT>
                    <a:lnB>
                      <a:noFill/>
                    </a:lnB>
                  </a:tcPr>
                </a:tc>
                <a:tc>
                  <a:txBody>
                    <a:bodyPr/>
                    <a:lstStyle/>
                    <a:p>
                      <a:pPr algn="l" fontAlgn="b"/>
                      <a:endParaRPr lang="en-US" sz="1200" b="0" i="0" u="none" strike="noStrike">
                        <a:solidFill>
                          <a:srgbClr val="000000"/>
                        </a:solidFill>
                        <a:effectLst/>
                        <a:latin typeface="Arial"/>
                        <a:cs typeface="Arial"/>
                      </a:endParaRP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Initial Fixed Cost</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 $5,000.00 </a:t>
                      </a: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WACC</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Arial"/>
                          <a:cs typeface="Arial"/>
                        </a:rPr>
                        <a:t>10%</a:t>
                      </a:r>
                    </a:p>
                  </a:txBody>
                  <a:tcPr marL="12700" marR="12700" marT="12700" marB="0" anchor="b">
                    <a:lnL>
                      <a:noFill/>
                    </a:lnL>
                    <a:lnR>
                      <a:noFill/>
                    </a:lnR>
                    <a:lnT>
                      <a:noFill/>
                    </a:lnT>
                    <a:lnB>
                      <a:noFill/>
                    </a:lnB>
                  </a:tcPr>
                </a:tc>
              </a:tr>
              <a:tr h="213770">
                <a:tc>
                  <a:txBody>
                    <a:bodyPr/>
                    <a:lstStyle/>
                    <a:p>
                      <a:pPr algn="l" fontAlgn="b"/>
                      <a:r>
                        <a:rPr lang="en-US" sz="1200" b="0" i="0" u="none" strike="noStrike">
                          <a:solidFill>
                            <a:srgbClr val="000000"/>
                          </a:solidFill>
                          <a:effectLst/>
                          <a:latin typeface="Arial"/>
                          <a:cs typeface="Arial"/>
                        </a:rPr>
                        <a:t>NPV</a:t>
                      </a:r>
                    </a:p>
                  </a:txBody>
                  <a:tcPr marL="12700" marR="12700" marT="12700" marB="0" anchor="b">
                    <a:lnL>
                      <a:noFill/>
                    </a:lnL>
                    <a:lnR>
                      <a:noFill/>
                    </a:lnR>
                    <a:lnT>
                      <a:noFill/>
                    </a:lnT>
                    <a:lnB>
                      <a:noFill/>
                    </a:lnB>
                  </a:tcPr>
                </a:tc>
                <a:tc>
                  <a:txBody>
                    <a:bodyPr/>
                    <a:lstStyle/>
                    <a:p>
                      <a:pPr algn="r" fontAlgn="b"/>
                      <a:r>
                        <a:rPr lang="en-US" sz="1200" b="1" i="0" u="sng" strike="noStrike" dirty="0">
                          <a:solidFill>
                            <a:srgbClr val="000000"/>
                          </a:solidFill>
                          <a:effectLst/>
                          <a:latin typeface="Arial"/>
                          <a:cs typeface="Arial"/>
                        </a:rPr>
                        <a:t>$54,147.44 </a:t>
                      </a:r>
                    </a:p>
                  </a:txBody>
                  <a:tcPr marL="12700" marR="12700" marT="12700" marB="0" anchor="b">
                    <a:lnL>
                      <a:noFill/>
                    </a:lnL>
                    <a:lnR>
                      <a:noFill/>
                    </a:lnR>
                    <a:lnT>
                      <a:noFill/>
                    </a:lnT>
                    <a:lnB>
                      <a:noFill/>
                    </a:lnB>
                  </a:tcPr>
                </a:tc>
              </a:tr>
            </a:tbl>
          </a:graphicData>
        </a:graphic>
      </p:graphicFrame>
      <p:sp>
        <p:nvSpPr>
          <p:cNvPr id="6" name="Rectangle 5"/>
          <p:cNvSpPr/>
          <p:nvPr/>
        </p:nvSpPr>
        <p:spPr>
          <a:xfrm>
            <a:off x="304800" y="1447800"/>
            <a:ext cx="8686800" cy="457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19800" y="6031468"/>
            <a:ext cx="2694258" cy="369332"/>
          </a:xfrm>
          <a:prstGeom prst="rect">
            <a:avLst/>
          </a:prstGeom>
          <a:noFill/>
        </p:spPr>
        <p:txBody>
          <a:bodyPr wrap="none" rtlCol="0">
            <a:spAutoFit/>
          </a:bodyPr>
          <a:lstStyle/>
          <a:p>
            <a:r>
              <a:rPr lang="en-US" i="1" u="sng" dirty="0" smtClean="0">
                <a:latin typeface="Arial"/>
                <a:cs typeface="Arial"/>
                <a:hlinkClick r:id="rId4" action="ppaction://hlinksldjump"/>
              </a:rPr>
              <a:t>*Back to Slide Appendix</a:t>
            </a:r>
            <a:endParaRPr lang="en-US" i="1" u="sng" dirty="0">
              <a:latin typeface="Arial"/>
              <a:cs typeface="Arial"/>
            </a:endParaRPr>
          </a:p>
        </p:txBody>
      </p:sp>
    </p:spTree>
    <p:extLst>
      <p:ext uri="{BB962C8B-B14F-4D97-AF65-F5344CB8AC3E}">
        <p14:creationId xmlns:p14="http://schemas.microsoft.com/office/powerpoint/2010/main" val="1771858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2"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BGC’s Business Model</a:t>
            </a:r>
          </a:p>
        </p:txBody>
      </p:sp>
      <p:sp>
        <p:nvSpPr>
          <p:cNvPr id="9" name="TextBox 8"/>
          <p:cNvSpPr txBox="1"/>
          <p:nvPr/>
        </p:nvSpPr>
        <p:spPr>
          <a:xfrm>
            <a:off x="85626" y="838200"/>
            <a:ext cx="5422894" cy="400110"/>
          </a:xfrm>
          <a:prstGeom prst="rect">
            <a:avLst/>
          </a:prstGeom>
          <a:noFill/>
        </p:spPr>
        <p:txBody>
          <a:bodyPr wrap="square" rtlCol="0">
            <a:spAutoFit/>
          </a:bodyPr>
          <a:lstStyle/>
          <a:p>
            <a:r>
              <a:rPr lang="en-US" sz="2000" spc="100" dirty="0" smtClean="0">
                <a:solidFill>
                  <a:schemeClr val="bg1"/>
                </a:solidFill>
                <a:latin typeface="Arial"/>
                <a:cs typeface="Arial"/>
              </a:rPr>
              <a:t>How does BCG gets its revenue? </a:t>
            </a:r>
            <a:endParaRPr lang="en-US" sz="2000" spc="100" dirty="0">
              <a:solidFill>
                <a:schemeClr val="bg1"/>
              </a:solidFill>
              <a:latin typeface="Arial"/>
              <a:cs typeface="Arial"/>
            </a:endParaRPr>
          </a:p>
        </p:txBody>
      </p:sp>
      <p:sp>
        <p:nvSpPr>
          <p:cNvPr id="2" name="Round Same Side Corner Rectangle 1"/>
          <p:cNvSpPr/>
          <p:nvPr/>
        </p:nvSpPr>
        <p:spPr>
          <a:xfrm>
            <a:off x="556561" y="2525006"/>
            <a:ext cx="2140615" cy="2412043"/>
          </a:xfrm>
          <a:prstGeom prst="round2SameRect">
            <a:avLst/>
          </a:prstGeom>
          <a:noFill/>
          <a:ln w="57150" cmpd="sng">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Isosceles Triangle 2"/>
          <p:cNvSpPr/>
          <p:nvPr/>
        </p:nvSpPr>
        <p:spPr>
          <a:xfrm rot="10800000">
            <a:off x="556558" y="5151079"/>
            <a:ext cx="8013399" cy="556493"/>
          </a:xfrm>
          <a:prstGeom prst="triangle">
            <a:avLst>
              <a:gd name="adj" fmla="val 50116"/>
            </a:avLst>
          </a:prstGeom>
          <a:solidFill>
            <a:schemeClr val="tx1">
              <a:lumMod val="65000"/>
              <a:lumOff val="35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
          <p:cNvSpPr txBox="1"/>
          <p:nvPr/>
        </p:nvSpPr>
        <p:spPr>
          <a:xfrm>
            <a:off x="214065" y="1801148"/>
            <a:ext cx="2634108" cy="661720"/>
          </a:xfrm>
          <a:prstGeom prst="rect">
            <a:avLst/>
          </a:prstGeom>
          <a:noFill/>
          <a:ln>
            <a:solidFill>
              <a:schemeClr val="bg1"/>
            </a:solidFill>
          </a:ln>
        </p:spPr>
        <p:txBody>
          <a:bodyPr wrap="square" lIns="0" tIns="0" rIns="0" rtlCol="0">
            <a:spAutoFit/>
          </a:bodyPr>
          <a:lstStyle/>
          <a:p>
            <a:pPr algn="ctr">
              <a:tabLst/>
            </a:pPr>
            <a:r>
              <a:rPr lang="en-US" altLang="zh-CN" sz="2000" b="1" dirty="0" smtClean="0">
                <a:solidFill>
                  <a:srgbClr val="025668"/>
                </a:solidFill>
                <a:latin typeface="Arial"/>
                <a:ea typeface="Verdana" pitchFamily="34" charset="0"/>
                <a:cs typeface="Arial"/>
              </a:rPr>
              <a:t>Variable Rate</a:t>
            </a:r>
          </a:p>
          <a:p>
            <a:pPr algn="ctr">
              <a:tabLst/>
            </a:pPr>
            <a:r>
              <a:rPr lang="en-US" altLang="zh-CN" sz="2000" b="1" dirty="0" smtClean="0">
                <a:solidFill>
                  <a:srgbClr val="025668"/>
                </a:solidFill>
                <a:latin typeface="Arial"/>
                <a:ea typeface="Verdana" pitchFamily="34" charset="0"/>
                <a:cs typeface="Arial"/>
              </a:rPr>
              <a:t>Commission Fees </a:t>
            </a:r>
          </a:p>
        </p:txBody>
      </p:sp>
      <p:sp>
        <p:nvSpPr>
          <p:cNvPr id="14" name="TextBox 1"/>
          <p:cNvSpPr txBox="1"/>
          <p:nvPr/>
        </p:nvSpPr>
        <p:spPr>
          <a:xfrm>
            <a:off x="3269423" y="1823663"/>
            <a:ext cx="2634108" cy="661720"/>
          </a:xfrm>
          <a:prstGeom prst="rect">
            <a:avLst/>
          </a:prstGeom>
          <a:noFill/>
          <a:ln>
            <a:solidFill>
              <a:schemeClr val="bg1"/>
            </a:solidFill>
          </a:ln>
        </p:spPr>
        <p:txBody>
          <a:bodyPr wrap="square" lIns="0" tIns="0" rIns="0" rtlCol="0">
            <a:spAutoFit/>
          </a:bodyPr>
          <a:lstStyle/>
          <a:p>
            <a:pPr algn="ctr">
              <a:tabLst/>
            </a:pPr>
            <a:r>
              <a:rPr lang="en-US" altLang="zh-CN" sz="2000" b="1" dirty="0" smtClean="0">
                <a:solidFill>
                  <a:srgbClr val="025668"/>
                </a:solidFill>
                <a:latin typeface="Arial"/>
                <a:ea typeface="Verdana" pitchFamily="34" charset="0"/>
                <a:cs typeface="Arial"/>
              </a:rPr>
              <a:t>Fixed Rate</a:t>
            </a:r>
          </a:p>
          <a:p>
            <a:pPr algn="ctr">
              <a:tabLst/>
            </a:pPr>
            <a:r>
              <a:rPr lang="en-US" altLang="zh-CN" sz="2000" b="1" dirty="0" smtClean="0">
                <a:solidFill>
                  <a:srgbClr val="025668"/>
                </a:solidFill>
                <a:latin typeface="Arial"/>
                <a:ea typeface="Verdana" pitchFamily="34" charset="0"/>
                <a:cs typeface="Arial"/>
              </a:rPr>
              <a:t>Commission Fees </a:t>
            </a:r>
          </a:p>
        </p:txBody>
      </p:sp>
      <p:sp>
        <p:nvSpPr>
          <p:cNvPr id="15" name="TextBox 1"/>
          <p:cNvSpPr txBox="1"/>
          <p:nvPr/>
        </p:nvSpPr>
        <p:spPr>
          <a:xfrm>
            <a:off x="6203219" y="1823294"/>
            <a:ext cx="2634108" cy="661720"/>
          </a:xfrm>
          <a:prstGeom prst="rect">
            <a:avLst/>
          </a:prstGeom>
          <a:noFill/>
          <a:ln>
            <a:solidFill>
              <a:schemeClr val="bg1"/>
            </a:solidFill>
          </a:ln>
        </p:spPr>
        <p:txBody>
          <a:bodyPr wrap="square" lIns="0" tIns="0" rIns="0" rtlCol="0">
            <a:spAutoFit/>
          </a:bodyPr>
          <a:lstStyle/>
          <a:p>
            <a:pPr algn="ctr">
              <a:tabLst/>
            </a:pPr>
            <a:r>
              <a:rPr lang="en-US" altLang="zh-CN" sz="2000" b="1" dirty="0" smtClean="0">
                <a:solidFill>
                  <a:srgbClr val="025668"/>
                </a:solidFill>
                <a:latin typeface="Arial"/>
                <a:ea typeface="Verdana" pitchFamily="34" charset="0"/>
                <a:cs typeface="Arial"/>
              </a:rPr>
              <a:t>Other</a:t>
            </a:r>
          </a:p>
          <a:p>
            <a:pPr algn="ctr">
              <a:tabLst/>
            </a:pPr>
            <a:r>
              <a:rPr lang="en-US" altLang="zh-CN" sz="2000" b="1" dirty="0" smtClean="0">
                <a:solidFill>
                  <a:srgbClr val="025668"/>
                </a:solidFill>
                <a:latin typeface="Arial"/>
                <a:ea typeface="Verdana" pitchFamily="34" charset="0"/>
                <a:cs typeface="Arial"/>
              </a:rPr>
              <a:t> Service Fees </a:t>
            </a:r>
          </a:p>
        </p:txBody>
      </p:sp>
      <p:sp>
        <p:nvSpPr>
          <p:cNvPr id="6" name="TextBox 5"/>
          <p:cNvSpPr txBox="1"/>
          <p:nvPr/>
        </p:nvSpPr>
        <p:spPr>
          <a:xfrm>
            <a:off x="627918" y="2753901"/>
            <a:ext cx="1869470" cy="1561453"/>
          </a:xfrm>
          <a:prstGeom prst="rect">
            <a:avLst/>
          </a:prstGeom>
          <a:noFill/>
        </p:spPr>
        <p:txBody>
          <a:bodyPr wrap="square" rtlCol="0">
            <a:spAutoFit/>
          </a:bodyPr>
          <a:lstStyle/>
          <a:p>
            <a:pPr marL="285750" indent="-285750">
              <a:lnSpc>
                <a:spcPct val="120000"/>
              </a:lnSpc>
              <a:buFont typeface="Arial"/>
              <a:buChar char="•"/>
            </a:pPr>
            <a:r>
              <a:rPr lang="en-US" sz="1600" b="1" dirty="0" smtClean="0">
                <a:latin typeface="Arial"/>
                <a:cs typeface="Arial"/>
              </a:rPr>
              <a:t>From their Candidates</a:t>
            </a:r>
          </a:p>
          <a:p>
            <a:pPr marL="285750" indent="-285750">
              <a:lnSpc>
                <a:spcPct val="120000"/>
              </a:lnSpc>
              <a:buFont typeface="Arial"/>
              <a:buChar char="•"/>
            </a:pPr>
            <a:r>
              <a:rPr lang="en-US" sz="1600" b="1" dirty="0" smtClean="0">
                <a:latin typeface="Arial"/>
                <a:cs typeface="Arial"/>
              </a:rPr>
              <a:t>Contract/Temp Jobs</a:t>
            </a:r>
          </a:p>
          <a:p>
            <a:pPr marL="285750" indent="-285750">
              <a:lnSpc>
                <a:spcPct val="120000"/>
              </a:lnSpc>
              <a:buFont typeface="Arial"/>
              <a:buChar char="•"/>
            </a:pPr>
            <a:r>
              <a:rPr lang="en-US" sz="1600" b="1" dirty="0">
                <a:latin typeface="Arial"/>
                <a:cs typeface="Arial"/>
              </a:rPr>
              <a:t>H</a:t>
            </a:r>
            <a:r>
              <a:rPr lang="en-US" sz="1600" b="1" dirty="0" smtClean="0">
                <a:latin typeface="Arial"/>
                <a:cs typeface="Arial"/>
              </a:rPr>
              <a:t>ourly rate</a:t>
            </a:r>
            <a:endParaRPr lang="en-US" b="1" dirty="0">
              <a:latin typeface="Arial"/>
              <a:cs typeface="Arial"/>
            </a:endParaRPr>
          </a:p>
        </p:txBody>
      </p:sp>
      <p:sp>
        <p:nvSpPr>
          <p:cNvPr id="16" name="TextBox 15"/>
          <p:cNvSpPr txBox="1"/>
          <p:nvPr/>
        </p:nvSpPr>
        <p:spPr>
          <a:xfrm>
            <a:off x="3738947" y="2739631"/>
            <a:ext cx="1869470" cy="1856919"/>
          </a:xfrm>
          <a:prstGeom prst="rect">
            <a:avLst/>
          </a:prstGeom>
          <a:noFill/>
        </p:spPr>
        <p:txBody>
          <a:bodyPr wrap="square" rtlCol="0">
            <a:spAutoFit/>
          </a:bodyPr>
          <a:lstStyle/>
          <a:p>
            <a:pPr marL="285750" indent="-285750">
              <a:lnSpc>
                <a:spcPct val="120000"/>
              </a:lnSpc>
              <a:buFont typeface="Arial"/>
              <a:buChar char="•"/>
            </a:pPr>
            <a:r>
              <a:rPr lang="en-US" sz="1600" b="1" dirty="0" smtClean="0">
                <a:latin typeface="Arial"/>
                <a:cs typeface="Arial"/>
              </a:rPr>
              <a:t>From their Clients</a:t>
            </a:r>
          </a:p>
          <a:p>
            <a:pPr marL="285750" indent="-285750">
              <a:lnSpc>
                <a:spcPct val="120000"/>
              </a:lnSpc>
              <a:buFont typeface="Arial"/>
              <a:buChar char="•"/>
            </a:pPr>
            <a:r>
              <a:rPr lang="en-US" sz="1600" b="1" dirty="0" smtClean="0">
                <a:latin typeface="Arial"/>
                <a:cs typeface="Arial"/>
              </a:rPr>
              <a:t>Permanent/Full-Time Jobs</a:t>
            </a:r>
          </a:p>
          <a:p>
            <a:pPr marL="285750" indent="-285750">
              <a:lnSpc>
                <a:spcPct val="120000"/>
              </a:lnSpc>
              <a:buFont typeface="Arial"/>
              <a:buChar char="•"/>
            </a:pPr>
            <a:r>
              <a:rPr lang="en-US" sz="1600" b="1" dirty="0" smtClean="0">
                <a:latin typeface="Arial"/>
                <a:cs typeface="Arial"/>
              </a:rPr>
              <a:t>Flat Fee</a:t>
            </a:r>
            <a:endParaRPr lang="en-US" b="1" dirty="0">
              <a:latin typeface="Arial"/>
              <a:cs typeface="Arial"/>
            </a:endParaRPr>
          </a:p>
        </p:txBody>
      </p:sp>
      <p:sp>
        <p:nvSpPr>
          <p:cNvPr id="17" name="TextBox 16"/>
          <p:cNvSpPr txBox="1"/>
          <p:nvPr/>
        </p:nvSpPr>
        <p:spPr>
          <a:xfrm>
            <a:off x="6617066" y="2739632"/>
            <a:ext cx="1869470" cy="2152384"/>
          </a:xfrm>
          <a:prstGeom prst="rect">
            <a:avLst/>
          </a:prstGeom>
          <a:noFill/>
        </p:spPr>
        <p:txBody>
          <a:bodyPr wrap="square" rtlCol="0">
            <a:spAutoFit/>
          </a:bodyPr>
          <a:lstStyle/>
          <a:p>
            <a:pPr marL="285750" indent="-285750">
              <a:lnSpc>
                <a:spcPct val="120000"/>
              </a:lnSpc>
              <a:buFont typeface="Arial"/>
              <a:buChar char="•"/>
            </a:pPr>
            <a:r>
              <a:rPr lang="en-US" sz="1600" b="1" dirty="0" smtClean="0">
                <a:latin typeface="Arial"/>
                <a:cs typeface="Arial"/>
              </a:rPr>
              <a:t>From their Clients</a:t>
            </a:r>
          </a:p>
          <a:p>
            <a:pPr marL="285750" indent="-285750">
              <a:lnSpc>
                <a:spcPct val="120000"/>
              </a:lnSpc>
              <a:buFont typeface="Arial"/>
              <a:buChar char="•"/>
            </a:pPr>
            <a:r>
              <a:rPr lang="en-US" sz="1600" b="1" dirty="0" smtClean="0">
                <a:latin typeface="Arial"/>
                <a:cs typeface="Arial"/>
              </a:rPr>
              <a:t>HR &amp; Payroll Outsourcing Services</a:t>
            </a:r>
          </a:p>
          <a:p>
            <a:pPr marL="285750" indent="-285750">
              <a:lnSpc>
                <a:spcPct val="120000"/>
              </a:lnSpc>
              <a:buFont typeface="Arial"/>
              <a:buChar char="•"/>
            </a:pPr>
            <a:r>
              <a:rPr lang="en-US" sz="1600" b="1" dirty="0" smtClean="0">
                <a:latin typeface="Arial"/>
                <a:cs typeface="Arial"/>
              </a:rPr>
              <a:t>Outplacement Services</a:t>
            </a:r>
          </a:p>
        </p:txBody>
      </p:sp>
      <p:sp>
        <p:nvSpPr>
          <p:cNvPr id="18" name="Round Same Side Corner Rectangle 17"/>
          <p:cNvSpPr/>
          <p:nvPr/>
        </p:nvSpPr>
        <p:spPr>
          <a:xfrm>
            <a:off x="3504632" y="2525006"/>
            <a:ext cx="2140615" cy="2412043"/>
          </a:xfrm>
          <a:prstGeom prst="round2SameRect">
            <a:avLst/>
          </a:prstGeom>
          <a:noFill/>
          <a:ln w="57150" cmpd="sng">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 Same Side Corner Rectangle 18"/>
          <p:cNvSpPr/>
          <p:nvPr/>
        </p:nvSpPr>
        <p:spPr>
          <a:xfrm>
            <a:off x="6429345" y="2525006"/>
            <a:ext cx="2140615" cy="2412043"/>
          </a:xfrm>
          <a:prstGeom prst="round2SameRect">
            <a:avLst/>
          </a:prstGeom>
          <a:noFill/>
          <a:ln w="57150" cmpd="sng">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000806" y="5773023"/>
            <a:ext cx="5144332" cy="553998"/>
          </a:xfrm>
          <a:prstGeom prst="rect">
            <a:avLst/>
          </a:prstGeom>
          <a:noFill/>
        </p:spPr>
        <p:txBody>
          <a:bodyPr wrap="none" rtlCol="0">
            <a:spAutoFit/>
          </a:bodyPr>
          <a:lstStyle/>
          <a:p>
            <a:r>
              <a:rPr lang="en-US" sz="3000" b="1" u="sng" dirty="0" smtClean="0">
                <a:latin typeface="Arial"/>
                <a:cs typeface="Arial"/>
              </a:rPr>
              <a:t>Revenue Generation Model</a:t>
            </a:r>
            <a:endParaRPr lang="en-US" sz="3000" b="1" u="sng" dirty="0">
              <a:latin typeface="Arial"/>
              <a:cs typeface="Arial"/>
            </a:endParaRPr>
          </a:p>
        </p:txBody>
      </p:sp>
      <p:sp>
        <p:nvSpPr>
          <p:cNvPr id="22" name="TextBox 21"/>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3" name="TextBox 22"/>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24" name="Rectangle 23"/>
          <p:cNvSpPr/>
          <p:nvPr/>
        </p:nvSpPr>
        <p:spPr>
          <a:xfrm>
            <a:off x="-12700" y="6400800"/>
            <a:ext cx="1460500" cy="457200"/>
          </a:xfrm>
          <a:prstGeom prst="rect">
            <a:avLst/>
          </a:prstGeom>
          <a:solidFill>
            <a:schemeClr val="bg1"/>
          </a:solidFill>
          <a:ln w="38100" cmpd="sng">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smtClean="0">
                <a:solidFill>
                  <a:schemeClr val="tx1"/>
                </a:solidFill>
                <a:latin typeface="Arial"/>
                <a:cs typeface="Arial"/>
              </a:rPr>
              <a:t>BGC Group</a:t>
            </a:r>
            <a:endParaRPr lang="en-SG" b="1" dirty="0">
              <a:solidFill>
                <a:schemeClr val="tx1"/>
              </a:solidFill>
              <a:latin typeface="Arial"/>
              <a:cs typeface="Arial"/>
            </a:endParaRPr>
          </a:p>
        </p:txBody>
      </p:sp>
      <p:sp>
        <p:nvSpPr>
          <p:cNvPr id="25" name="TextBox 24"/>
          <p:cNvSpPr txBox="1"/>
          <p:nvPr/>
        </p:nvSpPr>
        <p:spPr>
          <a:xfrm>
            <a:off x="3067472" y="6456368"/>
            <a:ext cx="2799928" cy="369332"/>
          </a:xfrm>
          <a:prstGeom prst="rect">
            <a:avLst/>
          </a:prstGeom>
          <a:noFill/>
        </p:spPr>
        <p:txBody>
          <a:bodyPr wrap="square" rtlCol="0">
            <a:spAutoFit/>
          </a:bodyPr>
          <a:lstStyle/>
          <a:p>
            <a:pPr algn="ctr"/>
            <a:r>
              <a:rPr lang="en-SG" dirty="0" smtClean="0">
                <a:solidFill>
                  <a:schemeClr val="bg1"/>
                </a:solidFill>
                <a:latin typeface="Arial"/>
                <a:cs typeface="Arial"/>
              </a:rPr>
              <a:t>HR Analysis</a:t>
            </a:r>
            <a:endParaRPr lang="en-SG" dirty="0">
              <a:solidFill>
                <a:schemeClr val="bg1"/>
              </a:solidFill>
              <a:latin typeface="Arial"/>
              <a:cs typeface="Arial"/>
            </a:endParaRPr>
          </a:p>
        </p:txBody>
      </p:sp>
      <p:sp>
        <p:nvSpPr>
          <p:cNvPr id="26" name="TextBox 25"/>
          <p:cNvSpPr txBox="1"/>
          <p:nvPr/>
        </p:nvSpPr>
        <p:spPr>
          <a:xfrm>
            <a:off x="16002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28261588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5" name="Rectangle 4"/>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7" name="Picture 6"/>
          <p:cNvPicPr>
            <a:picLocks noChangeAspect="1"/>
          </p:cNvPicPr>
          <p:nvPr/>
        </p:nvPicPr>
        <p:blipFill>
          <a:blip r:embed="rId3"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8" name="Title 1"/>
          <p:cNvSpPr>
            <a:spLocks noGrp="1"/>
          </p:cNvSpPr>
          <p:nvPr>
            <p:ph type="title"/>
          </p:nvPr>
        </p:nvSpPr>
        <p:spPr>
          <a:xfrm>
            <a:off x="76200" y="0"/>
            <a:ext cx="6934200" cy="838200"/>
          </a:xfrm>
        </p:spPr>
        <p:txBody>
          <a:bodyPr>
            <a:noAutofit/>
          </a:bodyPr>
          <a:lstStyle/>
          <a:p>
            <a:pPr lvl="0" algn="l">
              <a:defRPr/>
            </a:pPr>
            <a:r>
              <a:rPr lang="en-US" sz="4000" b="1" dirty="0" smtClean="0">
                <a:solidFill>
                  <a:srgbClr val="473A09"/>
                </a:solidFill>
                <a:latin typeface="Arial"/>
                <a:cs typeface="Arial"/>
              </a:rPr>
              <a:t>BGC’s Business Strategy</a:t>
            </a:r>
          </a:p>
        </p:txBody>
      </p:sp>
      <p:sp>
        <p:nvSpPr>
          <p:cNvPr id="9" name="TextBox 8"/>
          <p:cNvSpPr txBox="1"/>
          <p:nvPr/>
        </p:nvSpPr>
        <p:spPr>
          <a:xfrm>
            <a:off x="76200" y="838200"/>
            <a:ext cx="6172200" cy="400110"/>
          </a:xfrm>
          <a:prstGeom prst="rect">
            <a:avLst/>
          </a:prstGeom>
          <a:noFill/>
        </p:spPr>
        <p:txBody>
          <a:bodyPr wrap="square" rtlCol="0">
            <a:spAutoFit/>
          </a:bodyPr>
          <a:lstStyle/>
          <a:p>
            <a:r>
              <a:rPr lang="en-US" sz="2000" spc="100" dirty="0" smtClean="0">
                <a:solidFill>
                  <a:schemeClr val="bg1"/>
                </a:solidFill>
                <a:latin typeface="Arial"/>
                <a:cs typeface="Arial"/>
              </a:rPr>
              <a:t>How does BGC compete? </a:t>
            </a:r>
            <a:endParaRPr lang="en-US" sz="2000" spc="100" dirty="0">
              <a:solidFill>
                <a:schemeClr val="bg1"/>
              </a:solidFill>
              <a:latin typeface="Arial"/>
              <a:cs typeface="Arial"/>
            </a:endParaRPr>
          </a:p>
        </p:txBody>
      </p:sp>
      <p:sp>
        <p:nvSpPr>
          <p:cNvPr id="11" name="TextBox 10"/>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12" name="TextBox 11"/>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13" name="Rectangle 12"/>
          <p:cNvSpPr/>
          <p:nvPr/>
        </p:nvSpPr>
        <p:spPr>
          <a:xfrm>
            <a:off x="-12700" y="6400800"/>
            <a:ext cx="1460500" cy="457200"/>
          </a:xfrm>
          <a:prstGeom prst="rect">
            <a:avLst/>
          </a:prstGeom>
          <a:solidFill>
            <a:schemeClr val="bg1"/>
          </a:solidFill>
          <a:ln w="38100" cmpd="sng">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smtClean="0">
                <a:solidFill>
                  <a:schemeClr val="tx1"/>
                </a:solidFill>
                <a:latin typeface="Arial"/>
                <a:cs typeface="Arial"/>
              </a:rPr>
              <a:t>BGC Group</a:t>
            </a:r>
            <a:endParaRPr lang="en-SG" b="1" dirty="0">
              <a:solidFill>
                <a:schemeClr val="tx1"/>
              </a:solidFill>
              <a:latin typeface="Arial"/>
              <a:cs typeface="Arial"/>
            </a:endParaRPr>
          </a:p>
        </p:txBody>
      </p:sp>
      <p:sp>
        <p:nvSpPr>
          <p:cNvPr id="14" name="TextBox 13"/>
          <p:cNvSpPr txBox="1"/>
          <p:nvPr/>
        </p:nvSpPr>
        <p:spPr>
          <a:xfrm>
            <a:off x="3067472" y="6456368"/>
            <a:ext cx="2799928" cy="369332"/>
          </a:xfrm>
          <a:prstGeom prst="rect">
            <a:avLst/>
          </a:prstGeom>
          <a:noFill/>
        </p:spPr>
        <p:txBody>
          <a:bodyPr wrap="square" rtlCol="0">
            <a:spAutoFit/>
          </a:bodyPr>
          <a:lstStyle/>
          <a:p>
            <a:pPr algn="ctr"/>
            <a:r>
              <a:rPr lang="en-SG" dirty="0" smtClean="0">
                <a:solidFill>
                  <a:schemeClr val="bg1"/>
                </a:solidFill>
                <a:latin typeface="Arial"/>
                <a:cs typeface="Arial"/>
              </a:rPr>
              <a:t>HR Analysis</a:t>
            </a:r>
            <a:endParaRPr lang="en-SG" dirty="0">
              <a:solidFill>
                <a:schemeClr val="bg1"/>
              </a:solidFill>
              <a:latin typeface="Arial"/>
              <a:cs typeface="Arial"/>
            </a:endParaRPr>
          </a:p>
        </p:txBody>
      </p:sp>
      <p:graphicFrame>
        <p:nvGraphicFramePr>
          <p:cNvPr id="2" name="Diagram 1"/>
          <p:cNvGraphicFramePr/>
          <p:nvPr>
            <p:extLst>
              <p:ext uri="{D42A27DB-BD31-4B8C-83A1-F6EECF244321}">
                <p14:modId xmlns:p14="http://schemas.microsoft.com/office/powerpoint/2010/main" val="3923506058"/>
              </p:ext>
            </p:extLst>
          </p:nvPr>
        </p:nvGraphicFramePr>
        <p:xfrm>
          <a:off x="1181100" y="1524000"/>
          <a:ext cx="6819900" cy="4559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p:cNvSpPr txBox="1"/>
          <p:nvPr/>
        </p:nvSpPr>
        <p:spPr>
          <a:xfrm>
            <a:off x="16002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41978913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3313837"/>
            <a:ext cx="762000" cy="1635156"/>
          </a:xfrm>
          <a:prstGeom prst="rect">
            <a:avLst/>
          </a:prstGeom>
          <a:solidFill>
            <a:srgbClr val="089FC1"/>
          </a:solidFill>
          <a:ln w="381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2286000" y="2323237"/>
            <a:ext cx="762000" cy="2625756"/>
          </a:xfrm>
          <a:prstGeom prst="rect">
            <a:avLst/>
          </a:prstGeom>
          <a:solidFill>
            <a:schemeClr val="tx1">
              <a:lumMod val="50000"/>
              <a:lumOff val="50000"/>
            </a:schemeClr>
          </a:solidFill>
          <a:ln w="381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p:cNvCxnSpPr>
            <a:stCxn id="17" idx="1"/>
            <a:endCxn id="16" idx="0"/>
          </p:cNvCxnSpPr>
          <p:nvPr/>
        </p:nvCxnSpPr>
        <p:spPr>
          <a:xfrm flipH="1">
            <a:off x="1066800" y="2126903"/>
            <a:ext cx="1219200" cy="805934"/>
          </a:xfrm>
          <a:prstGeom prst="straightConnector1">
            <a:avLst/>
          </a:prstGeom>
          <a:ln w="381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7" name="Freeform 3"/>
          <p:cNvSpPr/>
          <p:nvPr/>
        </p:nvSpPr>
        <p:spPr>
          <a:xfrm>
            <a:off x="246759" y="4953000"/>
            <a:ext cx="3258441" cy="45719"/>
          </a:xfrm>
          <a:custGeom>
            <a:avLst/>
            <a:gdLst>
              <a:gd name="connsiteX0" fmla="*/ 6350 w 2839720"/>
              <a:gd name="connsiteY0" fmla="*/ 6350 h 18796"/>
              <a:gd name="connsiteX1" fmla="*/ 2833369 w 2839720"/>
              <a:gd name="connsiteY1" fmla="*/ 6350 h 18796"/>
            </a:gdLst>
            <a:ahLst/>
            <a:cxnLst>
              <a:cxn ang="0">
                <a:pos x="connsiteX0" y="connsiteY0"/>
              </a:cxn>
              <a:cxn ang="1">
                <a:pos x="connsiteX1" y="connsiteY1"/>
              </a:cxn>
            </a:cxnLst>
            <a:rect l="l" t="t" r="r" b="b"/>
            <a:pathLst>
              <a:path w="2839720" h="18796">
                <a:moveTo>
                  <a:pt x="6350" y="6350"/>
                </a:moveTo>
                <a:lnTo>
                  <a:pt x="2833369" y="6350"/>
                </a:lnTo>
              </a:path>
            </a:pathLst>
          </a:custGeom>
          <a:ln w="12700">
            <a:solidFill>
              <a:srgbClr val="89898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Oval 29"/>
          <p:cNvSpPr/>
          <p:nvPr/>
        </p:nvSpPr>
        <p:spPr>
          <a:xfrm>
            <a:off x="1295400" y="2323237"/>
            <a:ext cx="533400" cy="533400"/>
          </a:xfrm>
          <a:prstGeom prst="ellipse">
            <a:avLst/>
          </a:prstGeom>
          <a:solidFill>
            <a:srgbClr val="089FC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1"/>
          <p:cNvSpPr txBox="1"/>
          <p:nvPr/>
        </p:nvSpPr>
        <p:spPr>
          <a:xfrm>
            <a:off x="566292" y="4990237"/>
            <a:ext cx="2634108" cy="877163"/>
          </a:xfrm>
          <a:prstGeom prst="rect">
            <a:avLst/>
          </a:prstGeom>
          <a:noFill/>
          <a:ln>
            <a:solidFill>
              <a:schemeClr val="bg1"/>
            </a:solid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50% </a:t>
            </a:r>
            <a:r>
              <a:rPr lang="en-US" altLang="zh-CN" b="1" dirty="0">
                <a:solidFill>
                  <a:srgbClr val="025668"/>
                </a:solidFill>
                <a:latin typeface="Arial"/>
                <a:ea typeface="Verdana" pitchFamily="34" charset="0"/>
                <a:cs typeface="Arial"/>
              </a:rPr>
              <a:t>i</a:t>
            </a:r>
            <a:r>
              <a:rPr lang="en-US" altLang="zh-CN" b="1" dirty="0" smtClean="0">
                <a:solidFill>
                  <a:srgbClr val="025668"/>
                </a:solidFill>
                <a:latin typeface="Arial"/>
                <a:ea typeface="Verdana" pitchFamily="34" charset="0"/>
                <a:cs typeface="Arial"/>
              </a:rPr>
              <a:t>ncrease </a:t>
            </a:r>
          </a:p>
          <a:p>
            <a:pPr algn="ctr">
              <a:tabLst/>
            </a:pPr>
            <a:r>
              <a:rPr lang="en-US" altLang="zh-CN" b="1" dirty="0" smtClean="0">
                <a:solidFill>
                  <a:srgbClr val="025668"/>
                </a:solidFill>
                <a:latin typeface="Arial"/>
                <a:ea typeface="Verdana" pitchFamily="34" charset="0"/>
                <a:cs typeface="Arial"/>
              </a:rPr>
              <a:t>In the group’s overall revenue in 2015</a:t>
            </a:r>
          </a:p>
        </p:txBody>
      </p:sp>
      <p:sp>
        <p:nvSpPr>
          <p:cNvPr id="9" name="Rectangle 8"/>
          <p:cNvSpPr/>
          <p:nvPr/>
        </p:nvSpPr>
        <p:spPr>
          <a:xfrm>
            <a:off x="0" y="6425952"/>
            <a:ext cx="9144000" cy="432048"/>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latin typeface="Verdana" pitchFamily="34" charset="0"/>
              <a:ea typeface="Verdana" pitchFamily="34" charset="0"/>
              <a:cs typeface="Verdana" pitchFamily="34" charset="0"/>
            </a:endParaRPr>
          </a:p>
        </p:txBody>
      </p:sp>
      <p:sp>
        <p:nvSpPr>
          <p:cNvPr id="10" name="Rectangle 9"/>
          <p:cNvSpPr/>
          <p:nvPr/>
        </p:nvSpPr>
        <p:spPr>
          <a:xfrm rot="10800000">
            <a:off x="0" y="838198"/>
            <a:ext cx="9144000" cy="457199"/>
          </a:xfrm>
          <a:prstGeom prst="rect">
            <a:avLst/>
          </a:prstGeom>
          <a:solidFill>
            <a:srgbClr val="089FC1"/>
          </a:solidFill>
          <a:ln>
            <a:solidFill>
              <a:srgbClr val="089FC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ida Console"/>
              <a:cs typeface="Lucida Console"/>
            </a:endParaRPr>
          </a:p>
        </p:txBody>
      </p:sp>
      <p:pic>
        <p:nvPicPr>
          <p:cNvPr id="11" name="Picture 10"/>
          <p:cNvPicPr>
            <a:picLocks noChangeAspect="1"/>
          </p:cNvPicPr>
          <p:nvPr/>
        </p:nvPicPr>
        <p:blipFill>
          <a:blip r:embed="rId2" cstate="print"/>
          <a:stretch>
            <a:fillRect/>
          </a:stretch>
        </p:blipFill>
        <p:spPr>
          <a:xfrm>
            <a:off x="6934200" y="152400"/>
            <a:ext cx="1981200" cy="1254285"/>
          </a:xfrm>
          <a:prstGeom prst="rect">
            <a:avLst/>
          </a:prstGeom>
          <a:effectLst>
            <a:reflection blurRad="6350" stA="52000" endA="300" endPos="35000" dir="5400000" sy="-100000" algn="bl" rotWithShape="0"/>
          </a:effectLst>
        </p:spPr>
      </p:pic>
      <p:sp>
        <p:nvSpPr>
          <p:cNvPr id="12" name="Title 1"/>
          <p:cNvSpPr>
            <a:spLocks noGrp="1"/>
          </p:cNvSpPr>
          <p:nvPr>
            <p:ph type="title"/>
          </p:nvPr>
        </p:nvSpPr>
        <p:spPr>
          <a:xfrm>
            <a:off x="76200" y="0"/>
            <a:ext cx="6172200" cy="838200"/>
          </a:xfrm>
        </p:spPr>
        <p:txBody>
          <a:bodyPr>
            <a:normAutofit/>
          </a:bodyPr>
          <a:lstStyle/>
          <a:p>
            <a:pPr lvl="0" algn="l">
              <a:defRPr/>
            </a:pPr>
            <a:r>
              <a:rPr lang="en-US" sz="4000" b="1" dirty="0" smtClean="0">
                <a:solidFill>
                  <a:srgbClr val="473A09"/>
                </a:solidFill>
                <a:latin typeface="Arial"/>
                <a:cs typeface="Arial"/>
              </a:rPr>
              <a:t>BGC Group</a:t>
            </a:r>
          </a:p>
        </p:txBody>
      </p:sp>
      <p:sp>
        <p:nvSpPr>
          <p:cNvPr id="13" name="TextBox 12"/>
          <p:cNvSpPr txBox="1"/>
          <p:nvPr/>
        </p:nvSpPr>
        <p:spPr>
          <a:xfrm>
            <a:off x="76200" y="838200"/>
            <a:ext cx="4267200" cy="400110"/>
          </a:xfrm>
          <a:prstGeom prst="rect">
            <a:avLst/>
          </a:prstGeom>
          <a:noFill/>
        </p:spPr>
        <p:txBody>
          <a:bodyPr wrap="square" rtlCol="0">
            <a:spAutoFit/>
          </a:bodyPr>
          <a:lstStyle/>
          <a:p>
            <a:r>
              <a:rPr lang="en-US" sz="2000" spc="100" dirty="0" smtClean="0">
                <a:solidFill>
                  <a:schemeClr val="bg1"/>
                </a:solidFill>
                <a:latin typeface="Arial"/>
                <a:cs typeface="Arial"/>
              </a:rPr>
              <a:t>Strategic Vision</a:t>
            </a:r>
            <a:endParaRPr lang="en-US" sz="2000" spc="100" dirty="0">
              <a:solidFill>
                <a:schemeClr val="bg1"/>
              </a:solidFill>
              <a:latin typeface="Arial"/>
              <a:cs typeface="Arial"/>
            </a:endParaRPr>
          </a:p>
        </p:txBody>
      </p:sp>
      <p:sp>
        <p:nvSpPr>
          <p:cNvPr id="16" name="TextBox 15"/>
          <p:cNvSpPr txBox="1"/>
          <p:nvPr/>
        </p:nvSpPr>
        <p:spPr>
          <a:xfrm>
            <a:off x="685800" y="2932837"/>
            <a:ext cx="762000" cy="381000"/>
          </a:xfrm>
          <a:prstGeom prst="rect">
            <a:avLst/>
          </a:prstGeom>
          <a:noFill/>
        </p:spPr>
        <p:txBody>
          <a:bodyPr wrap="square" rtlCol="0">
            <a:spAutoFit/>
          </a:bodyPr>
          <a:lstStyle/>
          <a:p>
            <a:r>
              <a:rPr lang="en-US" b="1" dirty="0" smtClean="0">
                <a:latin typeface="Arial"/>
                <a:cs typeface="Arial"/>
              </a:rPr>
              <a:t>2014</a:t>
            </a:r>
            <a:endParaRPr lang="en-US" b="1" dirty="0">
              <a:latin typeface="Arial"/>
              <a:cs typeface="Arial"/>
            </a:endParaRPr>
          </a:p>
        </p:txBody>
      </p:sp>
      <p:sp>
        <p:nvSpPr>
          <p:cNvPr id="17" name="TextBox 16"/>
          <p:cNvSpPr txBox="1"/>
          <p:nvPr/>
        </p:nvSpPr>
        <p:spPr>
          <a:xfrm>
            <a:off x="2286000" y="1942237"/>
            <a:ext cx="698178" cy="369332"/>
          </a:xfrm>
          <a:prstGeom prst="rect">
            <a:avLst/>
          </a:prstGeom>
          <a:noFill/>
        </p:spPr>
        <p:txBody>
          <a:bodyPr wrap="none" rtlCol="0">
            <a:spAutoFit/>
          </a:bodyPr>
          <a:lstStyle/>
          <a:p>
            <a:r>
              <a:rPr lang="en-US" b="1" dirty="0" smtClean="0">
                <a:latin typeface="Arial"/>
                <a:cs typeface="Arial"/>
              </a:rPr>
              <a:t>2015</a:t>
            </a:r>
            <a:endParaRPr lang="en-US" b="1" dirty="0">
              <a:latin typeface="Arial"/>
              <a:cs typeface="Arial"/>
            </a:endParaRPr>
          </a:p>
        </p:txBody>
      </p:sp>
      <p:sp>
        <p:nvSpPr>
          <p:cNvPr id="29" name="TextBox 28"/>
          <p:cNvSpPr txBox="1"/>
          <p:nvPr/>
        </p:nvSpPr>
        <p:spPr>
          <a:xfrm>
            <a:off x="1295400" y="2399437"/>
            <a:ext cx="609600" cy="338554"/>
          </a:xfrm>
          <a:prstGeom prst="rect">
            <a:avLst/>
          </a:prstGeom>
          <a:noFill/>
        </p:spPr>
        <p:txBody>
          <a:bodyPr wrap="square" rtlCol="0">
            <a:spAutoFit/>
          </a:bodyPr>
          <a:lstStyle/>
          <a:p>
            <a:r>
              <a:rPr lang="en-US" sz="1600" b="1" dirty="0" smtClean="0">
                <a:latin typeface="Arial"/>
                <a:cs typeface="Arial"/>
              </a:rPr>
              <a:t>1.5x</a:t>
            </a:r>
            <a:endParaRPr lang="en-US" sz="1600" b="1" dirty="0">
              <a:latin typeface="Arial"/>
              <a:cs typeface="Arial"/>
            </a:endParaRPr>
          </a:p>
        </p:txBody>
      </p:sp>
      <p:graphicFrame>
        <p:nvGraphicFramePr>
          <p:cNvPr id="31" name="Chart 30"/>
          <p:cNvGraphicFramePr/>
          <p:nvPr>
            <p:extLst>
              <p:ext uri="{D42A27DB-BD31-4B8C-83A1-F6EECF244321}">
                <p14:modId xmlns:p14="http://schemas.microsoft.com/office/powerpoint/2010/main" val="3268630313"/>
              </p:ext>
            </p:extLst>
          </p:nvPr>
        </p:nvGraphicFramePr>
        <p:xfrm>
          <a:off x="4724400" y="2094637"/>
          <a:ext cx="4038600" cy="2971800"/>
        </p:xfrm>
        <a:graphic>
          <a:graphicData uri="http://schemas.openxmlformats.org/drawingml/2006/chart">
            <c:chart xmlns:c="http://schemas.openxmlformats.org/drawingml/2006/chart" xmlns:r="http://schemas.openxmlformats.org/officeDocument/2006/relationships" r:id="rId3"/>
          </a:graphicData>
        </a:graphic>
      </p:graphicFrame>
      <p:sp>
        <p:nvSpPr>
          <p:cNvPr id="36" name="Freeform 3"/>
          <p:cNvSpPr/>
          <p:nvPr/>
        </p:nvSpPr>
        <p:spPr>
          <a:xfrm flipV="1">
            <a:off x="5173192" y="4897369"/>
            <a:ext cx="3190649" cy="92866"/>
          </a:xfrm>
          <a:custGeom>
            <a:avLst/>
            <a:gdLst>
              <a:gd name="connsiteX0" fmla="*/ 6350 w 2839720"/>
              <a:gd name="connsiteY0" fmla="*/ 6350 h 18796"/>
              <a:gd name="connsiteX1" fmla="*/ 2833369 w 2839720"/>
              <a:gd name="connsiteY1" fmla="*/ 6350 h 18796"/>
            </a:gdLst>
            <a:ahLst/>
            <a:cxnLst>
              <a:cxn ang="0">
                <a:pos x="connsiteX0" y="connsiteY0"/>
              </a:cxn>
              <a:cxn ang="1">
                <a:pos x="connsiteX1" y="connsiteY1"/>
              </a:cxn>
            </a:cxnLst>
            <a:rect l="l" t="t" r="r" b="b"/>
            <a:pathLst>
              <a:path w="2839720" h="18796">
                <a:moveTo>
                  <a:pt x="6350" y="6350"/>
                </a:moveTo>
                <a:lnTo>
                  <a:pt x="2833369" y="6350"/>
                </a:lnTo>
              </a:path>
            </a:pathLst>
          </a:custGeom>
          <a:ln w="12700">
            <a:solidFill>
              <a:srgbClr val="89898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TextBox 36"/>
          <p:cNvSpPr txBox="1"/>
          <p:nvPr/>
        </p:nvSpPr>
        <p:spPr>
          <a:xfrm>
            <a:off x="4876800" y="3771037"/>
            <a:ext cx="427158" cy="353943"/>
          </a:xfrm>
          <a:prstGeom prst="rect">
            <a:avLst/>
          </a:prstGeom>
          <a:noFill/>
        </p:spPr>
        <p:txBody>
          <a:bodyPr wrap="none" rtlCol="0">
            <a:spAutoFit/>
          </a:bodyPr>
          <a:lstStyle/>
          <a:p>
            <a:r>
              <a:rPr lang="en-US" sz="1700" b="1" dirty="0" smtClean="0">
                <a:solidFill>
                  <a:schemeClr val="bg1"/>
                </a:solidFill>
                <a:latin typeface="Arial"/>
                <a:cs typeface="Arial"/>
              </a:rPr>
              <a:t>70</a:t>
            </a:r>
            <a:endParaRPr lang="en-US" sz="1700" b="1" dirty="0">
              <a:solidFill>
                <a:schemeClr val="bg1"/>
              </a:solidFill>
              <a:latin typeface="Arial"/>
              <a:cs typeface="Arial"/>
            </a:endParaRPr>
          </a:p>
        </p:txBody>
      </p:sp>
      <p:sp>
        <p:nvSpPr>
          <p:cNvPr id="38" name="TextBox 37"/>
          <p:cNvSpPr txBox="1"/>
          <p:nvPr/>
        </p:nvSpPr>
        <p:spPr>
          <a:xfrm>
            <a:off x="7772400" y="2551837"/>
            <a:ext cx="1250650" cy="353943"/>
          </a:xfrm>
          <a:prstGeom prst="rect">
            <a:avLst/>
          </a:prstGeom>
          <a:noFill/>
        </p:spPr>
        <p:txBody>
          <a:bodyPr wrap="none" rtlCol="0">
            <a:spAutoFit/>
          </a:bodyPr>
          <a:lstStyle/>
          <a:p>
            <a:r>
              <a:rPr lang="en-US" sz="1700" b="1" dirty="0" smtClean="0">
                <a:latin typeface="Arial"/>
                <a:cs typeface="Arial"/>
              </a:rPr>
              <a:t>Singapore</a:t>
            </a:r>
            <a:endParaRPr lang="en-US" sz="1700" b="1" dirty="0">
              <a:latin typeface="Arial"/>
              <a:cs typeface="Arial"/>
            </a:endParaRPr>
          </a:p>
        </p:txBody>
      </p:sp>
      <p:sp>
        <p:nvSpPr>
          <p:cNvPr id="39" name="TextBox 38"/>
          <p:cNvSpPr txBox="1"/>
          <p:nvPr/>
        </p:nvSpPr>
        <p:spPr>
          <a:xfrm>
            <a:off x="3810000" y="2780437"/>
            <a:ext cx="1686667" cy="353943"/>
          </a:xfrm>
          <a:prstGeom prst="rect">
            <a:avLst/>
          </a:prstGeom>
          <a:noFill/>
        </p:spPr>
        <p:txBody>
          <a:bodyPr wrap="none" rtlCol="0">
            <a:spAutoFit/>
          </a:bodyPr>
          <a:lstStyle/>
          <a:p>
            <a:r>
              <a:rPr lang="en-US" sz="1700" b="1" dirty="0" smtClean="0">
                <a:latin typeface="Arial"/>
                <a:cs typeface="Arial"/>
              </a:rPr>
              <a:t>Shanghai (9%)</a:t>
            </a:r>
            <a:endParaRPr lang="en-US" sz="1700" b="1" dirty="0">
              <a:latin typeface="Arial"/>
              <a:cs typeface="Arial"/>
            </a:endParaRPr>
          </a:p>
        </p:txBody>
      </p:sp>
      <p:sp>
        <p:nvSpPr>
          <p:cNvPr id="40" name="TextBox 39"/>
          <p:cNvSpPr txBox="1"/>
          <p:nvPr/>
        </p:nvSpPr>
        <p:spPr>
          <a:xfrm>
            <a:off x="3962400" y="2247037"/>
            <a:ext cx="1879979" cy="353943"/>
          </a:xfrm>
          <a:prstGeom prst="rect">
            <a:avLst/>
          </a:prstGeom>
          <a:noFill/>
        </p:spPr>
        <p:txBody>
          <a:bodyPr wrap="none" rtlCol="0">
            <a:spAutoFit/>
          </a:bodyPr>
          <a:lstStyle/>
          <a:p>
            <a:r>
              <a:rPr lang="en-US" sz="1700" b="1" dirty="0" smtClean="0">
                <a:latin typeface="Arial"/>
                <a:cs typeface="Arial"/>
              </a:rPr>
              <a:t>Hong Kong (5%) </a:t>
            </a:r>
            <a:endParaRPr lang="en-US" sz="1700" b="1" dirty="0">
              <a:latin typeface="Arial"/>
              <a:cs typeface="Arial"/>
            </a:endParaRPr>
          </a:p>
        </p:txBody>
      </p:sp>
      <p:sp>
        <p:nvSpPr>
          <p:cNvPr id="41" name="TextBox 40"/>
          <p:cNvSpPr txBox="1"/>
          <p:nvPr/>
        </p:nvSpPr>
        <p:spPr>
          <a:xfrm>
            <a:off x="4724400" y="1816894"/>
            <a:ext cx="2171118" cy="353943"/>
          </a:xfrm>
          <a:prstGeom prst="rect">
            <a:avLst/>
          </a:prstGeom>
          <a:noFill/>
        </p:spPr>
        <p:txBody>
          <a:bodyPr wrap="none" rtlCol="0">
            <a:spAutoFit/>
          </a:bodyPr>
          <a:lstStyle/>
          <a:p>
            <a:r>
              <a:rPr lang="en-US" sz="1700" b="1" dirty="0" smtClean="0">
                <a:latin typeface="Arial"/>
                <a:cs typeface="Arial"/>
              </a:rPr>
              <a:t>Kuala Lumpur (9%)</a:t>
            </a:r>
            <a:endParaRPr lang="en-US" sz="1700" b="1" dirty="0">
              <a:latin typeface="Arial"/>
              <a:cs typeface="Arial"/>
            </a:endParaRPr>
          </a:p>
        </p:txBody>
      </p:sp>
      <p:sp>
        <p:nvSpPr>
          <p:cNvPr id="42" name="TextBox 1"/>
          <p:cNvSpPr txBox="1"/>
          <p:nvPr/>
        </p:nvSpPr>
        <p:spPr>
          <a:xfrm>
            <a:off x="5209097" y="4990237"/>
            <a:ext cx="3172903" cy="1154162"/>
          </a:xfrm>
          <a:prstGeom prst="rect">
            <a:avLst/>
          </a:prstGeom>
          <a:noFill/>
          <a:ln>
            <a:solidFill>
              <a:schemeClr val="bg1"/>
            </a:solidFill>
          </a:ln>
        </p:spPr>
        <p:txBody>
          <a:bodyPr wrap="square" lIns="0" tIns="0" rIns="0" rtlCol="0">
            <a:spAutoFit/>
          </a:bodyPr>
          <a:lstStyle/>
          <a:p>
            <a:pPr algn="ctr">
              <a:tabLst/>
            </a:pPr>
            <a:r>
              <a:rPr lang="en-US" altLang="zh-CN" b="1" dirty="0" smtClean="0">
                <a:solidFill>
                  <a:srgbClr val="025668"/>
                </a:solidFill>
                <a:latin typeface="Arial"/>
                <a:ea typeface="Verdana" pitchFamily="34" charset="0"/>
                <a:cs typeface="Arial"/>
              </a:rPr>
              <a:t>Hopes to expand all its branches both overseas and locally over the next few years</a:t>
            </a:r>
          </a:p>
        </p:txBody>
      </p:sp>
      <p:sp>
        <p:nvSpPr>
          <p:cNvPr id="28" name="TextBox 27"/>
          <p:cNvSpPr txBox="1"/>
          <p:nvPr/>
        </p:nvSpPr>
        <p:spPr>
          <a:xfrm>
            <a:off x="6629400" y="3889683"/>
            <a:ext cx="914400" cy="353943"/>
          </a:xfrm>
          <a:prstGeom prst="rect">
            <a:avLst/>
          </a:prstGeom>
          <a:noFill/>
        </p:spPr>
        <p:txBody>
          <a:bodyPr wrap="square" rtlCol="0">
            <a:spAutoFit/>
          </a:bodyPr>
          <a:lstStyle/>
          <a:p>
            <a:r>
              <a:rPr lang="en-US" sz="1700" b="1" dirty="0" smtClean="0">
                <a:solidFill>
                  <a:schemeClr val="bg1"/>
                </a:solidFill>
                <a:latin typeface="Arial"/>
                <a:cs typeface="Arial"/>
              </a:rPr>
              <a:t>82%</a:t>
            </a:r>
            <a:endParaRPr lang="en-US" sz="1700" b="1" dirty="0">
              <a:solidFill>
                <a:schemeClr val="bg1"/>
              </a:solidFill>
              <a:latin typeface="Arial"/>
              <a:cs typeface="Arial"/>
            </a:endParaRPr>
          </a:p>
        </p:txBody>
      </p:sp>
      <p:sp>
        <p:nvSpPr>
          <p:cNvPr id="26" name="TextBox 25"/>
          <p:cNvSpPr txBox="1"/>
          <p:nvPr/>
        </p:nvSpPr>
        <p:spPr>
          <a:xfrm>
            <a:off x="5410200" y="6449100"/>
            <a:ext cx="2286000" cy="369332"/>
          </a:xfrm>
          <a:prstGeom prst="rect">
            <a:avLst/>
          </a:prstGeom>
          <a:noFill/>
        </p:spPr>
        <p:txBody>
          <a:bodyPr wrap="square" rtlCol="0">
            <a:spAutoFit/>
          </a:bodyPr>
          <a:lstStyle/>
          <a:p>
            <a:pPr algn="ctr"/>
            <a:r>
              <a:rPr lang="en-SG" dirty="0" smtClean="0">
                <a:solidFill>
                  <a:schemeClr val="bg1"/>
                </a:solidFill>
                <a:latin typeface="Arial"/>
                <a:cs typeface="Arial"/>
              </a:rPr>
              <a:t>Recommendations</a:t>
            </a:r>
            <a:endParaRPr lang="en-SG" dirty="0">
              <a:solidFill>
                <a:schemeClr val="bg1"/>
              </a:solidFill>
              <a:latin typeface="Arial"/>
              <a:cs typeface="Arial"/>
            </a:endParaRPr>
          </a:p>
        </p:txBody>
      </p:sp>
      <p:sp>
        <p:nvSpPr>
          <p:cNvPr id="27" name="TextBox 26"/>
          <p:cNvSpPr txBox="1"/>
          <p:nvPr/>
        </p:nvSpPr>
        <p:spPr>
          <a:xfrm>
            <a:off x="7432576" y="6450568"/>
            <a:ext cx="2016224" cy="369332"/>
          </a:xfrm>
          <a:prstGeom prst="rect">
            <a:avLst/>
          </a:prstGeom>
          <a:noFill/>
        </p:spPr>
        <p:txBody>
          <a:bodyPr wrap="square" rtlCol="0">
            <a:spAutoFit/>
          </a:bodyPr>
          <a:lstStyle/>
          <a:p>
            <a:pPr algn="ctr"/>
            <a:r>
              <a:rPr lang="en-SG" dirty="0" smtClean="0">
                <a:solidFill>
                  <a:schemeClr val="bg1"/>
                </a:solidFill>
                <a:latin typeface="Arial"/>
                <a:cs typeface="Arial"/>
              </a:rPr>
              <a:t>Limitations</a:t>
            </a:r>
            <a:endParaRPr lang="en-SG" dirty="0">
              <a:solidFill>
                <a:schemeClr val="bg1"/>
              </a:solidFill>
              <a:latin typeface="Arial"/>
              <a:cs typeface="Arial"/>
            </a:endParaRPr>
          </a:p>
        </p:txBody>
      </p:sp>
      <p:sp>
        <p:nvSpPr>
          <p:cNvPr id="32" name="Rectangle 31"/>
          <p:cNvSpPr/>
          <p:nvPr/>
        </p:nvSpPr>
        <p:spPr>
          <a:xfrm>
            <a:off x="-12700" y="6400800"/>
            <a:ext cx="1460500" cy="457200"/>
          </a:xfrm>
          <a:prstGeom prst="rect">
            <a:avLst/>
          </a:prstGeom>
          <a:solidFill>
            <a:schemeClr val="bg1"/>
          </a:solidFill>
          <a:ln w="38100" cmpd="sng">
            <a:solidFill>
              <a:srgbClr val="025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smtClean="0">
                <a:solidFill>
                  <a:schemeClr val="tx1"/>
                </a:solidFill>
                <a:latin typeface="Arial"/>
                <a:cs typeface="Arial"/>
              </a:rPr>
              <a:t>BGC Group</a:t>
            </a:r>
            <a:endParaRPr lang="en-SG" b="1" dirty="0">
              <a:solidFill>
                <a:schemeClr val="tx1"/>
              </a:solidFill>
              <a:latin typeface="Arial"/>
              <a:cs typeface="Arial"/>
            </a:endParaRPr>
          </a:p>
        </p:txBody>
      </p:sp>
      <p:sp>
        <p:nvSpPr>
          <p:cNvPr id="33" name="TextBox 32"/>
          <p:cNvSpPr txBox="1"/>
          <p:nvPr/>
        </p:nvSpPr>
        <p:spPr>
          <a:xfrm>
            <a:off x="3067472" y="6456368"/>
            <a:ext cx="2799928" cy="369332"/>
          </a:xfrm>
          <a:prstGeom prst="rect">
            <a:avLst/>
          </a:prstGeom>
          <a:noFill/>
        </p:spPr>
        <p:txBody>
          <a:bodyPr wrap="square" rtlCol="0">
            <a:spAutoFit/>
          </a:bodyPr>
          <a:lstStyle/>
          <a:p>
            <a:pPr algn="ctr"/>
            <a:r>
              <a:rPr lang="en-SG" dirty="0" smtClean="0">
                <a:solidFill>
                  <a:schemeClr val="bg1"/>
                </a:solidFill>
                <a:latin typeface="Arial"/>
                <a:cs typeface="Arial"/>
              </a:rPr>
              <a:t>HR Analysis</a:t>
            </a:r>
            <a:endParaRPr lang="en-SG" dirty="0">
              <a:solidFill>
                <a:schemeClr val="bg1"/>
              </a:solidFill>
              <a:latin typeface="Arial"/>
              <a:cs typeface="Arial"/>
            </a:endParaRPr>
          </a:p>
        </p:txBody>
      </p:sp>
      <p:sp>
        <p:nvSpPr>
          <p:cNvPr id="34" name="TextBox 33"/>
          <p:cNvSpPr txBox="1"/>
          <p:nvPr/>
        </p:nvSpPr>
        <p:spPr>
          <a:xfrm>
            <a:off x="1600200" y="6439808"/>
            <a:ext cx="2011064" cy="369332"/>
          </a:xfrm>
          <a:prstGeom prst="rect">
            <a:avLst/>
          </a:prstGeom>
          <a:noFill/>
        </p:spPr>
        <p:txBody>
          <a:bodyPr wrap="square" rtlCol="0">
            <a:spAutoFit/>
          </a:bodyPr>
          <a:lstStyle/>
          <a:p>
            <a:pPr algn="ctr"/>
            <a:r>
              <a:rPr lang="en-SG" dirty="0" smtClean="0">
                <a:solidFill>
                  <a:schemeClr val="bg1"/>
                </a:solidFill>
                <a:latin typeface="Arial"/>
                <a:cs typeface="Arial"/>
              </a:rPr>
              <a:t>Strategic Analysis</a:t>
            </a:r>
            <a:endParaRPr lang="en-SG" dirty="0">
              <a:solidFill>
                <a:schemeClr val="bg1"/>
              </a:solidFill>
              <a:latin typeface="Arial"/>
              <a:cs typeface="Arial"/>
            </a:endParaRPr>
          </a:p>
        </p:txBody>
      </p:sp>
    </p:spTree>
    <p:extLst>
      <p:ext uri="{BB962C8B-B14F-4D97-AF65-F5344CB8AC3E}">
        <p14:creationId xmlns:p14="http://schemas.microsoft.com/office/powerpoint/2010/main" val="30048033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BNP Paribas">
      <a:majorFont>
        <a:latin typeface="Eras Bold ITC"/>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BNP Paribas">
    <a:majorFont>
      <a:latin typeface="Eras Bold ITC"/>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2251</TotalTime>
  <Words>11350</Words>
  <Application>Microsoft Macintosh PowerPoint</Application>
  <PresentationFormat>On-screen Show (4:3)</PresentationFormat>
  <Paragraphs>1990</Paragraphs>
  <Slides>63</Slides>
  <Notes>53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HR Case Study on BGC Group</vt:lpstr>
      <vt:lpstr>Research Methodology</vt:lpstr>
      <vt:lpstr>Research Methodology</vt:lpstr>
      <vt:lpstr>BGC Group</vt:lpstr>
      <vt:lpstr>BGC Group</vt:lpstr>
      <vt:lpstr>BGC Group</vt:lpstr>
      <vt:lpstr>BGC’s Business Model</vt:lpstr>
      <vt:lpstr>BGC’s Business Strategy</vt:lpstr>
      <vt:lpstr>BGC Group</vt:lpstr>
      <vt:lpstr>BGC Group</vt:lpstr>
      <vt:lpstr>Industry Analysis</vt:lpstr>
      <vt:lpstr>Industry Analysis</vt:lpstr>
      <vt:lpstr>Competitor Analysis</vt:lpstr>
      <vt:lpstr>Competitor Analysis</vt:lpstr>
      <vt:lpstr>BGC HRM Polices</vt:lpstr>
      <vt:lpstr>BGC HRM Polices</vt:lpstr>
      <vt:lpstr>BGC HRM Polices</vt:lpstr>
      <vt:lpstr>BGC HRM Polices</vt:lpstr>
      <vt:lpstr>BGC HRM Polices</vt:lpstr>
      <vt:lpstr>BGC HRM Polices</vt:lpstr>
      <vt:lpstr>BGC HRM Polices</vt:lpstr>
      <vt:lpstr>Analysis of HRM Polices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HR Analysis</vt:lpstr>
      <vt:lpstr>Summary of HR Analysis</vt:lpstr>
      <vt:lpstr>Recommendations</vt:lpstr>
      <vt:lpstr>Building</vt:lpstr>
      <vt:lpstr>Building</vt:lpstr>
      <vt:lpstr>Building</vt:lpstr>
      <vt:lpstr>Building</vt:lpstr>
      <vt:lpstr>Growing</vt:lpstr>
      <vt:lpstr>Growing</vt:lpstr>
      <vt:lpstr>Growing</vt:lpstr>
      <vt:lpstr>Creating</vt:lpstr>
      <vt:lpstr>Creating</vt:lpstr>
      <vt:lpstr>Creating</vt:lpstr>
      <vt:lpstr>Implementation Timeline</vt:lpstr>
      <vt:lpstr>Conclusion</vt:lpstr>
      <vt:lpstr>Limitations</vt:lpstr>
      <vt:lpstr>Limitations</vt:lpstr>
      <vt:lpstr>Reflection</vt:lpstr>
      <vt:lpstr>Reflection</vt:lpstr>
      <vt:lpstr>Questions and Answer</vt:lpstr>
      <vt:lpstr>Slide Appendix</vt:lpstr>
      <vt:lpstr>BGC Group</vt:lpstr>
      <vt:lpstr>BGC Group</vt:lpstr>
      <vt:lpstr>BGC Group</vt:lpstr>
      <vt:lpstr>BGC Group</vt:lpstr>
      <vt:lpstr>Consumer Brand Perception</vt:lpstr>
      <vt:lpstr>Consumer Brand Perception</vt:lpstr>
      <vt:lpstr>Consumer Brand Perception</vt:lpstr>
      <vt:lpstr>Consumer Brand Perception</vt:lpstr>
      <vt:lpstr>Consumer Brand Perception</vt:lpstr>
      <vt:lpstr>Consumer Brand Perception</vt:lpstr>
      <vt:lpstr>Risk Mitigation</vt:lpstr>
      <vt:lpstr>Financial Feasibility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IBMX201</dc:creator>
  <cp:lastModifiedBy>Paul Seet</cp:lastModifiedBy>
  <cp:revision>303</cp:revision>
  <dcterms:created xsi:type="dcterms:W3CDTF">2014-02-07T09:17:48Z</dcterms:created>
  <dcterms:modified xsi:type="dcterms:W3CDTF">2014-04-08T23:03:19Z</dcterms:modified>
</cp:coreProperties>
</file>